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77" r:id="rId2"/>
    <p:sldId id="325" r:id="rId3"/>
    <p:sldId id="345" r:id="rId4"/>
    <p:sldId id="378" r:id="rId5"/>
    <p:sldId id="379" r:id="rId6"/>
    <p:sldId id="385" r:id="rId7"/>
    <p:sldId id="380" r:id="rId8"/>
    <p:sldId id="381" r:id="rId9"/>
    <p:sldId id="382" r:id="rId10"/>
    <p:sldId id="383" r:id="rId11"/>
    <p:sldId id="3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8"/>
    <p:restoredTop sz="94632"/>
  </p:normalViewPr>
  <p:slideViewPr>
    <p:cSldViewPr snapToGrid="0" snapToObjects="1">
      <p:cViewPr varScale="1">
        <p:scale>
          <a:sx n="106" d="100"/>
          <a:sy n="106" d="100"/>
        </p:scale>
        <p:origin x="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C8086-93AE-384F-BAE6-8699CA80420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DDB1EFB-87BC-2C44-B929-5838363FC1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89E84F4-0681-184E-8D1E-4C1D8FABEFAB}"/>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07B374D4-2C63-7B46-8C11-E1D1AF88A8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C27ED-F046-234F-B78A-AF840050B951}"/>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92363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B6C88-6772-8440-B56A-C7688354BB0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A0BD027-38D8-274C-BA7C-4616676479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BED44A1-CDF3-D94B-B2ED-FD649472E3E8}"/>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783712E7-0B75-8243-B7C1-A18DC4E3E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B7736-DE67-EC40-AA40-C675A87E1CF5}"/>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161831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162520-922E-0245-96FD-BFE07C3788D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35D3DEF-195F-0947-A7BC-2AD31F22E1B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833B6D-D51C-B848-AECA-26AB73C91202}"/>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61D60273-CCEF-2D48-98B8-D5A6C9E29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0D2DA-1F1A-E84C-8317-349CF8DF6B0B}"/>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102927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1138B-6458-AE48-8A97-2CC5104D8B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C516282-ED28-804F-B3E6-10617D5292C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3663B9-3425-D141-8668-08C0DECBB827}"/>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1C2CFFF4-7972-EB45-8C91-99A2D040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2D21D-7A45-3C4B-A761-41279C2AC549}"/>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340455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AFD80-CA55-9D40-82C9-7086AD7F23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F10A3F3-C32F-414A-8F28-7CDF4330E0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C1B50DD-D83B-A74C-907C-E8D65B192C68}"/>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6A13A41D-032A-9D46-A263-A3B684AC1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A7DB8-5323-A040-832B-5AE290A3F5D5}"/>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3380884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76F09-50C9-8540-A689-B8A6185973F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D7ABC14-8DD5-3F46-9FC3-94229331907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B2E697D-82B1-3140-B5F3-279CA59D4C9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B5CF581-448E-6F42-926F-26012625D0BB}"/>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6" name="Footer Placeholder 5">
            <a:extLst>
              <a:ext uri="{FF2B5EF4-FFF2-40B4-BE49-F238E27FC236}">
                <a16:creationId xmlns:a16="http://schemas.microsoft.com/office/drawing/2014/main" id="{D1D2AC83-9CE5-4A4A-96EC-D37EC93CBD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A794B4-7128-BC4F-A6D5-A90056696745}"/>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3615620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4AE5-96F0-E347-BDA7-4170C8973A0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ED3A494-DF80-CD48-9BA8-F5EE969960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D5189FD-8D50-CD40-8AA9-0F0081FF33C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631A6AB-4204-B74B-A34F-75DD85D08D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FD6169-77D5-3A42-881B-3EAAB1B1665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F7D5B61-BBBE-7F4A-A63E-097B6A0A3C01}"/>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8" name="Footer Placeholder 7">
            <a:extLst>
              <a:ext uri="{FF2B5EF4-FFF2-40B4-BE49-F238E27FC236}">
                <a16:creationId xmlns:a16="http://schemas.microsoft.com/office/drawing/2014/main" id="{D495E33E-FC28-2644-9FB8-347615D460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BA22A7-1396-A846-8C80-F865BDC2E35B}"/>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213873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B8F30-C9DA-9A40-8971-DE80969CA51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4E74589-C06A-5D43-A601-8AFA2C4E273D}"/>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4" name="Footer Placeholder 3">
            <a:extLst>
              <a:ext uri="{FF2B5EF4-FFF2-40B4-BE49-F238E27FC236}">
                <a16:creationId xmlns:a16="http://schemas.microsoft.com/office/drawing/2014/main" id="{D326C751-235B-664E-A4BF-647B059267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68E0EE-9572-D04E-845F-F449459D75CE}"/>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229415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6CF61A-F889-8D42-A134-D6D2EC4CE269}"/>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3" name="Footer Placeholder 2">
            <a:extLst>
              <a:ext uri="{FF2B5EF4-FFF2-40B4-BE49-F238E27FC236}">
                <a16:creationId xmlns:a16="http://schemas.microsoft.com/office/drawing/2014/main" id="{C9DE1E1D-E482-4340-93F0-53EFCAF600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01C0E7-8567-4641-83C7-E47F2E98AC14}"/>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1751451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0C98E-FBB9-064B-BD59-3C8E8832AB9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37D6F23-1E4C-3C43-A13C-FC3E9843D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847356A-6072-5447-9555-9296CF409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2ED4B2-6955-BC4C-82E3-4A043711D487}"/>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6" name="Footer Placeholder 5">
            <a:extLst>
              <a:ext uri="{FF2B5EF4-FFF2-40B4-BE49-F238E27FC236}">
                <a16:creationId xmlns:a16="http://schemas.microsoft.com/office/drawing/2014/main" id="{1E8D0B47-9331-8D4C-A6A7-AB929AF192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53B24-6FD9-E74E-AC2C-933F719CD667}"/>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68312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8CBF9-2BE7-F445-A35F-B0AB5FE8FAD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03EF0A9-AA6F-B940-A952-F67A4F72A2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05A038-AADB-C441-BCF0-5A5BC9EDD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92F755-D761-0949-BBCB-0B1BC5F0F596}"/>
              </a:ext>
            </a:extLst>
          </p:cNvPr>
          <p:cNvSpPr>
            <a:spLocks noGrp="1"/>
          </p:cNvSpPr>
          <p:nvPr>
            <p:ph type="dt" sz="half" idx="10"/>
          </p:nvPr>
        </p:nvSpPr>
        <p:spPr/>
        <p:txBody>
          <a:bodyPr/>
          <a:lstStyle/>
          <a:p>
            <a:fld id="{47BB70FC-996F-854F-8D47-C2992F01BB31}" type="datetimeFigureOut">
              <a:rPr lang="en-US" smtClean="0"/>
              <a:t>8/25/22</a:t>
            </a:fld>
            <a:endParaRPr lang="en-US"/>
          </a:p>
        </p:txBody>
      </p:sp>
      <p:sp>
        <p:nvSpPr>
          <p:cNvPr id="6" name="Footer Placeholder 5">
            <a:extLst>
              <a:ext uri="{FF2B5EF4-FFF2-40B4-BE49-F238E27FC236}">
                <a16:creationId xmlns:a16="http://schemas.microsoft.com/office/drawing/2014/main" id="{0208F6D5-0A4D-2D46-AC77-387BCE6A3F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0AA554-B0CE-6041-BBDE-EE41B4428241}"/>
              </a:ext>
            </a:extLst>
          </p:cNvPr>
          <p:cNvSpPr>
            <a:spLocks noGrp="1"/>
          </p:cNvSpPr>
          <p:nvPr>
            <p:ph type="sldNum" sz="quarter" idx="12"/>
          </p:nvPr>
        </p:nvSpPr>
        <p:spPr/>
        <p:txBody>
          <a:bodyPr/>
          <a:lstStyle/>
          <a:p>
            <a:fld id="{20053152-77E7-064C-9989-EED024391772}" type="slidenum">
              <a:rPr lang="en-US" smtClean="0"/>
              <a:t>‹#›</a:t>
            </a:fld>
            <a:endParaRPr lang="en-US"/>
          </a:p>
        </p:txBody>
      </p:sp>
    </p:spTree>
    <p:extLst>
      <p:ext uri="{BB962C8B-B14F-4D97-AF65-F5344CB8AC3E}">
        <p14:creationId xmlns:p14="http://schemas.microsoft.com/office/powerpoint/2010/main" val="261738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F0DD13-06C7-1F49-9064-767781F0E5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63019EB-6F2B-6D49-AAAA-27ECD53644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7E2173-4395-FA46-BB47-A5C62DC363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B70FC-996F-854F-8D47-C2992F01BB31}" type="datetimeFigureOut">
              <a:rPr lang="en-US" smtClean="0"/>
              <a:t>8/25/22</a:t>
            </a:fld>
            <a:endParaRPr lang="en-US"/>
          </a:p>
        </p:txBody>
      </p:sp>
      <p:sp>
        <p:nvSpPr>
          <p:cNvPr id="5" name="Footer Placeholder 4">
            <a:extLst>
              <a:ext uri="{FF2B5EF4-FFF2-40B4-BE49-F238E27FC236}">
                <a16:creationId xmlns:a16="http://schemas.microsoft.com/office/drawing/2014/main" id="{C922C91C-A50F-F847-A3B8-F7B8FF9B0B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6DE7F9-E660-EB4B-8C51-7218132B61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53152-77E7-064C-9989-EED024391772}" type="slidenum">
              <a:rPr lang="en-US" smtClean="0"/>
              <a:t>‹#›</a:t>
            </a:fld>
            <a:endParaRPr lang="en-US"/>
          </a:p>
        </p:txBody>
      </p:sp>
    </p:spTree>
    <p:extLst>
      <p:ext uri="{BB962C8B-B14F-4D97-AF65-F5344CB8AC3E}">
        <p14:creationId xmlns:p14="http://schemas.microsoft.com/office/powerpoint/2010/main" val="1022008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2" name="Picture 4" descr="13+ Examples Of Conduction - Factory Memes">
            <a:extLst>
              <a:ext uri="{FF2B5EF4-FFF2-40B4-BE49-F238E27FC236}">
                <a16:creationId xmlns:a16="http://schemas.microsoft.com/office/drawing/2014/main" id="{EDDC49A8-2625-0D4F-AAFC-72F510B2E7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153"/>
          <a:stretch/>
        </p:blipFill>
        <p:spPr bwMode="auto">
          <a:xfrm>
            <a:off x="2267088" y="731308"/>
            <a:ext cx="7657824" cy="53953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52DA36B-4A93-1444-B271-C373B7A5B3D6}"/>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Tree>
    <p:extLst>
      <p:ext uri="{BB962C8B-B14F-4D97-AF65-F5344CB8AC3E}">
        <p14:creationId xmlns:p14="http://schemas.microsoft.com/office/powerpoint/2010/main" val="840822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BLUE ESSENTIAL HOT WATER BOTTLE | Poundstretcher">
            <a:extLst>
              <a:ext uri="{FF2B5EF4-FFF2-40B4-BE49-F238E27FC236}">
                <a16:creationId xmlns:a16="http://schemas.microsoft.com/office/drawing/2014/main" id="{4710064F-BA33-B849-97D1-FF423AC6BA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857250"/>
            <a:ext cx="51435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B78F538-CA6D-FB46-904E-E2A8BBB61740}"/>
              </a:ext>
            </a:extLst>
          </p:cNvPr>
          <p:cNvSpPr/>
          <p:nvPr/>
        </p:nvSpPr>
        <p:spPr>
          <a:xfrm>
            <a:off x="6197600" y="1720840"/>
            <a:ext cx="4673600" cy="3416320"/>
          </a:xfrm>
          <a:prstGeom prst="rect">
            <a:avLst/>
          </a:prstGeom>
        </p:spPr>
        <p:txBody>
          <a:bodyPr wrap="square">
            <a:spAutoFit/>
          </a:bodyPr>
          <a:lstStyle/>
          <a:p>
            <a:r>
              <a:rPr lang="en-GB" sz="2400" dirty="0">
                <a:solidFill>
                  <a:srgbClr val="333333"/>
                </a:solidFill>
                <a:latin typeface="proxima-soft"/>
              </a:rPr>
              <a:t>A hot water bottle cools down from 80 degrees Celsius to 20 degrees Celsius, releasing 756,000 joules of </a:t>
            </a:r>
            <a:r>
              <a:rPr lang="en-GB" sz="2400" b="1" dirty="0">
                <a:solidFill>
                  <a:srgbClr val="00B0F0"/>
                </a:solidFill>
                <a:latin typeface="proxima-soft"/>
              </a:rPr>
              <a:t>thermal energy</a:t>
            </a:r>
            <a:r>
              <a:rPr lang="en-GB" sz="2400" dirty="0">
                <a:solidFill>
                  <a:srgbClr val="333333"/>
                </a:solidFill>
                <a:latin typeface="proxima-soft"/>
              </a:rPr>
              <a:t>. </a:t>
            </a:r>
          </a:p>
          <a:p>
            <a:endParaRPr lang="en-GB" sz="2400" dirty="0">
              <a:solidFill>
                <a:srgbClr val="333333"/>
              </a:solidFill>
              <a:latin typeface="proxima-soft"/>
            </a:endParaRPr>
          </a:p>
          <a:p>
            <a:r>
              <a:rPr lang="en-GB" sz="2400" dirty="0">
                <a:solidFill>
                  <a:srgbClr val="333333"/>
                </a:solidFill>
                <a:latin typeface="proxima-soft"/>
              </a:rPr>
              <a:t>Calculate the mass of water in the hot water bottle. The </a:t>
            </a:r>
            <a:r>
              <a:rPr lang="en-GB" sz="2400" b="1" dirty="0">
                <a:solidFill>
                  <a:srgbClr val="00B0F0"/>
                </a:solidFill>
                <a:latin typeface="proxima-soft"/>
              </a:rPr>
              <a:t>specific heat capacity</a:t>
            </a:r>
            <a:r>
              <a:rPr lang="en-GB" sz="2400" dirty="0">
                <a:solidFill>
                  <a:srgbClr val="333333"/>
                </a:solidFill>
                <a:latin typeface="proxima-soft"/>
              </a:rPr>
              <a:t> of water is 4,200 joules per kilogram per degree Celsius. </a:t>
            </a:r>
            <a:endParaRPr lang="en-US" sz="2400" dirty="0"/>
          </a:p>
        </p:txBody>
      </p:sp>
      <p:sp>
        <p:nvSpPr>
          <p:cNvPr id="6" name="TextBox 5">
            <a:extLst>
              <a:ext uri="{FF2B5EF4-FFF2-40B4-BE49-F238E27FC236}">
                <a16:creationId xmlns:a16="http://schemas.microsoft.com/office/drawing/2014/main" id="{9EEA456D-25F5-9641-B52E-BB632E795765}"/>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2" name="Rectangle 1">
            <a:extLst>
              <a:ext uri="{FF2B5EF4-FFF2-40B4-BE49-F238E27FC236}">
                <a16:creationId xmlns:a16="http://schemas.microsoft.com/office/drawing/2014/main" id="{2F4F793B-6D8E-6593-8E80-483810F15E60}"/>
              </a:ext>
            </a:extLst>
          </p:cNvPr>
          <p:cNvSpPr/>
          <p:nvPr/>
        </p:nvSpPr>
        <p:spPr>
          <a:xfrm>
            <a:off x="4266092" y="749004"/>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3" name="Rectangle 2">
            <a:extLst>
              <a:ext uri="{FF2B5EF4-FFF2-40B4-BE49-F238E27FC236}">
                <a16:creationId xmlns:a16="http://schemas.microsoft.com/office/drawing/2014/main" id="{182AE0A2-DE51-743F-7982-A4CE09587B57}"/>
              </a:ext>
            </a:extLst>
          </p:cNvPr>
          <p:cNvSpPr/>
          <p:nvPr/>
        </p:nvSpPr>
        <p:spPr>
          <a:xfrm>
            <a:off x="10144035" y="740480"/>
            <a:ext cx="1574800" cy="769441"/>
          </a:xfrm>
          <a:prstGeom prst="rect">
            <a:avLst/>
          </a:prstGeom>
        </p:spPr>
        <p:txBody>
          <a:bodyPr wrap="square">
            <a:spAutoFit/>
          </a:bodyPr>
          <a:lstStyle/>
          <a:p>
            <a:r>
              <a:rPr lang="el-GR" sz="4400" dirty="0">
                <a:latin typeface="Lato"/>
              </a:rPr>
              <a:t>Δθ</a:t>
            </a:r>
            <a:endParaRPr lang="en-US" sz="4400" dirty="0"/>
          </a:p>
        </p:txBody>
      </p:sp>
      <p:sp>
        <p:nvSpPr>
          <p:cNvPr id="5" name="TextBox 4">
            <a:extLst>
              <a:ext uri="{FF2B5EF4-FFF2-40B4-BE49-F238E27FC236}">
                <a16:creationId xmlns:a16="http://schemas.microsoft.com/office/drawing/2014/main" id="{AFD4E6BA-BC0B-C585-B09C-6E79D6D67931}"/>
              </a:ext>
            </a:extLst>
          </p:cNvPr>
          <p:cNvSpPr txBox="1"/>
          <p:nvPr/>
        </p:nvSpPr>
        <p:spPr>
          <a:xfrm>
            <a:off x="5556804" y="740479"/>
            <a:ext cx="4023858"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Tree>
    <p:extLst>
      <p:ext uri="{BB962C8B-B14F-4D97-AF65-F5344CB8AC3E}">
        <p14:creationId xmlns:p14="http://schemas.microsoft.com/office/powerpoint/2010/main" val="190953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LUE ESSENTIAL HOT WATER BOTTLE | Poundstretcher">
            <a:extLst>
              <a:ext uri="{FF2B5EF4-FFF2-40B4-BE49-F238E27FC236}">
                <a16:creationId xmlns:a16="http://schemas.microsoft.com/office/drawing/2014/main" id="{49129961-E963-CB42-B42D-E8A75239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61" y="1368425"/>
            <a:ext cx="4121150" cy="4121150"/>
          </a:xfrm>
          <a:prstGeom prst="rect">
            <a:avLst/>
          </a:prstGeom>
          <a:noFill/>
          <a:extLst>
            <a:ext uri="{909E8E84-426E-40DD-AFC4-6F175D3DCCD1}">
              <a14:hiddenFill xmlns:a14="http://schemas.microsoft.com/office/drawing/2010/main">
                <a:solidFill>
                  <a:srgbClr val="FFFFFF"/>
                </a:solidFill>
              </a14:hiddenFill>
            </a:ext>
          </a:extLst>
        </p:spPr>
      </p:pic>
      <p:sp>
        <p:nvSpPr>
          <p:cNvPr id="49" name="TextBox 48">
            <a:extLst>
              <a:ext uri="{FF2B5EF4-FFF2-40B4-BE49-F238E27FC236}">
                <a16:creationId xmlns:a16="http://schemas.microsoft.com/office/drawing/2014/main" id="{C85CA02C-61C6-444C-9215-5E7AC6E8AF57}"/>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2" name="Rectangle 1">
            <a:extLst>
              <a:ext uri="{FF2B5EF4-FFF2-40B4-BE49-F238E27FC236}">
                <a16:creationId xmlns:a16="http://schemas.microsoft.com/office/drawing/2014/main" id="{F502EEC4-73C2-4873-85DB-D2E10ED77ED0}"/>
              </a:ext>
            </a:extLst>
          </p:cNvPr>
          <p:cNvSpPr/>
          <p:nvPr/>
        </p:nvSpPr>
        <p:spPr>
          <a:xfrm>
            <a:off x="4242029" y="773064"/>
            <a:ext cx="833883" cy="830997"/>
          </a:xfrm>
          <a:prstGeom prst="rect">
            <a:avLst/>
          </a:prstGeom>
        </p:spPr>
        <p:txBody>
          <a:bodyPr wrap="none">
            <a:spAutoFit/>
          </a:bodyPr>
          <a:lstStyle/>
          <a:p>
            <a:r>
              <a:rPr lang="el-GR" sz="4800" dirty="0"/>
              <a:t>Δ</a:t>
            </a:r>
            <a:r>
              <a:rPr lang="en-GB" sz="4800" dirty="0"/>
              <a:t>E</a:t>
            </a:r>
            <a:endParaRPr lang="en-US" sz="4800" dirty="0"/>
          </a:p>
        </p:txBody>
      </p:sp>
      <p:sp>
        <p:nvSpPr>
          <p:cNvPr id="3" name="Rectangle 2">
            <a:extLst>
              <a:ext uri="{FF2B5EF4-FFF2-40B4-BE49-F238E27FC236}">
                <a16:creationId xmlns:a16="http://schemas.microsoft.com/office/drawing/2014/main" id="{86F37EC1-C6DF-764C-3869-17974B681D5B}"/>
              </a:ext>
            </a:extLst>
          </p:cNvPr>
          <p:cNvSpPr/>
          <p:nvPr/>
        </p:nvSpPr>
        <p:spPr>
          <a:xfrm>
            <a:off x="10119972" y="764540"/>
            <a:ext cx="1574800" cy="830997"/>
          </a:xfrm>
          <a:prstGeom prst="rect">
            <a:avLst/>
          </a:prstGeom>
        </p:spPr>
        <p:txBody>
          <a:bodyPr wrap="square">
            <a:spAutoFit/>
          </a:bodyPr>
          <a:lstStyle/>
          <a:p>
            <a:r>
              <a:rPr lang="el-GR" sz="4800" dirty="0"/>
              <a:t>Δθ</a:t>
            </a:r>
            <a:endParaRPr lang="en-US" sz="4800" dirty="0"/>
          </a:p>
        </p:txBody>
      </p:sp>
      <p:sp>
        <p:nvSpPr>
          <p:cNvPr id="5" name="TextBox 4">
            <a:extLst>
              <a:ext uri="{FF2B5EF4-FFF2-40B4-BE49-F238E27FC236}">
                <a16:creationId xmlns:a16="http://schemas.microsoft.com/office/drawing/2014/main" id="{6EE8F9C8-85E2-BF3A-BECD-5B95AEC9D1AF}"/>
              </a:ext>
            </a:extLst>
          </p:cNvPr>
          <p:cNvSpPr txBox="1"/>
          <p:nvPr/>
        </p:nvSpPr>
        <p:spPr>
          <a:xfrm>
            <a:off x="5532741" y="764539"/>
            <a:ext cx="4365298" cy="830997"/>
          </a:xfrm>
          <a:prstGeom prst="rect">
            <a:avLst/>
          </a:prstGeom>
          <a:noFill/>
        </p:spPr>
        <p:txBody>
          <a:bodyPr wrap="none" rtlCol="0">
            <a:spAutoFit/>
          </a:bodyPr>
          <a:lstStyle/>
          <a:p>
            <a:r>
              <a:rPr lang="en-US" sz="4800" dirty="0"/>
              <a:t>=   m     </a:t>
            </a:r>
            <a:r>
              <a:rPr lang="en-GB" sz="4800" dirty="0"/>
              <a:t>×</a:t>
            </a:r>
            <a:r>
              <a:rPr lang="en-US" sz="4800" dirty="0"/>
              <a:t>     c     </a:t>
            </a:r>
            <a:r>
              <a:rPr lang="en-GB" sz="4800" dirty="0"/>
              <a:t>×</a:t>
            </a:r>
            <a:endParaRPr lang="en-US" sz="4800" dirty="0"/>
          </a:p>
        </p:txBody>
      </p:sp>
      <p:sp>
        <p:nvSpPr>
          <p:cNvPr id="9" name="TextBox 8">
            <a:extLst>
              <a:ext uri="{FF2B5EF4-FFF2-40B4-BE49-F238E27FC236}">
                <a16:creationId xmlns:a16="http://schemas.microsoft.com/office/drawing/2014/main" id="{2B837E45-DD9D-BF1E-E734-C9CF00226A40}"/>
              </a:ext>
            </a:extLst>
          </p:cNvPr>
          <p:cNvSpPr txBox="1"/>
          <p:nvPr/>
        </p:nvSpPr>
        <p:spPr>
          <a:xfrm>
            <a:off x="4771921" y="1533980"/>
            <a:ext cx="5787995" cy="369332"/>
          </a:xfrm>
          <a:prstGeom prst="rect">
            <a:avLst/>
          </a:prstGeom>
          <a:noFill/>
        </p:spPr>
        <p:txBody>
          <a:bodyPr wrap="none" rtlCol="0">
            <a:spAutoFit/>
          </a:bodyPr>
          <a:lstStyle/>
          <a:p>
            <a:r>
              <a:rPr lang="en-US" dirty="0"/>
              <a:t>(first, rearrange the equation to make m (mass) the subject)</a:t>
            </a:r>
          </a:p>
        </p:txBody>
      </p:sp>
      <p:sp>
        <p:nvSpPr>
          <p:cNvPr id="11" name="Rectangle 10">
            <a:extLst>
              <a:ext uri="{FF2B5EF4-FFF2-40B4-BE49-F238E27FC236}">
                <a16:creationId xmlns:a16="http://schemas.microsoft.com/office/drawing/2014/main" id="{91F4B71A-5E75-1F8C-5077-536FC207B74D}"/>
              </a:ext>
            </a:extLst>
          </p:cNvPr>
          <p:cNvSpPr/>
          <p:nvPr/>
        </p:nvSpPr>
        <p:spPr>
          <a:xfrm>
            <a:off x="4302189" y="2273003"/>
            <a:ext cx="676788" cy="830997"/>
          </a:xfrm>
          <a:prstGeom prst="rect">
            <a:avLst/>
          </a:prstGeom>
        </p:spPr>
        <p:txBody>
          <a:bodyPr wrap="none">
            <a:spAutoFit/>
          </a:bodyPr>
          <a:lstStyle/>
          <a:p>
            <a:r>
              <a:rPr lang="en-GB" sz="4800" dirty="0"/>
              <a:t>m</a:t>
            </a:r>
            <a:endParaRPr lang="en-US" sz="4800" dirty="0"/>
          </a:p>
        </p:txBody>
      </p:sp>
      <p:sp>
        <p:nvSpPr>
          <p:cNvPr id="13" name="TextBox 12">
            <a:extLst>
              <a:ext uri="{FF2B5EF4-FFF2-40B4-BE49-F238E27FC236}">
                <a16:creationId xmlns:a16="http://schemas.microsoft.com/office/drawing/2014/main" id="{AC9699E6-9581-EBFC-8B7F-C5119E1502DE}"/>
              </a:ext>
            </a:extLst>
          </p:cNvPr>
          <p:cNvSpPr txBox="1"/>
          <p:nvPr/>
        </p:nvSpPr>
        <p:spPr>
          <a:xfrm>
            <a:off x="5532744" y="2264478"/>
            <a:ext cx="490840" cy="830997"/>
          </a:xfrm>
          <a:prstGeom prst="rect">
            <a:avLst/>
          </a:prstGeom>
          <a:noFill/>
        </p:spPr>
        <p:txBody>
          <a:bodyPr wrap="none" rtlCol="0">
            <a:spAutoFit/>
          </a:bodyPr>
          <a:lstStyle/>
          <a:p>
            <a:r>
              <a:rPr lang="en-US" sz="4800" dirty="0"/>
              <a:t>=</a:t>
            </a:r>
          </a:p>
        </p:txBody>
      </p:sp>
      <p:sp>
        <p:nvSpPr>
          <p:cNvPr id="14" name="Rectangle 13">
            <a:extLst>
              <a:ext uri="{FF2B5EF4-FFF2-40B4-BE49-F238E27FC236}">
                <a16:creationId xmlns:a16="http://schemas.microsoft.com/office/drawing/2014/main" id="{58B8435F-4B12-04EA-E9CF-20F90DD8D0EB}"/>
              </a:ext>
            </a:extLst>
          </p:cNvPr>
          <p:cNvSpPr/>
          <p:nvPr/>
        </p:nvSpPr>
        <p:spPr>
          <a:xfrm>
            <a:off x="6894238" y="1998885"/>
            <a:ext cx="833883" cy="830997"/>
          </a:xfrm>
          <a:prstGeom prst="rect">
            <a:avLst/>
          </a:prstGeom>
        </p:spPr>
        <p:txBody>
          <a:bodyPr wrap="none">
            <a:spAutoFit/>
          </a:bodyPr>
          <a:lstStyle/>
          <a:p>
            <a:r>
              <a:rPr lang="el-GR" sz="4800" dirty="0"/>
              <a:t>Δ</a:t>
            </a:r>
            <a:r>
              <a:rPr lang="en-GB" sz="4800" dirty="0"/>
              <a:t>E</a:t>
            </a:r>
            <a:endParaRPr lang="en-US" sz="4800" dirty="0"/>
          </a:p>
        </p:txBody>
      </p:sp>
      <p:sp>
        <p:nvSpPr>
          <p:cNvPr id="15" name="TextBox 14">
            <a:extLst>
              <a:ext uri="{FF2B5EF4-FFF2-40B4-BE49-F238E27FC236}">
                <a16:creationId xmlns:a16="http://schemas.microsoft.com/office/drawing/2014/main" id="{5A029128-0638-8A13-94CD-7612EB176E41}"/>
              </a:ext>
            </a:extLst>
          </p:cNvPr>
          <p:cNvSpPr txBox="1"/>
          <p:nvPr/>
        </p:nvSpPr>
        <p:spPr>
          <a:xfrm>
            <a:off x="6319561" y="2630305"/>
            <a:ext cx="1983235" cy="830997"/>
          </a:xfrm>
          <a:prstGeom prst="rect">
            <a:avLst/>
          </a:prstGeom>
          <a:noFill/>
        </p:spPr>
        <p:txBody>
          <a:bodyPr wrap="none" rtlCol="0">
            <a:spAutoFit/>
          </a:bodyPr>
          <a:lstStyle/>
          <a:p>
            <a:r>
              <a:rPr lang="en-US" sz="4800" dirty="0"/>
              <a:t> c </a:t>
            </a:r>
            <a:r>
              <a:rPr lang="en-GB" sz="4800" dirty="0"/>
              <a:t>× </a:t>
            </a:r>
            <a:r>
              <a:rPr lang="el-GR" sz="4800" dirty="0"/>
              <a:t>Δθ</a:t>
            </a:r>
            <a:r>
              <a:rPr lang="en-GB" sz="4800" dirty="0"/>
              <a:t> </a:t>
            </a:r>
            <a:endParaRPr lang="en-US" sz="4800" dirty="0"/>
          </a:p>
        </p:txBody>
      </p:sp>
      <p:cxnSp>
        <p:nvCxnSpPr>
          <p:cNvPr id="17" name="Straight Connector 16">
            <a:extLst>
              <a:ext uri="{FF2B5EF4-FFF2-40B4-BE49-F238E27FC236}">
                <a16:creationId xmlns:a16="http://schemas.microsoft.com/office/drawing/2014/main" id="{D77EC2A1-E9DE-DF92-D08B-83E1002F5B73}"/>
              </a:ext>
            </a:extLst>
          </p:cNvPr>
          <p:cNvCxnSpPr>
            <a:cxnSpLocks/>
          </p:cNvCxnSpPr>
          <p:nvPr/>
        </p:nvCxnSpPr>
        <p:spPr>
          <a:xfrm>
            <a:off x="6539080" y="2720445"/>
            <a:ext cx="1543966"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4657A7AB-9B80-24DB-01D1-CE72DA03A50A}"/>
              </a:ext>
            </a:extLst>
          </p:cNvPr>
          <p:cNvSpPr/>
          <p:nvPr/>
        </p:nvSpPr>
        <p:spPr>
          <a:xfrm>
            <a:off x="4302189" y="3755981"/>
            <a:ext cx="676788" cy="830997"/>
          </a:xfrm>
          <a:prstGeom prst="rect">
            <a:avLst/>
          </a:prstGeom>
        </p:spPr>
        <p:txBody>
          <a:bodyPr wrap="none">
            <a:spAutoFit/>
          </a:bodyPr>
          <a:lstStyle/>
          <a:p>
            <a:r>
              <a:rPr lang="en-GB" sz="4800" dirty="0"/>
              <a:t>m</a:t>
            </a:r>
            <a:endParaRPr lang="en-US" sz="4800" dirty="0"/>
          </a:p>
        </p:txBody>
      </p:sp>
      <p:sp>
        <p:nvSpPr>
          <p:cNvPr id="34" name="TextBox 33">
            <a:extLst>
              <a:ext uri="{FF2B5EF4-FFF2-40B4-BE49-F238E27FC236}">
                <a16:creationId xmlns:a16="http://schemas.microsoft.com/office/drawing/2014/main" id="{7E3F378C-DB66-E85F-E597-E519BD889344}"/>
              </a:ext>
            </a:extLst>
          </p:cNvPr>
          <p:cNvSpPr txBox="1"/>
          <p:nvPr/>
        </p:nvSpPr>
        <p:spPr>
          <a:xfrm>
            <a:off x="5568837" y="3747456"/>
            <a:ext cx="490840" cy="830997"/>
          </a:xfrm>
          <a:prstGeom prst="rect">
            <a:avLst/>
          </a:prstGeom>
          <a:noFill/>
        </p:spPr>
        <p:txBody>
          <a:bodyPr wrap="none" rtlCol="0">
            <a:spAutoFit/>
          </a:bodyPr>
          <a:lstStyle/>
          <a:p>
            <a:r>
              <a:rPr lang="en-US" sz="4800" dirty="0"/>
              <a:t>=</a:t>
            </a:r>
          </a:p>
        </p:txBody>
      </p:sp>
      <p:sp>
        <p:nvSpPr>
          <p:cNvPr id="41" name="Rectangle 40">
            <a:extLst>
              <a:ext uri="{FF2B5EF4-FFF2-40B4-BE49-F238E27FC236}">
                <a16:creationId xmlns:a16="http://schemas.microsoft.com/office/drawing/2014/main" id="{F15997AC-DD6A-5B65-BA06-852F6D285F64}"/>
              </a:ext>
            </a:extLst>
          </p:cNvPr>
          <p:cNvSpPr/>
          <p:nvPr/>
        </p:nvSpPr>
        <p:spPr>
          <a:xfrm>
            <a:off x="6281089" y="3481863"/>
            <a:ext cx="2060179" cy="830997"/>
          </a:xfrm>
          <a:prstGeom prst="rect">
            <a:avLst/>
          </a:prstGeom>
        </p:spPr>
        <p:txBody>
          <a:bodyPr wrap="none">
            <a:spAutoFit/>
          </a:bodyPr>
          <a:lstStyle/>
          <a:p>
            <a:pPr algn="ctr"/>
            <a:r>
              <a:rPr lang="en-GB" sz="4800" dirty="0"/>
              <a:t>756000</a:t>
            </a:r>
            <a:endParaRPr lang="en-US" sz="4800" dirty="0"/>
          </a:p>
        </p:txBody>
      </p:sp>
      <p:sp>
        <p:nvSpPr>
          <p:cNvPr id="42" name="TextBox 41">
            <a:extLst>
              <a:ext uri="{FF2B5EF4-FFF2-40B4-BE49-F238E27FC236}">
                <a16:creationId xmlns:a16="http://schemas.microsoft.com/office/drawing/2014/main" id="{50B8C74E-D15A-9050-947E-F86614F011A8}"/>
              </a:ext>
            </a:extLst>
          </p:cNvPr>
          <p:cNvSpPr txBox="1"/>
          <p:nvPr/>
        </p:nvSpPr>
        <p:spPr>
          <a:xfrm>
            <a:off x="5849078" y="4113283"/>
            <a:ext cx="2924198" cy="830997"/>
          </a:xfrm>
          <a:prstGeom prst="rect">
            <a:avLst/>
          </a:prstGeom>
          <a:noFill/>
        </p:spPr>
        <p:txBody>
          <a:bodyPr wrap="none" rtlCol="0">
            <a:spAutoFit/>
          </a:bodyPr>
          <a:lstStyle/>
          <a:p>
            <a:pPr algn="ctr"/>
            <a:r>
              <a:rPr lang="en-US" sz="4800" dirty="0"/>
              <a:t> 4200 </a:t>
            </a:r>
            <a:r>
              <a:rPr lang="en-GB" sz="4800" dirty="0"/>
              <a:t>× 60 </a:t>
            </a:r>
            <a:endParaRPr lang="en-US" sz="4800" dirty="0"/>
          </a:p>
        </p:txBody>
      </p:sp>
      <p:cxnSp>
        <p:nvCxnSpPr>
          <p:cNvPr id="43" name="Straight Connector 42">
            <a:extLst>
              <a:ext uri="{FF2B5EF4-FFF2-40B4-BE49-F238E27FC236}">
                <a16:creationId xmlns:a16="http://schemas.microsoft.com/office/drawing/2014/main" id="{DEB8B3AF-6D87-4772-BF52-CA2C2C19934C}"/>
              </a:ext>
            </a:extLst>
          </p:cNvPr>
          <p:cNvCxnSpPr>
            <a:cxnSpLocks/>
          </p:cNvCxnSpPr>
          <p:nvPr/>
        </p:nvCxnSpPr>
        <p:spPr>
          <a:xfrm>
            <a:off x="6096001" y="4203423"/>
            <a:ext cx="2422358"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57DC30B9-ABB6-637D-2209-84AA0D7D0BAD}"/>
              </a:ext>
            </a:extLst>
          </p:cNvPr>
          <p:cNvSpPr/>
          <p:nvPr/>
        </p:nvSpPr>
        <p:spPr>
          <a:xfrm>
            <a:off x="4336187" y="5034420"/>
            <a:ext cx="676788" cy="830997"/>
          </a:xfrm>
          <a:prstGeom prst="rect">
            <a:avLst/>
          </a:prstGeom>
        </p:spPr>
        <p:txBody>
          <a:bodyPr wrap="none">
            <a:spAutoFit/>
          </a:bodyPr>
          <a:lstStyle/>
          <a:p>
            <a:r>
              <a:rPr lang="en-GB" sz="4800" dirty="0"/>
              <a:t>m</a:t>
            </a:r>
            <a:endParaRPr lang="en-US" sz="4800" dirty="0"/>
          </a:p>
        </p:txBody>
      </p:sp>
      <p:sp>
        <p:nvSpPr>
          <p:cNvPr id="51" name="TextBox 50">
            <a:extLst>
              <a:ext uri="{FF2B5EF4-FFF2-40B4-BE49-F238E27FC236}">
                <a16:creationId xmlns:a16="http://schemas.microsoft.com/office/drawing/2014/main" id="{D5FEFD8F-80A2-EEAC-76CB-1A0A84DDDC68}"/>
              </a:ext>
            </a:extLst>
          </p:cNvPr>
          <p:cNvSpPr txBox="1"/>
          <p:nvPr/>
        </p:nvSpPr>
        <p:spPr>
          <a:xfrm>
            <a:off x="5602835" y="5025895"/>
            <a:ext cx="490840" cy="830997"/>
          </a:xfrm>
          <a:prstGeom prst="rect">
            <a:avLst/>
          </a:prstGeom>
          <a:noFill/>
        </p:spPr>
        <p:txBody>
          <a:bodyPr wrap="none" rtlCol="0">
            <a:spAutoFit/>
          </a:bodyPr>
          <a:lstStyle/>
          <a:p>
            <a:r>
              <a:rPr lang="en-US" sz="4800" dirty="0"/>
              <a:t>=</a:t>
            </a:r>
          </a:p>
        </p:txBody>
      </p:sp>
      <p:sp>
        <p:nvSpPr>
          <p:cNvPr id="53" name="TextBox 52">
            <a:extLst>
              <a:ext uri="{FF2B5EF4-FFF2-40B4-BE49-F238E27FC236}">
                <a16:creationId xmlns:a16="http://schemas.microsoft.com/office/drawing/2014/main" id="{62D4A69D-96D0-4726-6571-3C2BACADF772}"/>
              </a:ext>
            </a:extLst>
          </p:cNvPr>
          <p:cNvSpPr txBox="1"/>
          <p:nvPr/>
        </p:nvSpPr>
        <p:spPr>
          <a:xfrm>
            <a:off x="6663719" y="5054419"/>
            <a:ext cx="1346844" cy="830997"/>
          </a:xfrm>
          <a:prstGeom prst="rect">
            <a:avLst/>
          </a:prstGeom>
          <a:noFill/>
        </p:spPr>
        <p:txBody>
          <a:bodyPr wrap="none" rtlCol="0">
            <a:spAutoFit/>
          </a:bodyPr>
          <a:lstStyle/>
          <a:p>
            <a:pPr algn="ctr"/>
            <a:r>
              <a:rPr lang="en-US" sz="4800" dirty="0"/>
              <a:t> </a:t>
            </a:r>
            <a:r>
              <a:rPr lang="en-GB" sz="4800" dirty="0"/>
              <a:t>3 kg</a:t>
            </a:r>
            <a:endParaRPr lang="en-US" sz="4800" dirty="0"/>
          </a:p>
        </p:txBody>
      </p:sp>
    </p:spTree>
    <p:extLst>
      <p:ext uri="{BB962C8B-B14F-4D97-AF65-F5344CB8AC3E}">
        <p14:creationId xmlns:p14="http://schemas.microsoft.com/office/powerpoint/2010/main" val="884676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D35BF30-68FC-EE46-8EB9-18943815F33E}"/>
              </a:ext>
            </a:extLst>
          </p:cNvPr>
          <p:cNvSpPr/>
          <p:nvPr/>
        </p:nvSpPr>
        <p:spPr>
          <a:xfrm>
            <a:off x="838200" y="365125"/>
            <a:ext cx="4763947" cy="1899912"/>
          </a:xfrm>
          <a:prstGeom prst="rect">
            <a:avLst/>
          </a:prstGeom>
        </p:spPr>
        <p:txBody>
          <a:bodyPr vert="horz" lIns="91440" tIns="45720" rIns="91440" bIns="45720" rtlCol="0" anchor="ctr">
            <a:normAutofit/>
          </a:bodyPr>
          <a:lstStyle/>
          <a:p>
            <a:r>
              <a:rPr lang="en-GB" sz="3200" b="1" dirty="0">
                <a:solidFill>
                  <a:srgbClr val="00B0F0"/>
                </a:solidFill>
              </a:rPr>
              <a:t>Explore specific heat capacity</a:t>
            </a:r>
          </a:p>
          <a:p>
            <a:endParaRPr lang="en-GB" sz="3200" b="1" dirty="0">
              <a:solidFill>
                <a:srgbClr val="00B0F0"/>
              </a:solidFill>
            </a:endParaRPr>
          </a:p>
        </p:txBody>
      </p:sp>
      <p:sp>
        <p:nvSpPr>
          <p:cNvPr id="5" name="TextBox 4">
            <a:extLst>
              <a:ext uri="{FF2B5EF4-FFF2-40B4-BE49-F238E27FC236}">
                <a16:creationId xmlns:a16="http://schemas.microsoft.com/office/drawing/2014/main" id="{0958699A-4715-0145-9E5D-DA08DD5A148F}"/>
              </a:ext>
            </a:extLst>
          </p:cNvPr>
          <p:cNvSpPr txBox="1"/>
          <p:nvPr/>
        </p:nvSpPr>
        <p:spPr>
          <a:xfrm>
            <a:off x="522946" y="2265037"/>
            <a:ext cx="4431019" cy="3742762"/>
          </a:xfrm>
          <a:prstGeom prst="rect">
            <a:avLst/>
          </a:prstGeom>
        </p:spPr>
        <p:txBody>
          <a:bodyPr vert="horz" lIns="91440" tIns="45720" rIns="91440" bIns="45720" rtlCol="0">
            <a:normAutofit/>
          </a:bodyPr>
          <a:lstStyle/>
          <a:p>
            <a:pPr marL="342900">
              <a:lnSpc>
                <a:spcPct val="90000"/>
              </a:lnSpc>
              <a:spcAft>
                <a:spcPts val="600"/>
              </a:spcAft>
            </a:pPr>
            <a:r>
              <a:rPr lang="en-GB" sz="2400" dirty="0"/>
              <a:t>Define </a:t>
            </a:r>
            <a:r>
              <a:rPr lang="en-GB" sz="2400" b="1" dirty="0">
                <a:solidFill>
                  <a:srgbClr val="76D6FF"/>
                </a:solidFill>
                <a:latin typeface="Arial Rounded MT Bold" panose="020F0704030504030204" pitchFamily="34" charset="77"/>
              </a:rPr>
              <a:t>specific heat capacity</a:t>
            </a:r>
          </a:p>
          <a:p>
            <a:pPr marL="342900">
              <a:lnSpc>
                <a:spcPct val="90000"/>
              </a:lnSpc>
              <a:spcAft>
                <a:spcPts val="600"/>
              </a:spcAft>
            </a:pPr>
            <a:endParaRPr lang="en-GB" sz="2400" dirty="0"/>
          </a:p>
          <a:p>
            <a:pPr marL="342900">
              <a:lnSpc>
                <a:spcPct val="90000"/>
              </a:lnSpc>
              <a:spcAft>
                <a:spcPts val="600"/>
              </a:spcAft>
            </a:pPr>
            <a:r>
              <a:rPr lang="en-GB" sz="2400" b="1" dirty="0">
                <a:solidFill>
                  <a:srgbClr val="76D6FF"/>
                </a:solidFill>
              </a:rPr>
              <a:t>Calculate</a:t>
            </a:r>
            <a:r>
              <a:rPr lang="en-GB" sz="2400" dirty="0"/>
              <a:t> specific heat capacity using the equation</a:t>
            </a:r>
          </a:p>
          <a:p>
            <a:pPr marL="342900">
              <a:lnSpc>
                <a:spcPct val="90000"/>
              </a:lnSpc>
              <a:spcAft>
                <a:spcPts val="600"/>
              </a:spcAft>
            </a:pPr>
            <a:endParaRPr lang="en-GB" sz="2400" dirty="0"/>
          </a:p>
          <a:p>
            <a:pPr marL="342900">
              <a:lnSpc>
                <a:spcPct val="90000"/>
              </a:lnSpc>
              <a:spcAft>
                <a:spcPts val="600"/>
              </a:spcAft>
            </a:pPr>
            <a:r>
              <a:rPr lang="en-GB" sz="2400" b="1" dirty="0">
                <a:solidFill>
                  <a:srgbClr val="76D6FF"/>
                </a:solidFill>
              </a:rPr>
              <a:t>Compare values </a:t>
            </a:r>
            <a:r>
              <a:rPr lang="en-GB" sz="2400" dirty="0"/>
              <a:t>for specific heat capacity ad explain how this information can be useful</a:t>
            </a:r>
            <a:endParaRPr lang="en-US" sz="2400" b="1" dirty="0">
              <a:solidFill>
                <a:srgbClr val="00B0F0"/>
              </a:solidFill>
            </a:endParaRPr>
          </a:p>
        </p:txBody>
      </p:sp>
      <p:pic>
        <p:nvPicPr>
          <p:cNvPr id="1026" name="Picture 2" descr="9 Best Saucepans 2019 | The Strategist | New York Magazine">
            <a:extLst>
              <a:ext uri="{FF2B5EF4-FFF2-40B4-BE49-F238E27FC236}">
                <a16:creationId xmlns:a16="http://schemas.microsoft.com/office/drawing/2014/main" id="{A3FD8107-F587-E644-9513-DA645E0391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507"/>
          <a:stretch/>
        </p:blipFill>
        <p:spPr bwMode="auto">
          <a:xfrm>
            <a:off x="5917400" y="0"/>
            <a:ext cx="6274599"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42BF589-3462-E044-BBDF-2041B0AEC75F}"/>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Tree>
    <p:extLst>
      <p:ext uri="{BB962C8B-B14F-4D97-AF65-F5344CB8AC3E}">
        <p14:creationId xmlns:p14="http://schemas.microsoft.com/office/powerpoint/2010/main" val="59045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Yes, You Can Boil Water at Room Temperature. Here's How | WIRED">
            <a:extLst>
              <a:ext uri="{FF2B5EF4-FFF2-40B4-BE49-F238E27FC236}">
                <a16:creationId xmlns:a16="http://schemas.microsoft.com/office/drawing/2014/main" id="{89A96E8C-2CED-A046-9EC6-7713678011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73" r="344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568074B-4CC5-CA49-BF6E-F492F1306D18}"/>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solidFill>
                <a:latin typeface="CordiaUPC" panose="020B0304020202020204" pitchFamily="34" charset="-34"/>
                <a:cs typeface="CordiaUPC" panose="020B0304020202020204" pitchFamily="34" charset="-34"/>
              </a:rPr>
              <a:t>Developing Experts All rights reserved © 2021</a:t>
            </a:r>
          </a:p>
        </p:txBody>
      </p:sp>
      <p:sp>
        <p:nvSpPr>
          <p:cNvPr id="2" name="Rectangle 1">
            <a:extLst>
              <a:ext uri="{FF2B5EF4-FFF2-40B4-BE49-F238E27FC236}">
                <a16:creationId xmlns:a16="http://schemas.microsoft.com/office/drawing/2014/main" id="{4595D877-D1EA-5043-970D-720F8684329A}"/>
              </a:ext>
            </a:extLst>
          </p:cNvPr>
          <p:cNvSpPr/>
          <p:nvPr/>
        </p:nvSpPr>
        <p:spPr>
          <a:xfrm>
            <a:off x="2821062" y="653534"/>
            <a:ext cx="6987362" cy="584775"/>
          </a:xfrm>
          <a:prstGeom prst="rect">
            <a:avLst/>
          </a:prstGeom>
        </p:spPr>
        <p:txBody>
          <a:bodyPr wrap="none">
            <a:spAutoFit/>
          </a:bodyPr>
          <a:lstStyle/>
          <a:p>
            <a:r>
              <a:rPr lang="en-GB" sz="3200" dirty="0">
                <a:solidFill>
                  <a:schemeClr val="bg1"/>
                </a:solidFill>
                <a:latin typeface="proxima-soft"/>
              </a:rPr>
              <a:t>How much energy is stored in hot water?</a:t>
            </a:r>
            <a:endParaRPr lang="en-US" sz="3200" dirty="0">
              <a:solidFill>
                <a:schemeClr val="bg1"/>
              </a:solidFill>
            </a:endParaRPr>
          </a:p>
        </p:txBody>
      </p:sp>
    </p:spTree>
    <p:extLst>
      <p:ext uri="{BB962C8B-B14F-4D97-AF65-F5344CB8AC3E}">
        <p14:creationId xmlns:p14="http://schemas.microsoft.com/office/powerpoint/2010/main" val="3911574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Yes, You Can Boil Water at Room Temperature. Here's How | WIRED">
            <a:extLst>
              <a:ext uri="{FF2B5EF4-FFF2-40B4-BE49-F238E27FC236}">
                <a16:creationId xmlns:a16="http://schemas.microsoft.com/office/drawing/2014/main" id="{89A96E8C-2CED-A046-9EC6-7713678011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73" r="344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568074B-4CC5-CA49-BF6E-F492F1306D18}"/>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solidFill>
                <a:latin typeface="CordiaUPC" panose="020B0304020202020204" pitchFamily="34" charset="-34"/>
                <a:cs typeface="CordiaUPC" panose="020B0304020202020204" pitchFamily="34" charset="-34"/>
              </a:rPr>
              <a:t>Developing Experts All rights reserved © 2021vv</a:t>
            </a:r>
          </a:p>
        </p:txBody>
      </p:sp>
      <p:sp>
        <p:nvSpPr>
          <p:cNvPr id="2" name="Rectangle 1">
            <a:extLst>
              <a:ext uri="{FF2B5EF4-FFF2-40B4-BE49-F238E27FC236}">
                <a16:creationId xmlns:a16="http://schemas.microsoft.com/office/drawing/2014/main" id="{4595D877-D1EA-5043-970D-720F8684329A}"/>
              </a:ext>
            </a:extLst>
          </p:cNvPr>
          <p:cNvSpPr/>
          <p:nvPr/>
        </p:nvSpPr>
        <p:spPr>
          <a:xfrm>
            <a:off x="1250949" y="437634"/>
            <a:ext cx="9690101" cy="1200329"/>
          </a:xfrm>
          <a:prstGeom prst="rect">
            <a:avLst/>
          </a:prstGeom>
        </p:spPr>
        <p:txBody>
          <a:bodyPr wrap="square">
            <a:spAutoFit/>
          </a:bodyPr>
          <a:lstStyle/>
          <a:p>
            <a:pPr algn="ctr"/>
            <a:r>
              <a:rPr lang="en-GB" sz="2400" dirty="0">
                <a:solidFill>
                  <a:schemeClr val="bg1"/>
                </a:solidFill>
              </a:rPr>
              <a:t>Calculate the energy required to increase the temperature of two kilograms of water, from 20 degrees Celsius to 100 degrees Celsius. The specific heat capacity of water is 4200 joules per kilogram per degree Celsius.</a:t>
            </a:r>
            <a:endParaRPr lang="en-US" sz="2400" dirty="0">
              <a:solidFill>
                <a:schemeClr val="bg1"/>
              </a:solidFill>
            </a:endParaRPr>
          </a:p>
        </p:txBody>
      </p:sp>
    </p:spTree>
    <p:extLst>
      <p:ext uri="{BB962C8B-B14F-4D97-AF65-F5344CB8AC3E}">
        <p14:creationId xmlns:p14="http://schemas.microsoft.com/office/powerpoint/2010/main" val="173335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46C337-7FB7-C24E-9F5D-0B0D54F2A3D4}"/>
              </a:ext>
            </a:extLst>
          </p:cNvPr>
          <p:cNvSpPr/>
          <p:nvPr/>
        </p:nvSpPr>
        <p:spPr>
          <a:xfrm>
            <a:off x="2781299" y="1724107"/>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6" name="Rectangle 5">
            <a:extLst>
              <a:ext uri="{FF2B5EF4-FFF2-40B4-BE49-F238E27FC236}">
                <a16:creationId xmlns:a16="http://schemas.microsoft.com/office/drawing/2014/main" id="{1DF4E7A5-BBAE-7645-96C8-25F627251F7E}"/>
              </a:ext>
            </a:extLst>
          </p:cNvPr>
          <p:cNvSpPr/>
          <p:nvPr/>
        </p:nvSpPr>
        <p:spPr>
          <a:xfrm>
            <a:off x="8659242" y="1715583"/>
            <a:ext cx="1574800" cy="769441"/>
          </a:xfrm>
          <a:prstGeom prst="rect">
            <a:avLst/>
          </a:prstGeom>
        </p:spPr>
        <p:txBody>
          <a:bodyPr wrap="square">
            <a:spAutoFit/>
          </a:bodyPr>
          <a:lstStyle/>
          <a:p>
            <a:r>
              <a:rPr lang="el-GR" sz="4400" dirty="0">
                <a:latin typeface="Lato"/>
              </a:rPr>
              <a:t>Δθ</a:t>
            </a:r>
            <a:endParaRPr lang="en-US" sz="4400" dirty="0"/>
          </a:p>
        </p:txBody>
      </p:sp>
      <p:sp>
        <p:nvSpPr>
          <p:cNvPr id="7" name="TextBox 6">
            <a:extLst>
              <a:ext uri="{FF2B5EF4-FFF2-40B4-BE49-F238E27FC236}">
                <a16:creationId xmlns:a16="http://schemas.microsoft.com/office/drawing/2014/main" id="{C2FB79C2-CA28-0E4E-8211-D1D4EE227354}"/>
              </a:ext>
            </a:extLst>
          </p:cNvPr>
          <p:cNvSpPr txBox="1"/>
          <p:nvPr/>
        </p:nvSpPr>
        <p:spPr>
          <a:xfrm>
            <a:off x="4072011" y="1715582"/>
            <a:ext cx="4152099"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
        <p:nvSpPr>
          <p:cNvPr id="8" name="TextBox 7">
            <a:extLst>
              <a:ext uri="{FF2B5EF4-FFF2-40B4-BE49-F238E27FC236}">
                <a16:creationId xmlns:a16="http://schemas.microsoft.com/office/drawing/2014/main" id="{A681949C-6924-1E46-B83F-B1EBF6CC8C26}"/>
              </a:ext>
            </a:extLst>
          </p:cNvPr>
          <p:cNvSpPr txBox="1"/>
          <p:nvPr/>
        </p:nvSpPr>
        <p:spPr>
          <a:xfrm>
            <a:off x="2372742" y="3670300"/>
            <a:ext cx="1574800" cy="1200329"/>
          </a:xfrm>
          <a:prstGeom prst="rect">
            <a:avLst/>
          </a:prstGeom>
          <a:noFill/>
        </p:spPr>
        <p:txBody>
          <a:bodyPr wrap="square" rtlCol="0">
            <a:spAutoFit/>
          </a:bodyPr>
          <a:lstStyle/>
          <a:p>
            <a:pPr algn="ctr"/>
            <a:r>
              <a:rPr lang="en-US" sz="2400" dirty="0"/>
              <a:t>change in thermal energy (J)</a:t>
            </a:r>
          </a:p>
        </p:txBody>
      </p:sp>
      <p:sp>
        <p:nvSpPr>
          <p:cNvPr id="11" name="TextBox 10">
            <a:extLst>
              <a:ext uri="{FF2B5EF4-FFF2-40B4-BE49-F238E27FC236}">
                <a16:creationId xmlns:a16="http://schemas.microsoft.com/office/drawing/2014/main" id="{AC88D5DC-FFEC-DC48-B25E-F0155E9431DD}"/>
              </a:ext>
            </a:extLst>
          </p:cNvPr>
          <p:cNvSpPr txBox="1"/>
          <p:nvPr/>
        </p:nvSpPr>
        <p:spPr>
          <a:xfrm>
            <a:off x="4269321" y="3670300"/>
            <a:ext cx="1574800" cy="830997"/>
          </a:xfrm>
          <a:prstGeom prst="rect">
            <a:avLst/>
          </a:prstGeom>
          <a:noFill/>
        </p:spPr>
        <p:txBody>
          <a:bodyPr wrap="square" rtlCol="0">
            <a:spAutoFit/>
          </a:bodyPr>
          <a:lstStyle/>
          <a:p>
            <a:pPr algn="ctr"/>
            <a:r>
              <a:rPr lang="en-US" sz="2400" dirty="0"/>
              <a:t>mass</a:t>
            </a:r>
          </a:p>
          <a:p>
            <a:pPr algn="ctr"/>
            <a:r>
              <a:rPr lang="en-US" sz="2400" dirty="0"/>
              <a:t>(kg)</a:t>
            </a:r>
          </a:p>
        </p:txBody>
      </p:sp>
      <p:sp>
        <p:nvSpPr>
          <p:cNvPr id="12" name="TextBox 11">
            <a:extLst>
              <a:ext uri="{FF2B5EF4-FFF2-40B4-BE49-F238E27FC236}">
                <a16:creationId xmlns:a16="http://schemas.microsoft.com/office/drawing/2014/main" id="{AC640987-34AF-C34F-9134-345FAAF9A58B}"/>
              </a:ext>
            </a:extLst>
          </p:cNvPr>
          <p:cNvSpPr txBox="1"/>
          <p:nvPr/>
        </p:nvSpPr>
        <p:spPr>
          <a:xfrm>
            <a:off x="6165900" y="3670300"/>
            <a:ext cx="1574800" cy="1569660"/>
          </a:xfrm>
          <a:prstGeom prst="rect">
            <a:avLst/>
          </a:prstGeom>
          <a:noFill/>
        </p:spPr>
        <p:txBody>
          <a:bodyPr wrap="square" rtlCol="0">
            <a:spAutoFit/>
          </a:bodyPr>
          <a:lstStyle/>
          <a:p>
            <a:pPr algn="ctr"/>
            <a:r>
              <a:rPr lang="en-US" sz="2400" dirty="0"/>
              <a:t>specific heat capacity (J/kg/°C)</a:t>
            </a:r>
          </a:p>
        </p:txBody>
      </p:sp>
      <p:sp>
        <p:nvSpPr>
          <p:cNvPr id="13" name="TextBox 12">
            <a:extLst>
              <a:ext uri="{FF2B5EF4-FFF2-40B4-BE49-F238E27FC236}">
                <a16:creationId xmlns:a16="http://schemas.microsoft.com/office/drawing/2014/main" id="{6CCF2AB8-626D-7948-9409-F9F26F2E79FB}"/>
              </a:ext>
            </a:extLst>
          </p:cNvPr>
          <p:cNvSpPr txBox="1"/>
          <p:nvPr/>
        </p:nvSpPr>
        <p:spPr>
          <a:xfrm>
            <a:off x="7986279" y="3670300"/>
            <a:ext cx="2089064" cy="830997"/>
          </a:xfrm>
          <a:prstGeom prst="rect">
            <a:avLst/>
          </a:prstGeom>
          <a:noFill/>
        </p:spPr>
        <p:txBody>
          <a:bodyPr wrap="square" rtlCol="0">
            <a:spAutoFit/>
          </a:bodyPr>
          <a:lstStyle/>
          <a:p>
            <a:pPr algn="ctr"/>
            <a:r>
              <a:rPr lang="en-US" sz="2400" dirty="0"/>
              <a:t>temperature change (°C)</a:t>
            </a:r>
          </a:p>
        </p:txBody>
      </p:sp>
      <p:sp>
        <p:nvSpPr>
          <p:cNvPr id="16" name="Down Arrow 15">
            <a:extLst>
              <a:ext uri="{FF2B5EF4-FFF2-40B4-BE49-F238E27FC236}">
                <a16:creationId xmlns:a16="http://schemas.microsoft.com/office/drawing/2014/main" id="{DF66D04E-28CB-1648-BF7E-37C1503938DE}"/>
              </a:ext>
            </a:extLst>
          </p:cNvPr>
          <p:cNvSpPr/>
          <p:nvPr/>
        </p:nvSpPr>
        <p:spPr>
          <a:xfrm rot="10800000">
            <a:off x="2974375"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own Arrow 16">
            <a:extLst>
              <a:ext uri="{FF2B5EF4-FFF2-40B4-BE49-F238E27FC236}">
                <a16:creationId xmlns:a16="http://schemas.microsoft.com/office/drawing/2014/main" id="{010871A6-692A-D34B-9045-A3B03722A217}"/>
              </a:ext>
            </a:extLst>
          </p:cNvPr>
          <p:cNvSpPr/>
          <p:nvPr/>
        </p:nvSpPr>
        <p:spPr>
          <a:xfrm rot="10800000">
            <a:off x="4832854"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own Arrow 17">
            <a:extLst>
              <a:ext uri="{FF2B5EF4-FFF2-40B4-BE49-F238E27FC236}">
                <a16:creationId xmlns:a16="http://schemas.microsoft.com/office/drawing/2014/main" id="{3E32A79B-6ACA-9945-866B-332E3E7BC761}"/>
              </a:ext>
            </a:extLst>
          </p:cNvPr>
          <p:cNvSpPr/>
          <p:nvPr/>
        </p:nvSpPr>
        <p:spPr>
          <a:xfrm rot="10800000">
            <a:off x="6770075"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own Arrow 18">
            <a:extLst>
              <a:ext uri="{FF2B5EF4-FFF2-40B4-BE49-F238E27FC236}">
                <a16:creationId xmlns:a16="http://schemas.microsoft.com/office/drawing/2014/main" id="{C32BA008-36DE-5840-B991-5F3409C0F78C}"/>
              </a:ext>
            </a:extLst>
          </p:cNvPr>
          <p:cNvSpPr/>
          <p:nvPr/>
        </p:nvSpPr>
        <p:spPr>
          <a:xfrm rot="10800000">
            <a:off x="8833808" y="2724691"/>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06BD205-BC12-5341-B790-6EB2BDC4B842}"/>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Tree>
    <p:extLst>
      <p:ext uri="{BB962C8B-B14F-4D97-AF65-F5344CB8AC3E}">
        <p14:creationId xmlns:p14="http://schemas.microsoft.com/office/powerpoint/2010/main" val="93805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46C337-7FB7-C24E-9F5D-0B0D54F2A3D4}"/>
              </a:ext>
            </a:extLst>
          </p:cNvPr>
          <p:cNvSpPr/>
          <p:nvPr/>
        </p:nvSpPr>
        <p:spPr>
          <a:xfrm>
            <a:off x="2781299" y="1724107"/>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6" name="Rectangle 5">
            <a:extLst>
              <a:ext uri="{FF2B5EF4-FFF2-40B4-BE49-F238E27FC236}">
                <a16:creationId xmlns:a16="http://schemas.microsoft.com/office/drawing/2014/main" id="{1DF4E7A5-BBAE-7645-96C8-25F627251F7E}"/>
              </a:ext>
            </a:extLst>
          </p:cNvPr>
          <p:cNvSpPr/>
          <p:nvPr/>
        </p:nvSpPr>
        <p:spPr>
          <a:xfrm>
            <a:off x="8659242" y="1715583"/>
            <a:ext cx="1574800" cy="769441"/>
          </a:xfrm>
          <a:prstGeom prst="rect">
            <a:avLst/>
          </a:prstGeom>
        </p:spPr>
        <p:txBody>
          <a:bodyPr wrap="square">
            <a:spAutoFit/>
          </a:bodyPr>
          <a:lstStyle/>
          <a:p>
            <a:r>
              <a:rPr lang="el-GR" sz="4400" dirty="0">
                <a:latin typeface="Lato"/>
              </a:rPr>
              <a:t>Δθ</a:t>
            </a:r>
            <a:endParaRPr lang="en-US" sz="4400" dirty="0"/>
          </a:p>
        </p:txBody>
      </p:sp>
      <p:sp>
        <p:nvSpPr>
          <p:cNvPr id="7" name="TextBox 6">
            <a:extLst>
              <a:ext uri="{FF2B5EF4-FFF2-40B4-BE49-F238E27FC236}">
                <a16:creationId xmlns:a16="http://schemas.microsoft.com/office/drawing/2014/main" id="{C2FB79C2-CA28-0E4E-8211-D1D4EE227354}"/>
              </a:ext>
            </a:extLst>
          </p:cNvPr>
          <p:cNvSpPr txBox="1"/>
          <p:nvPr/>
        </p:nvSpPr>
        <p:spPr>
          <a:xfrm>
            <a:off x="4072011" y="1715582"/>
            <a:ext cx="4152099"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
        <p:nvSpPr>
          <p:cNvPr id="9" name="Rectangle 8">
            <a:extLst>
              <a:ext uri="{FF2B5EF4-FFF2-40B4-BE49-F238E27FC236}">
                <a16:creationId xmlns:a16="http://schemas.microsoft.com/office/drawing/2014/main" id="{F0344BB7-CD51-4E45-BCA2-1CBB76482E22}"/>
              </a:ext>
            </a:extLst>
          </p:cNvPr>
          <p:cNvSpPr/>
          <p:nvPr/>
        </p:nvSpPr>
        <p:spPr>
          <a:xfrm>
            <a:off x="1250949" y="437634"/>
            <a:ext cx="9690101" cy="1200329"/>
          </a:xfrm>
          <a:prstGeom prst="rect">
            <a:avLst/>
          </a:prstGeom>
        </p:spPr>
        <p:txBody>
          <a:bodyPr wrap="square">
            <a:spAutoFit/>
          </a:bodyPr>
          <a:lstStyle/>
          <a:p>
            <a:pPr algn="ctr"/>
            <a:r>
              <a:rPr lang="en-GB" sz="2400" dirty="0"/>
              <a:t>Calculate the energy required to increase the temperature of two kilograms of water, from 20 degrees Celsius to 100 degrees Celsius. The specific heat capacity of water is 4200 joules per kilogram per degree Celsius.</a:t>
            </a:r>
            <a:endParaRPr lang="en-US" sz="2400" dirty="0"/>
          </a:p>
        </p:txBody>
      </p:sp>
      <p:sp>
        <p:nvSpPr>
          <p:cNvPr id="8" name="TextBox 7">
            <a:extLst>
              <a:ext uri="{FF2B5EF4-FFF2-40B4-BE49-F238E27FC236}">
                <a16:creationId xmlns:a16="http://schemas.microsoft.com/office/drawing/2014/main" id="{A681949C-6924-1E46-B83F-B1EBF6CC8C26}"/>
              </a:ext>
            </a:extLst>
          </p:cNvPr>
          <p:cNvSpPr txBox="1"/>
          <p:nvPr/>
        </p:nvSpPr>
        <p:spPr>
          <a:xfrm>
            <a:off x="2372742" y="3670300"/>
            <a:ext cx="1574800" cy="1200329"/>
          </a:xfrm>
          <a:prstGeom prst="rect">
            <a:avLst/>
          </a:prstGeom>
          <a:noFill/>
        </p:spPr>
        <p:txBody>
          <a:bodyPr wrap="square" rtlCol="0">
            <a:spAutoFit/>
          </a:bodyPr>
          <a:lstStyle/>
          <a:p>
            <a:pPr algn="ctr"/>
            <a:r>
              <a:rPr lang="en-US" sz="2400" dirty="0"/>
              <a:t>change in thermal energy (J)</a:t>
            </a:r>
          </a:p>
        </p:txBody>
      </p:sp>
      <p:sp>
        <p:nvSpPr>
          <p:cNvPr id="11" name="TextBox 10">
            <a:extLst>
              <a:ext uri="{FF2B5EF4-FFF2-40B4-BE49-F238E27FC236}">
                <a16:creationId xmlns:a16="http://schemas.microsoft.com/office/drawing/2014/main" id="{AC88D5DC-FFEC-DC48-B25E-F0155E9431DD}"/>
              </a:ext>
            </a:extLst>
          </p:cNvPr>
          <p:cNvSpPr txBox="1"/>
          <p:nvPr/>
        </p:nvSpPr>
        <p:spPr>
          <a:xfrm>
            <a:off x="4269321" y="3670300"/>
            <a:ext cx="1574800" cy="830997"/>
          </a:xfrm>
          <a:prstGeom prst="rect">
            <a:avLst/>
          </a:prstGeom>
          <a:noFill/>
        </p:spPr>
        <p:txBody>
          <a:bodyPr wrap="square" rtlCol="0">
            <a:spAutoFit/>
          </a:bodyPr>
          <a:lstStyle/>
          <a:p>
            <a:pPr algn="ctr"/>
            <a:r>
              <a:rPr lang="en-US" sz="2400" dirty="0"/>
              <a:t>mass</a:t>
            </a:r>
          </a:p>
          <a:p>
            <a:pPr algn="ctr"/>
            <a:r>
              <a:rPr lang="en-US" sz="2400" dirty="0"/>
              <a:t>(kg)</a:t>
            </a:r>
          </a:p>
        </p:txBody>
      </p:sp>
      <p:sp>
        <p:nvSpPr>
          <p:cNvPr id="12" name="TextBox 11">
            <a:extLst>
              <a:ext uri="{FF2B5EF4-FFF2-40B4-BE49-F238E27FC236}">
                <a16:creationId xmlns:a16="http://schemas.microsoft.com/office/drawing/2014/main" id="{AC640987-34AF-C34F-9134-345FAAF9A58B}"/>
              </a:ext>
            </a:extLst>
          </p:cNvPr>
          <p:cNvSpPr txBox="1"/>
          <p:nvPr/>
        </p:nvSpPr>
        <p:spPr>
          <a:xfrm>
            <a:off x="6165900" y="3670300"/>
            <a:ext cx="1574800" cy="1569660"/>
          </a:xfrm>
          <a:prstGeom prst="rect">
            <a:avLst/>
          </a:prstGeom>
          <a:noFill/>
        </p:spPr>
        <p:txBody>
          <a:bodyPr wrap="square" rtlCol="0">
            <a:spAutoFit/>
          </a:bodyPr>
          <a:lstStyle/>
          <a:p>
            <a:pPr algn="ctr"/>
            <a:r>
              <a:rPr lang="en-US" sz="2400" dirty="0"/>
              <a:t>specific heat capacity (J/kg/°C)</a:t>
            </a:r>
          </a:p>
        </p:txBody>
      </p:sp>
      <p:sp>
        <p:nvSpPr>
          <p:cNvPr id="13" name="TextBox 12">
            <a:extLst>
              <a:ext uri="{FF2B5EF4-FFF2-40B4-BE49-F238E27FC236}">
                <a16:creationId xmlns:a16="http://schemas.microsoft.com/office/drawing/2014/main" id="{6CCF2AB8-626D-7948-9409-F9F26F2E79FB}"/>
              </a:ext>
            </a:extLst>
          </p:cNvPr>
          <p:cNvSpPr txBox="1"/>
          <p:nvPr/>
        </p:nvSpPr>
        <p:spPr>
          <a:xfrm>
            <a:off x="7986279" y="3670300"/>
            <a:ext cx="2089064" cy="830997"/>
          </a:xfrm>
          <a:prstGeom prst="rect">
            <a:avLst/>
          </a:prstGeom>
          <a:noFill/>
        </p:spPr>
        <p:txBody>
          <a:bodyPr wrap="square" rtlCol="0">
            <a:spAutoFit/>
          </a:bodyPr>
          <a:lstStyle/>
          <a:p>
            <a:pPr algn="ctr"/>
            <a:r>
              <a:rPr lang="en-US" sz="2400" dirty="0"/>
              <a:t>Temperature change (°C)</a:t>
            </a:r>
          </a:p>
        </p:txBody>
      </p:sp>
      <p:sp>
        <p:nvSpPr>
          <p:cNvPr id="16" name="Down Arrow 15">
            <a:extLst>
              <a:ext uri="{FF2B5EF4-FFF2-40B4-BE49-F238E27FC236}">
                <a16:creationId xmlns:a16="http://schemas.microsoft.com/office/drawing/2014/main" id="{DF66D04E-28CB-1648-BF7E-37C1503938DE}"/>
              </a:ext>
            </a:extLst>
          </p:cNvPr>
          <p:cNvSpPr/>
          <p:nvPr/>
        </p:nvSpPr>
        <p:spPr>
          <a:xfrm rot="10800000">
            <a:off x="2974375"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own Arrow 16">
            <a:extLst>
              <a:ext uri="{FF2B5EF4-FFF2-40B4-BE49-F238E27FC236}">
                <a16:creationId xmlns:a16="http://schemas.microsoft.com/office/drawing/2014/main" id="{010871A6-692A-D34B-9045-A3B03722A217}"/>
              </a:ext>
            </a:extLst>
          </p:cNvPr>
          <p:cNvSpPr/>
          <p:nvPr/>
        </p:nvSpPr>
        <p:spPr>
          <a:xfrm rot="10800000">
            <a:off x="4832854"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own Arrow 17">
            <a:extLst>
              <a:ext uri="{FF2B5EF4-FFF2-40B4-BE49-F238E27FC236}">
                <a16:creationId xmlns:a16="http://schemas.microsoft.com/office/drawing/2014/main" id="{3E32A79B-6ACA-9945-866B-332E3E7BC761}"/>
              </a:ext>
            </a:extLst>
          </p:cNvPr>
          <p:cNvSpPr/>
          <p:nvPr/>
        </p:nvSpPr>
        <p:spPr>
          <a:xfrm rot="10800000">
            <a:off x="6770075" y="2724692"/>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own Arrow 18">
            <a:extLst>
              <a:ext uri="{FF2B5EF4-FFF2-40B4-BE49-F238E27FC236}">
                <a16:creationId xmlns:a16="http://schemas.microsoft.com/office/drawing/2014/main" id="{C32BA008-36DE-5840-B991-5F3409C0F78C}"/>
              </a:ext>
            </a:extLst>
          </p:cNvPr>
          <p:cNvSpPr/>
          <p:nvPr/>
        </p:nvSpPr>
        <p:spPr>
          <a:xfrm rot="10800000">
            <a:off x="8833808" y="2724691"/>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06BD205-BC12-5341-B790-6EB2BDC4B842}"/>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Tree>
    <p:extLst>
      <p:ext uri="{BB962C8B-B14F-4D97-AF65-F5344CB8AC3E}">
        <p14:creationId xmlns:p14="http://schemas.microsoft.com/office/powerpoint/2010/main" val="4216637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46C337-7FB7-C24E-9F5D-0B0D54F2A3D4}"/>
              </a:ext>
            </a:extLst>
          </p:cNvPr>
          <p:cNvSpPr/>
          <p:nvPr/>
        </p:nvSpPr>
        <p:spPr>
          <a:xfrm>
            <a:off x="2781299" y="1724107"/>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6" name="Rectangle 5">
            <a:extLst>
              <a:ext uri="{FF2B5EF4-FFF2-40B4-BE49-F238E27FC236}">
                <a16:creationId xmlns:a16="http://schemas.microsoft.com/office/drawing/2014/main" id="{1DF4E7A5-BBAE-7645-96C8-25F627251F7E}"/>
              </a:ext>
            </a:extLst>
          </p:cNvPr>
          <p:cNvSpPr/>
          <p:nvPr/>
        </p:nvSpPr>
        <p:spPr>
          <a:xfrm>
            <a:off x="8659242" y="1715583"/>
            <a:ext cx="2830916" cy="769441"/>
          </a:xfrm>
          <a:prstGeom prst="rect">
            <a:avLst/>
          </a:prstGeom>
        </p:spPr>
        <p:txBody>
          <a:bodyPr wrap="square">
            <a:spAutoFit/>
          </a:bodyPr>
          <a:lstStyle/>
          <a:p>
            <a:r>
              <a:rPr lang="en-GB" sz="4400" dirty="0"/>
              <a:t>(100 − 20)</a:t>
            </a:r>
            <a:endParaRPr lang="en-US" sz="4400" dirty="0"/>
          </a:p>
        </p:txBody>
      </p:sp>
      <p:sp>
        <p:nvSpPr>
          <p:cNvPr id="7" name="TextBox 6">
            <a:extLst>
              <a:ext uri="{FF2B5EF4-FFF2-40B4-BE49-F238E27FC236}">
                <a16:creationId xmlns:a16="http://schemas.microsoft.com/office/drawing/2014/main" id="{C2FB79C2-CA28-0E4E-8211-D1D4EE227354}"/>
              </a:ext>
            </a:extLst>
          </p:cNvPr>
          <p:cNvSpPr txBox="1"/>
          <p:nvPr/>
        </p:nvSpPr>
        <p:spPr>
          <a:xfrm>
            <a:off x="4072011" y="1715582"/>
            <a:ext cx="4376519" cy="769441"/>
          </a:xfrm>
          <a:prstGeom prst="rect">
            <a:avLst/>
          </a:prstGeom>
          <a:noFill/>
        </p:spPr>
        <p:txBody>
          <a:bodyPr wrap="none" rtlCol="0">
            <a:spAutoFit/>
          </a:bodyPr>
          <a:lstStyle/>
          <a:p>
            <a:r>
              <a:rPr lang="en-US" sz="4400" dirty="0"/>
              <a:t>=    2     </a:t>
            </a:r>
            <a:r>
              <a:rPr lang="en-GB" sz="4400" dirty="0"/>
              <a:t>×</a:t>
            </a:r>
            <a:r>
              <a:rPr lang="en-US" sz="4400" dirty="0"/>
              <a:t>   4200  </a:t>
            </a:r>
            <a:r>
              <a:rPr lang="en-GB" sz="4400" dirty="0"/>
              <a:t>×</a:t>
            </a:r>
            <a:endParaRPr lang="en-US" sz="4400" dirty="0"/>
          </a:p>
        </p:txBody>
      </p:sp>
      <p:sp>
        <p:nvSpPr>
          <p:cNvPr id="20" name="TextBox 19">
            <a:extLst>
              <a:ext uri="{FF2B5EF4-FFF2-40B4-BE49-F238E27FC236}">
                <a16:creationId xmlns:a16="http://schemas.microsoft.com/office/drawing/2014/main" id="{E06BD205-BC12-5341-B790-6EB2BDC4B842}"/>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3" name="Rectangle 2">
            <a:extLst>
              <a:ext uri="{FF2B5EF4-FFF2-40B4-BE49-F238E27FC236}">
                <a16:creationId xmlns:a16="http://schemas.microsoft.com/office/drawing/2014/main" id="{517EA702-3991-1068-9B51-132DDAC07C94}"/>
              </a:ext>
            </a:extLst>
          </p:cNvPr>
          <p:cNvSpPr/>
          <p:nvPr/>
        </p:nvSpPr>
        <p:spPr>
          <a:xfrm>
            <a:off x="2781299" y="655887"/>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14" name="TextBox 13">
            <a:extLst>
              <a:ext uri="{FF2B5EF4-FFF2-40B4-BE49-F238E27FC236}">
                <a16:creationId xmlns:a16="http://schemas.microsoft.com/office/drawing/2014/main" id="{8E36F197-30C1-6ADF-E50A-06D7033AC587}"/>
              </a:ext>
            </a:extLst>
          </p:cNvPr>
          <p:cNvSpPr txBox="1"/>
          <p:nvPr/>
        </p:nvSpPr>
        <p:spPr>
          <a:xfrm>
            <a:off x="4072011" y="647362"/>
            <a:ext cx="4280339"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
        <p:nvSpPr>
          <p:cNvPr id="25" name="Rectangle 24">
            <a:extLst>
              <a:ext uri="{FF2B5EF4-FFF2-40B4-BE49-F238E27FC236}">
                <a16:creationId xmlns:a16="http://schemas.microsoft.com/office/drawing/2014/main" id="{CB289C12-E40B-D932-7414-B81350B3EFA7}"/>
              </a:ext>
            </a:extLst>
          </p:cNvPr>
          <p:cNvSpPr/>
          <p:nvPr/>
        </p:nvSpPr>
        <p:spPr>
          <a:xfrm>
            <a:off x="8659242" y="647362"/>
            <a:ext cx="1574800" cy="769441"/>
          </a:xfrm>
          <a:prstGeom prst="rect">
            <a:avLst/>
          </a:prstGeom>
        </p:spPr>
        <p:txBody>
          <a:bodyPr wrap="square">
            <a:spAutoFit/>
          </a:bodyPr>
          <a:lstStyle/>
          <a:p>
            <a:r>
              <a:rPr lang="el-GR" sz="4400" dirty="0">
                <a:latin typeface="Lato"/>
              </a:rPr>
              <a:t>Δθ</a:t>
            </a:r>
            <a:endParaRPr lang="en-US" sz="4400" dirty="0"/>
          </a:p>
        </p:txBody>
      </p:sp>
      <p:sp>
        <p:nvSpPr>
          <p:cNvPr id="5" name="Rectangle 4">
            <a:extLst>
              <a:ext uri="{FF2B5EF4-FFF2-40B4-BE49-F238E27FC236}">
                <a16:creationId xmlns:a16="http://schemas.microsoft.com/office/drawing/2014/main" id="{A2B4659E-4F11-1469-29D5-B6EEDA44B790}"/>
              </a:ext>
            </a:extLst>
          </p:cNvPr>
          <p:cNvSpPr/>
          <p:nvPr/>
        </p:nvSpPr>
        <p:spPr>
          <a:xfrm>
            <a:off x="2781299" y="2814681"/>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9" name="Rectangle 8">
            <a:extLst>
              <a:ext uri="{FF2B5EF4-FFF2-40B4-BE49-F238E27FC236}">
                <a16:creationId xmlns:a16="http://schemas.microsoft.com/office/drawing/2014/main" id="{22CCEAA9-3774-BE07-4324-6C549343C643}"/>
              </a:ext>
            </a:extLst>
          </p:cNvPr>
          <p:cNvSpPr/>
          <p:nvPr/>
        </p:nvSpPr>
        <p:spPr>
          <a:xfrm>
            <a:off x="8659242" y="2806157"/>
            <a:ext cx="2830916" cy="769441"/>
          </a:xfrm>
          <a:prstGeom prst="rect">
            <a:avLst/>
          </a:prstGeom>
        </p:spPr>
        <p:txBody>
          <a:bodyPr wrap="square">
            <a:spAutoFit/>
          </a:bodyPr>
          <a:lstStyle/>
          <a:p>
            <a:r>
              <a:rPr lang="en-GB" sz="4400" dirty="0"/>
              <a:t>80</a:t>
            </a:r>
            <a:endParaRPr lang="en-US" sz="4400" dirty="0"/>
          </a:p>
        </p:txBody>
      </p:sp>
      <p:sp>
        <p:nvSpPr>
          <p:cNvPr id="26" name="TextBox 25">
            <a:extLst>
              <a:ext uri="{FF2B5EF4-FFF2-40B4-BE49-F238E27FC236}">
                <a16:creationId xmlns:a16="http://schemas.microsoft.com/office/drawing/2014/main" id="{48526EB2-47FE-D0F9-EABE-3FE1E9AD0068}"/>
              </a:ext>
            </a:extLst>
          </p:cNvPr>
          <p:cNvSpPr txBox="1"/>
          <p:nvPr/>
        </p:nvSpPr>
        <p:spPr>
          <a:xfrm>
            <a:off x="4072011" y="2806156"/>
            <a:ext cx="4376519" cy="769441"/>
          </a:xfrm>
          <a:prstGeom prst="rect">
            <a:avLst/>
          </a:prstGeom>
          <a:noFill/>
        </p:spPr>
        <p:txBody>
          <a:bodyPr wrap="none" rtlCol="0">
            <a:spAutoFit/>
          </a:bodyPr>
          <a:lstStyle/>
          <a:p>
            <a:r>
              <a:rPr lang="en-US" sz="4400" dirty="0"/>
              <a:t>=    2     </a:t>
            </a:r>
            <a:r>
              <a:rPr lang="en-GB" sz="4400" dirty="0"/>
              <a:t>×</a:t>
            </a:r>
            <a:r>
              <a:rPr lang="en-US" sz="4400" dirty="0"/>
              <a:t>   4200  </a:t>
            </a:r>
            <a:r>
              <a:rPr lang="en-GB" sz="4400" dirty="0"/>
              <a:t>×</a:t>
            </a:r>
            <a:endParaRPr lang="en-US" sz="4400" dirty="0"/>
          </a:p>
        </p:txBody>
      </p:sp>
      <p:sp>
        <p:nvSpPr>
          <p:cNvPr id="27" name="Rectangle 26">
            <a:extLst>
              <a:ext uri="{FF2B5EF4-FFF2-40B4-BE49-F238E27FC236}">
                <a16:creationId xmlns:a16="http://schemas.microsoft.com/office/drawing/2014/main" id="{7A1C1D80-1843-7B0D-EAA7-64DB08E2D256}"/>
              </a:ext>
            </a:extLst>
          </p:cNvPr>
          <p:cNvSpPr/>
          <p:nvPr/>
        </p:nvSpPr>
        <p:spPr>
          <a:xfrm>
            <a:off x="2781299" y="3985701"/>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28" name="TextBox 27">
            <a:extLst>
              <a:ext uri="{FF2B5EF4-FFF2-40B4-BE49-F238E27FC236}">
                <a16:creationId xmlns:a16="http://schemas.microsoft.com/office/drawing/2014/main" id="{02099091-67EE-40E0-D70A-1CD50F3F99EB}"/>
              </a:ext>
            </a:extLst>
          </p:cNvPr>
          <p:cNvSpPr txBox="1"/>
          <p:nvPr/>
        </p:nvSpPr>
        <p:spPr>
          <a:xfrm>
            <a:off x="4072011" y="3977176"/>
            <a:ext cx="2869696" cy="769441"/>
          </a:xfrm>
          <a:prstGeom prst="rect">
            <a:avLst/>
          </a:prstGeom>
          <a:noFill/>
        </p:spPr>
        <p:txBody>
          <a:bodyPr wrap="none" rtlCol="0">
            <a:spAutoFit/>
          </a:bodyPr>
          <a:lstStyle/>
          <a:p>
            <a:r>
              <a:rPr lang="en-US" sz="4400" dirty="0"/>
              <a:t>=   672000 J</a:t>
            </a:r>
          </a:p>
        </p:txBody>
      </p:sp>
      <p:sp>
        <p:nvSpPr>
          <p:cNvPr id="29" name="Rectangle 28">
            <a:extLst>
              <a:ext uri="{FF2B5EF4-FFF2-40B4-BE49-F238E27FC236}">
                <a16:creationId xmlns:a16="http://schemas.microsoft.com/office/drawing/2014/main" id="{29350BA8-0A0F-2A44-0425-A2D7D1703CCC}"/>
              </a:ext>
            </a:extLst>
          </p:cNvPr>
          <p:cNvSpPr/>
          <p:nvPr/>
        </p:nvSpPr>
        <p:spPr>
          <a:xfrm>
            <a:off x="2781299" y="5049174"/>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30" name="TextBox 29">
            <a:extLst>
              <a:ext uri="{FF2B5EF4-FFF2-40B4-BE49-F238E27FC236}">
                <a16:creationId xmlns:a16="http://schemas.microsoft.com/office/drawing/2014/main" id="{D3059BF2-BC1B-9589-85D9-340C4D869CC2}"/>
              </a:ext>
            </a:extLst>
          </p:cNvPr>
          <p:cNvSpPr txBox="1"/>
          <p:nvPr/>
        </p:nvSpPr>
        <p:spPr>
          <a:xfrm>
            <a:off x="4072011" y="5040649"/>
            <a:ext cx="2270173" cy="769441"/>
          </a:xfrm>
          <a:prstGeom prst="rect">
            <a:avLst/>
          </a:prstGeom>
          <a:noFill/>
        </p:spPr>
        <p:txBody>
          <a:bodyPr wrap="none" rtlCol="0">
            <a:spAutoFit/>
          </a:bodyPr>
          <a:lstStyle/>
          <a:p>
            <a:r>
              <a:rPr lang="en-US" sz="4400" dirty="0"/>
              <a:t>=   672 kJ</a:t>
            </a:r>
          </a:p>
        </p:txBody>
      </p:sp>
    </p:spTree>
    <p:extLst>
      <p:ext uri="{BB962C8B-B14F-4D97-AF65-F5344CB8AC3E}">
        <p14:creationId xmlns:p14="http://schemas.microsoft.com/office/powerpoint/2010/main" val="3138782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Northmace Elegance Hotel Safety Dry Iron">
            <a:extLst>
              <a:ext uri="{FF2B5EF4-FFF2-40B4-BE49-F238E27FC236}">
                <a16:creationId xmlns:a16="http://schemas.microsoft.com/office/drawing/2014/main" id="{53023D68-8B01-2447-8120-16523157C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1100" y="250658"/>
            <a:ext cx="5207000" cy="5207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6059660-E0D9-9F4B-999C-4F209D13BA09}"/>
              </a:ext>
            </a:extLst>
          </p:cNvPr>
          <p:cNvSpPr/>
          <p:nvPr/>
        </p:nvSpPr>
        <p:spPr>
          <a:xfrm>
            <a:off x="1168881" y="541200"/>
            <a:ext cx="3936870" cy="4524315"/>
          </a:xfrm>
          <a:prstGeom prst="rect">
            <a:avLst/>
          </a:prstGeom>
        </p:spPr>
        <p:txBody>
          <a:bodyPr wrap="square">
            <a:spAutoFit/>
          </a:bodyPr>
          <a:lstStyle/>
          <a:p>
            <a:r>
              <a:rPr lang="en-GB" sz="2400" dirty="0">
                <a:solidFill>
                  <a:srgbClr val="333333"/>
                </a:solidFill>
                <a:latin typeface="proxima-soft"/>
              </a:rPr>
              <a:t>An iron has an </a:t>
            </a:r>
            <a:r>
              <a:rPr lang="en-GB" sz="2400" b="1" dirty="0">
                <a:solidFill>
                  <a:srgbClr val="00B0F0"/>
                </a:solidFill>
                <a:latin typeface="proxima-soft"/>
              </a:rPr>
              <a:t>aluminium plate </a:t>
            </a:r>
            <a:r>
              <a:rPr lang="en-GB" sz="2400" dirty="0">
                <a:solidFill>
                  <a:srgbClr val="333333"/>
                </a:solidFill>
                <a:latin typeface="proxima-soft"/>
              </a:rPr>
              <a:t>with a mass of </a:t>
            </a:r>
            <a:br>
              <a:rPr lang="en-GB" sz="2400" dirty="0">
                <a:solidFill>
                  <a:srgbClr val="333333"/>
                </a:solidFill>
                <a:latin typeface="proxima-soft"/>
              </a:rPr>
            </a:br>
            <a:r>
              <a:rPr lang="en-GB" sz="2400" dirty="0">
                <a:solidFill>
                  <a:srgbClr val="333333"/>
                </a:solidFill>
                <a:latin typeface="proxima-soft"/>
              </a:rPr>
              <a:t>1.5 kilograms. </a:t>
            </a:r>
          </a:p>
          <a:p>
            <a:endParaRPr lang="en-GB" sz="2400" dirty="0">
              <a:solidFill>
                <a:srgbClr val="333333"/>
              </a:solidFill>
              <a:latin typeface="proxima-soft"/>
            </a:endParaRPr>
          </a:p>
          <a:p>
            <a:r>
              <a:rPr lang="en-GB" sz="2400" dirty="0">
                <a:solidFill>
                  <a:srgbClr val="333333"/>
                </a:solidFill>
                <a:latin typeface="proxima-soft"/>
              </a:rPr>
              <a:t>Calculate the change in </a:t>
            </a:r>
            <a:r>
              <a:rPr lang="en-GB" sz="2400" b="1" dirty="0">
                <a:solidFill>
                  <a:srgbClr val="00B0F0"/>
                </a:solidFill>
                <a:latin typeface="proxima-soft"/>
              </a:rPr>
              <a:t>thermal energy </a:t>
            </a:r>
            <a:r>
              <a:rPr lang="en-GB" sz="2400" dirty="0">
                <a:solidFill>
                  <a:srgbClr val="333333"/>
                </a:solidFill>
                <a:latin typeface="proxima-soft"/>
              </a:rPr>
              <a:t>in the plate when the temperature rises from 20 degrees Celsius to 200 degrees Celsius. The specific heat capacity of aluminium is 913 joules per kilogram per degree Celsius. </a:t>
            </a:r>
            <a:endParaRPr lang="en-US" sz="2400" dirty="0"/>
          </a:p>
        </p:txBody>
      </p:sp>
      <p:sp>
        <p:nvSpPr>
          <p:cNvPr id="6" name="Down Arrow 5">
            <a:extLst>
              <a:ext uri="{FF2B5EF4-FFF2-40B4-BE49-F238E27FC236}">
                <a16:creationId xmlns:a16="http://schemas.microsoft.com/office/drawing/2014/main" id="{0A0CE700-8224-944D-A7DE-7CA0006A8362}"/>
              </a:ext>
            </a:extLst>
          </p:cNvPr>
          <p:cNvSpPr/>
          <p:nvPr/>
        </p:nvSpPr>
        <p:spPr>
          <a:xfrm rot="16200000">
            <a:off x="7703508" y="980397"/>
            <a:ext cx="447734" cy="833881"/>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99316E0-CFEB-7140-A820-BC67E46F23F7}"/>
              </a:ext>
            </a:extLst>
          </p:cNvPr>
          <p:cNvSpPr txBox="1"/>
          <p:nvPr/>
        </p:nvSpPr>
        <p:spPr>
          <a:xfrm>
            <a:off x="5361897" y="1159540"/>
            <a:ext cx="2148537" cy="461665"/>
          </a:xfrm>
          <a:prstGeom prst="rect">
            <a:avLst/>
          </a:prstGeom>
          <a:noFill/>
        </p:spPr>
        <p:txBody>
          <a:bodyPr wrap="none" rtlCol="0">
            <a:spAutoFit/>
          </a:bodyPr>
          <a:lstStyle/>
          <a:p>
            <a:r>
              <a:rPr lang="en-US" sz="2400" dirty="0"/>
              <a:t>aluminum plate</a:t>
            </a:r>
          </a:p>
        </p:txBody>
      </p:sp>
      <p:sp>
        <p:nvSpPr>
          <p:cNvPr id="8" name="TextBox 7">
            <a:extLst>
              <a:ext uri="{FF2B5EF4-FFF2-40B4-BE49-F238E27FC236}">
                <a16:creationId xmlns:a16="http://schemas.microsoft.com/office/drawing/2014/main" id="{5B188B71-B02F-6344-A9F5-52F9A46A5142}"/>
              </a:ext>
            </a:extLst>
          </p:cNvPr>
          <p:cNvSpPr txBox="1"/>
          <p:nvPr/>
        </p:nvSpPr>
        <p:spPr>
          <a:xfrm>
            <a:off x="5172500"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2" name="Rectangle 1">
            <a:extLst>
              <a:ext uri="{FF2B5EF4-FFF2-40B4-BE49-F238E27FC236}">
                <a16:creationId xmlns:a16="http://schemas.microsoft.com/office/drawing/2014/main" id="{8C2CA21E-561A-8C24-A704-BCC8E1BD4849}"/>
              </a:ext>
            </a:extLst>
          </p:cNvPr>
          <p:cNvSpPr/>
          <p:nvPr/>
        </p:nvSpPr>
        <p:spPr>
          <a:xfrm>
            <a:off x="2701987" y="5547359"/>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3" name="Rectangle 2">
            <a:extLst>
              <a:ext uri="{FF2B5EF4-FFF2-40B4-BE49-F238E27FC236}">
                <a16:creationId xmlns:a16="http://schemas.microsoft.com/office/drawing/2014/main" id="{F30430A0-8B3C-E2AF-30D3-3E26917F0824}"/>
              </a:ext>
            </a:extLst>
          </p:cNvPr>
          <p:cNvSpPr/>
          <p:nvPr/>
        </p:nvSpPr>
        <p:spPr>
          <a:xfrm>
            <a:off x="8303202" y="5538835"/>
            <a:ext cx="1574800" cy="769441"/>
          </a:xfrm>
          <a:prstGeom prst="rect">
            <a:avLst/>
          </a:prstGeom>
        </p:spPr>
        <p:txBody>
          <a:bodyPr wrap="square">
            <a:spAutoFit/>
          </a:bodyPr>
          <a:lstStyle/>
          <a:p>
            <a:r>
              <a:rPr lang="el-GR" sz="4400" dirty="0">
                <a:latin typeface="Lato"/>
              </a:rPr>
              <a:t>Δθ</a:t>
            </a:r>
            <a:endParaRPr lang="en-US" sz="4400" dirty="0"/>
          </a:p>
        </p:txBody>
      </p:sp>
      <p:sp>
        <p:nvSpPr>
          <p:cNvPr id="7" name="TextBox 6">
            <a:extLst>
              <a:ext uri="{FF2B5EF4-FFF2-40B4-BE49-F238E27FC236}">
                <a16:creationId xmlns:a16="http://schemas.microsoft.com/office/drawing/2014/main" id="{C1A1B88A-7876-2776-1C02-E54F7F9D7C13}"/>
              </a:ext>
            </a:extLst>
          </p:cNvPr>
          <p:cNvSpPr txBox="1"/>
          <p:nvPr/>
        </p:nvSpPr>
        <p:spPr>
          <a:xfrm>
            <a:off x="3992699" y="5538834"/>
            <a:ext cx="3895618"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Tree>
    <p:extLst>
      <p:ext uri="{BB962C8B-B14F-4D97-AF65-F5344CB8AC3E}">
        <p14:creationId xmlns:p14="http://schemas.microsoft.com/office/powerpoint/2010/main" val="409251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46C337-7FB7-C24E-9F5D-0B0D54F2A3D4}"/>
              </a:ext>
            </a:extLst>
          </p:cNvPr>
          <p:cNvSpPr/>
          <p:nvPr/>
        </p:nvSpPr>
        <p:spPr>
          <a:xfrm>
            <a:off x="2828568" y="2606615"/>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6" name="Rectangle 5">
            <a:extLst>
              <a:ext uri="{FF2B5EF4-FFF2-40B4-BE49-F238E27FC236}">
                <a16:creationId xmlns:a16="http://schemas.microsoft.com/office/drawing/2014/main" id="{1DF4E7A5-BBAE-7645-96C8-25F627251F7E}"/>
              </a:ext>
            </a:extLst>
          </p:cNvPr>
          <p:cNvSpPr/>
          <p:nvPr/>
        </p:nvSpPr>
        <p:spPr>
          <a:xfrm>
            <a:off x="8576032" y="2628867"/>
            <a:ext cx="2408800" cy="707886"/>
          </a:xfrm>
          <a:prstGeom prst="rect">
            <a:avLst/>
          </a:prstGeom>
        </p:spPr>
        <p:txBody>
          <a:bodyPr wrap="square">
            <a:spAutoFit/>
          </a:bodyPr>
          <a:lstStyle/>
          <a:p>
            <a:r>
              <a:rPr lang="en-GB" sz="4000" dirty="0"/>
              <a:t>(200 − 20)</a:t>
            </a:r>
            <a:endParaRPr lang="en-US" sz="4000" dirty="0"/>
          </a:p>
        </p:txBody>
      </p:sp>
      <p:sp>
        <p:nvSpPr>
          <p:cNvPr id="7" name="TextBox 6">
            <a:extLst>
              <a:ext uri="{FF2B5EF4-FFF2-40B4-BE49-F238E27FC236}">
                <a16:creationId xmlns:a16="http://schemas.microsoft.com/office/drawing/2014/main" id="{C2FB79C2-CA28-0E4E-8211-D1D4EE227354}"/>
              </a:ext>
            </a:extLst>
          </p:cNvPr>
          <p:cNvSpPr txBox="1"/>
          <p:nvPr/>
        </p:nvSpPr>
        <p:spPr>
          <a:xfrm>
            <a:off x="4119280" y="2598090"/>
            <a:ext cx="4134465" cy="769441"/>
          </a:xfrm>
          <a:prstGeom prst="rect">
            <a:avLst/>
          </a:prstGeom>
          <a:noFill/>
        </p:spPr>
        <p:txBody>
          <a:bodyPr wrap="none" rtlCol="0">
            <a:spAutoFit/>
          </a:bodyPr>
          <a:lstStyle/>
          <a:p>
            <a:r>
              <a:rPr lang="en-US" sz="4400" dirty="0"/>
              <a:t>=  1.5    </a:t>
            </a:r>
            <a:r>
              <a:rPr lang="en-GB" sz="4400" dirty="0"/>
              <a:t>×</a:t>
            </a:r>
            <a:r>
              <a:rPr lang="en-US" sz="4400" dirty="0"/>
              <a:t>   913   </a:t>
            </a:r>
            <a:r>
              <a:rPr lang="en-GB" sz="4400" dirty="0"/>
              <a:t>×</a:t>
            </a:r>
            <a:endParaRPr lang="en-US" sz="4400" dirty="0"/>
          </a:p>
        </p:txBody>
      </p:sp>
      <p:sp>
        <p:nvSpPr>
          <p:cNvPr id="9" name="Rectangle 8">
            <a:extLst>
              <a:ext uri="{FF2B5EF4-FFF2-40B4-BE49-F238E27FC236}">
                <a16:creationId xmlns:a16="http://schemas.microsoft.com/office/drawing/2014/main" id="{F0344BB7-CD51-4E45-BCA2-1CBB76482E22}"/>
              </a:ext>
            </a:extLst>
          </p:cNvPr>
          <p:cNvSpPr/>
          <p:nvPr/>
        </p:nvSpPr>
        <p:spPr>
          <a:xfrm>
            <a:off x="755700" y="283831"/>
            <a:ext cx="10820399" cy="1107996"/>
          </a:xfrm>
          <a:prstGeom prst="rect">
            <a:avLst/>
          </a:prstGeom>
        </p:spPr>
        <p:txBody>
          <a:bodyPr wrap="square">
            <a:spAutoFit/>
          </a:bodyPr>
          <a:lstStyle/>
          <a:p>
            <a:pPr algn="ctr"/>
            <a:r>
              <a:rPr lang="en-GB" sz="2200" dirty="0">
                <a:solidFill>
                  <a:srgbClr val="333333"/>
                </a:solidFill>
                <a:latin typeface="proxima-soft"/>
              </a:rPr>
              <a:t>An iron has an </a:t>
            </a:r>
            <a:r>
              <a:rPr lang="en-GB" sz="2200" b="1" dirty="0">
                <a:solidFill>
                  <a:srgbClr val="00B0F0"/>
                </a:solidFill>
                <a:latin typeface="proxima-soft"/>
              </a:rPr>
              <a:t>aluminium plate </a:t>
            </a:r>
            <a:r>
              <a:rPr lang="en-GB" sz="2200" dirty="0">
                <a:solidFill>
                  <a:srgbClr val="333333"/>
                </a:solidFill>
                <a:latin typeface="proxima-soft"/>
              </a:rPr>
              <a:t>with a mass of 1.5 kilograms. Calculate the change in </a:t>
            </a:r>
            <a:r>
              <a:rPr lang="en-GB" sz="2200" b="1" dirty="0">
                <a:solidFill>
                  <a:srgbClr val="00B0F0"/>
                </a:solidFill>
                <a:latin typeface="proxima-soft"/>
              </a:rPr>
              <a:t>thermal energy</a:t>
            </a:r>
            <a:r>
              <a:rPr lang="en-GB" sz="2200" dirty="0">
                <a:solidFill>
                  <a:srgbClr val="333333"/>
                </a:solidFill>
                <a:latin typeface="proxima-soft"/>
              </a:rPr>
              <a:t> in the plate when the temperature rises from 20 degrees Celsius to 200 degrees Celsius. The specific heat capacity of aluminium is 913 joules per kilogram per degree Celsius. </a:t>
            </a:r>
            <a:endParaRPr lang="en-US" sz="2200" dirty="0"/>
          </a:p>
        </p:txBody>
      </p:sp>
      <p:sp>
        <p:nvSpPr>
          <p:cNvPr id="20" name="TextBox 19">
            <a:extLst>
              <a:ext uri="{FF2B5EF4-FFF2-40B4-BE49-F238E27FC236}">
                <a16:creationId xmlns:a16="http://schemas.microsoft.com/office/drawing/2014/main" id="{E06BD205-BC12-5341-B790-6EB2BDC4B842}"/>
              </a:ext>
            </a:extLst>
          </p:cNvPr>
          <p:cNvSpPr txBox="1"/>
          <p:nvPr/>
        </p:nvSpPr>
        <p:spPr>
          <a:xfrm>
            <a:off x="5226144" y="6596390"/>
            <a:ext cx="2177199" cy="261610"/>
          </a:xfrm>
          <a:prstGeom prst="rect">
            <a:avLst/>
          </a:prstGeom>
          <a:noFill/>
        </p:spPr>
        <p:txBody>
          <a:bodyPr wrap="square" rtlCol="0">
            <a:spAutoFit/>
          </a:bodyPr>
          <a:lstStyle/>
          <a:p>
            <a:pPr>
              <a:spcAft>
                <a:spcPts val="600"/>
              </a:spcAft>
            </a:pPr>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2" name="Rectangle 1">
            <a:extLst>
              <a:ext uri="{FF2B5EF4-FFF2-40B4-BE49-F238E27FC236}">
                <a16:creationId xmlns:a16="http://schemas.microsoft.com/office/drawing/2014/main" id="{909FC961-9678-E67F-49E3-E064D850CF05}"/>
              </a:ext>
            </a:extLst>
          </p:cNvPr>
          <p:cNvSpPr/>
          <p:nvPr/>
        </p:nvSpPr>
        <p:spPr>
          <a:xfrm>
            <a:off x="2858682" y="1757310"/>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3" name="Rectangle 2">
            <a:extLst>
              <a:ext uri="{FF2B5EF4-FFF2-40B4-BE49-F238E27FC236}">
                <a16:creationId xmlns:a16="http://schemas.microsoft.com/office/drawing/2014/main" id="{01847923-82AB-541F-6432-C394E76DA325}"/>
              </a:ext>
            </a:extLst>
          </p:cNvPr>
          <p:cNvSpPr/>
          <p:nvPr/>
        </p:nvSpPr>
        <p:spPr>
          <a:xfrm>
            <a:off x="8736625" y="1748786"/>
            <a:ext cx="1574800" cy="769441"/>
          </a:xfrm>
          <a:prstGeom prst="rect">
            <a:avLst/>
          </a:prstGeom>
        </p:spPr>
        <p:txBody>
          <a:bodyPr wrap="square">
            <a:spAutoFit/>
          </a:bodyPr>
          <a:lstStyle/>
          <a:p>
            <a:r>
              <a:rPr lang="el-GR" sz="4400" dirty="0">
                <a:latin typeface="Lato"/>
              </a:rPr>
              <a:t>Δθ</a:t>
            </a:r>
            <a:endParaRPr lang="en-US" sz="4400" dirty="0"/>
          </a:p>
        </p:txBody>
      </p:sp>
      <p:sp>
        <p:nvSpPr>
          <p:cNvPr id="5" name="TextBox 4">
            <a:extLst>
              <a:ext uri="{FF2B5EF4-FFF2-40B4-BE49-F238E27FC236}">
                <a16:creationId xmlns:a16="http://schemas.microsoft.com/office/drawing/2014/main" id="{590C1E6A-203D-5409-2826-421DE6AA81EB}"/>
              </a:ext>
            </a:extLst>
          </p:cNvPr>
          <p:cNvSpPr txBox="1"/>
          <p:nvPr/>
        </p:nvSpPr>
        <p:spPr>
          <a:xfrm>
            <a:off x="4149394" y="1748785"/>
            <a:ext cx="3895618" cy="769441"/>
          </a:xfrm>
          <a:prstGeom prst="rect">
            <a:avLst/>
          </a:prstGeom>
          <a:noFill/>
        </p:spPr>
        <p:txBody>
          <a:bodyPr wrap="none" rtlCol="0">
            <a:spAutoFit/>
          </a:bodyPr>
          <a:lstStyle/>
          <a:p>
            <a:r>
              <a:rPr lang="en-US" sz="4400" dirty="0"/>
              <a:t>=   m    </a:t>
            </a:r>
            <a:r>
              <a:rPr lang="en-GB" sz="4400" dirty="0"/>
              <a:t>×</a:t>
            </a:r>
            <a:r>
              <a:rPr lang="en-US" sz="4400" dirty="0"/>
              <a:t>     c     </a:t>
            </a:r>
            <a:r>
              <a:rPr lang="en-GB" sz="4400" dirty="0"/>
              <a:t>×</a:t>
            </a:r>
            <a:endParaRPr lang="en-US" sz="4400" dirty="0"/>
          </a:p>
        </p:txBody>
      </p:sp>
      <p:sp>
        <p:nvSpPr>
          <p:cNvPr id="14" name="Rectangle 13">
            <a:extLst>
              <a:ext uri="{FF2B5EF4-FFF2-40B4-BE49-F238E27FC236}">
                <a16:creationId xmlns:a16="http://schemas.microsoft.com/office/drawing/2014/main" id="{E407DE0E-057B-A868-D6C0-DF518628331B}"/>
              </a:ext>
            </a:extLst>
          </p:cNvPr>
          <p:cNvSpPr/>
          <p:nvPr/>
        </p:nvSpPr>
        <p:spPr>
          <a:xfrm>
            <a:off x="2820931" y="3541393"/>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21" name="Rectangle 20">
            <a:extLst>
              <a:ext uri="{FF2B5EF4-FFF2-40B4-BE49-F238E27FC236}">
                <a16:creationId xmlns:a16="http://schemas.microsoft.com/office/drawing/2014/main" id="{179D9ED6-DA8A-8910-AAF0-5EB310BAD438}"/>
              </a:ext>
            </a:extLst>
          </p:cNvPr>
          <p:cNvSpPr/>
          <p:nvPr/>
        </p:nvSpPr>
        <p:spPr>
          <a:xfrm>
            <a:off x="8568395" y="3563645"/>
            <a:ext cx="2408800" cy="707886"/>
          </a:xfrm>
          <a:prstGeom prst="rect">
            <a:avLst/>
          </a:prstGeom>
        </p:spPr>
        <p:txBody>
          <a:bodyPr wrap="square">
            <a:spAutoFit/>
          </a:bodyPr>
          <a:lstStyle/>
          <a:p>
            <a:r>
              <a:rPr lang="en-GB" sz="4000" dirty="0"/>
              <a:t>180</a:t>
            </a:r>
            <a:endParaRPr lang="en-US" sz="4000" dirty="0"/>
          </a:p>
        </p:txBody>
      </p:sp>
      <p:sp>
        <p:nvSpPr>
          <p:cNvPr id="22" name="TextBox 21">
            <a:extLst>
              <a:ext uri="{FF2B5EF4-FFF2-40B4-BE49-F238E27FC236}">
                <a16:creationId xmlns:a16="http://schemas.microsoft.com/office/drawing/2014/main" id="{BCFD0D09-C62F-E359-AAC9-9966D38EFBF2}"/>
              </a:ext>
            </a:extLst>
          </p:cNvPr>
          <p:cNvSpPr txBox="1"/>
          <p:nvPr/>
        </p:nvSpPr>
        <p:spPr>
          <a:xfrm>
            <a:off x="4111643" y="3532868"/>
            <a:ext cx="4134465" cy="769441"/>
          </a:xfrm>
          <a:prstGeom prst="rect">
            <a:avLst/>
          </a:prstGeom>
          <a:noFill/>
        </p:spPr>
        <p:txBody>
          <a:bodyPr wrap="none" rtlCol="0">
            <a:spAutoFit/>
          </a:bodyPr>
          <a:lstStyle/>
          <a:p>
            <a:r>
              <a:rPr lang="en-US" sz="4400" dirty="0"/>
              <a:t>=  1.5    </a:t>
            </a:r>
            <a:r>
              <a:rPr lang="en-GB" sz="4400" dirty="0"/>
              <a:t>×</a:t>
            </a:r>
            <a:r>
              <a:rPr lang="en-US" sz="4400" dirty="0"/>
              <a:t>   913   </a:t>
            </a:r>
            <a:r>
              <a:rPr lang="en-GB" sz="4400" dirty="0"/>
              <a:t>×</a:t>
            </a:r>
            <a:endParaRPr lang="en-US" sz="4400" dirty="0"/>
          </a:p>
        </p:txBody>
      </p:sp>
      <p:sp>
        <p:nvSpPr>
          <p:cNvPr id="28" name="Rectangle 27">
            <a:extLst>
              <a:ext uri="{FF2B5EF4-FFF2-40B4-BE49-F238E27FC236}">
                <a16:creationId xmlns:a16="http://schemas.microsoft.com/office/drawing/2014/main" id="{D31832A3-28A0-442B-4233-440F59847D9F}"/>
              </a:ext>
            </a:extLst>
          </p:cNvPr>
          <p:cNvSpPr/>
          <p:nvPr/>
        </p:nvSpPr>
        <p:spPr>
          <a:xfrm>
            <a:off x="2830669" y="4449881"/>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29" name="Rectangle 28">
            <a:extLst>
              <a:ext uri="{FF2B5EF4-FFF2-40B4-BE49-F238E27FC236}">
                <a16:creationId xmlns:a16="http://schemas.microsoft.com/office/drawing/2014/main" id="{45DD0169-4D8E-1C45-6C8E-414D588C510D}"/>
              </a:ext>
            </a:extLst>
          </p:cNvPr>
          <p:cNvSpPr/>
          <p:nvPr/>
        </p:nvSpPr>
        <p:spPr>
          <a:xfrm>
            <a:off x="4740059" y="4480658"/>
            <a:ext cx="2408800" cy="707886"/>
          </a:xfrm>
          <a:prstGeom prst="rect">
            <a:avLst/>
          </a:prstGeom>
        </p:spPr>
        <p:txBody>
          <a:bodyPr wrap="square">
            <a:spAutoFit/>
          </a:bodyPr>
          <a:lstStyle/>
          <a:p>
            <a:r>
              <a:rPr lang="en-GB" sz="4000" dirty="0"/>
              <a:t>246,510 J</a:t>
            </a:r>
            <a:endParaRPr lang="en-US" sz="4000" dirty="0"/>
          </a:p>
        </p:txBody>
      </p:sp>
      <p:sp>
        <p:nvSpPr>
          <p:cNvPr id="30" name="TextBox 29">
            <a:extLst>
              <a:ext uri="{FF2B5EF4-FFF2-40B4-BE49-F238E27FC236}">
                <a16:creationId xmlns:a16="http://schemas.microsoft.com/office/drawing/2014/main" id="{7954D074-E4E3-C5F7-8DBC-4AA23255C4C5}"/>
              </a:ext>
            </a:extLst>
          </p:cNvPr>
          <p:cNvSpPr txBox="1"/>
          <p:nvPr/>
        </p:nvSpPr>
        <p:spPr>
          <a:xfrm>
            <a:off x="4121381" y="4441356"/>
            <a:ext cx="465192" cy="769441"/>
          </a:xfrm>
          <a:prstGeom prst="rect">
            <a:avLst/>
          </a:prstGeom>
          <a:noFill/>
        </p:spPr>
        <p:txBody>
          <a:bodyPr wrap="none" rtlCol="0">
            <a:spAutoFit/>
          </a:bodyPr>
          <a:lstStyle/>
          <a:p>
            <a:r>
              <a:rPr lang="en-US" sz="4400" dirty="0"/>
              <a:t>=</a:t>
            </a:r>
          </a:p>
        </p:txBody>
      </p:sp>
      <p:sp>
        <p:nvSpPr>
          <p:cNvPr id="31" name="Rectangle 30">
            <a:extLst>
              <a:ext uri="{FF2B5EF4-FFF2-40B4-BE49-F238E27FC236}">
                <a16:creationId xmlns:a16="http://schemas.microsoft.com/office/drawing/2014/main" id="{9FB53DED-8FD2-7A65-C5E9-0D803B5921CC}"/>
              </a:ext>
            </a:extLst>
          </p:cNvPr>
          <p:cNvSpPr/>
          <p:nvPr/>
        </p:nvSpPr>
        <p:spPr>
          <a:xfrm>
            <a:off x="2828568" y="5326078"/>
            <a:ext cx="833883" cy="769441"/>
          </a:xfrm>
          <a:prstGeom prst="rect">
            <a:avLst/>
          </a:prstGeom>
        </p:spPr>
        <p:txBody>
          <a:bodyPr wrap="none">
            <a:spAutoFit/>
          </a:bodyPr>
          <a:lstStyle/>
          <a:p>
            <a:r>
              <a:rPr lang="el-GR" sz="4400" dirty="0">
                <a:latin typeface="Lato"/>
              </a:rPr>
              <a:t>Δ</a:t>
            </a:r>
            <a:r>
              <a:rPr lang="en-GB" sz="4400" dirty="0">
                <a:latin typeface="Lato"/>
              </a:rPr>
              <a:t>E</a:t>
            </a:r>
            <a:endParaRPr lang="en-US" sz="4400" dirty="0"/>
          </a:p>
        </p:txBody>
      </p:sp>
      <p:sp>
        <p:nvSpPr>
          <p:cNvPr id="32" name="Rectangle 31">
            <a:extLst>
              <a:ext uri="{FF2B5EF4-FFF2-40B4-BE49-F238E27FC236}">
                <a16:creationId xmlns:a16="http://schemas.microsoft.com/office/drawing/2014/main" id="{23389229-9450-6BD7-CDBD-DEC928522419}"/>
              </a:ext>
            </a:extLst>
          </p:cNvPr>
          <p:cNvSpPr/>
          <p:nvPr/>
        </p:nvSpPr>
        <p:spPr>
          <a:xfrm>
            <a:off x="4737958" y="5356855"/>
            <a:ext cx="2408800" cy="707886"/>
          </a:xfrm>
          <a:prstGeom prst="rect">
            <a:avLst/>
          </a:prstGeom>
        </p:spPr>
        <p:txBody>
          <a:bodyPr wrap="square">
            <a:spAutoFit/>
          </a:bodyPr>
          <a:lstStyle/>
          <a:p>
            <a:r>
              <a:rPr lang="en-GB" sz="4000" dirty="0"/>
              <a:t>246.51 kJ</a:t>
            </a:r>
            <a:endParaRPr lang="en-US" sz="4000" dirty="0"/>
          </a:p>
        </p:txBody>
      </p:sp>
      <p:sp>
        <p:nvSpPr>
          <p:cNvPr id="33" name="TextBox 32">
            <a:extLst>
              <a:ext uri="{FF2B5EF4-FFF2-40B4-BE49-F238E27FC236}">
                <a16:creationId xmlns:a16="http://schemas.microsoft.com/office/drawing/2014/main" id="{8324F614-95CC-D158-6AA3-5EF3A83B47FE}"/>
              </a:ext>
            </a:extLst>
          </p:cNvPr>
          <p:cNvSpPr txBox="1"/>
          <p:nvPr/>
        </p:nvSpPr>
        <p:spPr>
          <a:xfrm>
            <a:off x="4119280" y="5317553"/>
            <a:ext cx="465192" cy="769441"/>
          </a:xfrm>
          <a:prstGeom prst="rect">
            <a:avLst/>
          </a:prstGeom>
          <a:noFill/>
        </p:spPr>
        <p:txBody>
          <a:bodyPr wrap="none" rtlCol="0">
            <a:spAutoFit/>
          </a:bodyPr>
          <a:lstStyle/>
          <a:p>
            <a:r>
              <a:rPr lang="en-US" sz="4400" dirty="0"/>
              <a:t>=</a:t>
            </a:r>
          </a:p>
        </p:txBody>
      </p:sp>
    </p:spTree>
    <p:extLst>
      <p:ext uri="{BB962C8B-B14F-4D97-AF65-F5344CB8AC3E}">
        <p14:creationId xmlns:p14="http://schemas.microsoft.com/office/powerpoint/2010/main" val="1326100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2360</TotalTime>
  <Words>545</Words>
  <Application>Microsoft Macintosh PowerPoint</Application>
  <PresentationFormat>Widescreen</PresentationFormat>
  <Paragraphs>93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Rounded MT Bold</vt:lpstr>
      <vt:lpstr>Calibri</vt:lpstr>
      <vt:lpstr>Calibri Light</vt:lpstr>
      <vt:lpstr>CordiaUPC</vt:lpstr>
      <vt:lpstr>Lato</vt:lpstr>
      <vt:lpstr>proxima-soft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179</cp:revision>
  <dcterms:created xsi:type="dcterms:W3CDTF">2021-05-21T15:41:32Z</dcterms:created>
  <dcterms:modified xsi:type="dcterms:W3CDTF">2022-08-25T06:47:05Z</dcterms:modified>
</cp:coreProperties>
</file>