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>
        <p:scale>
          <a:sx n="66" d="100"/>
          <a:sy n="66" d="100"/>
        </p:scale>
        <p:origin x="282" y="-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F212-EC7A-48DD-B5C6-2945C5EBB41A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9FF5-636F-42BF-A25A-0E5CE3A2A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761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F212-EC7A-48DD-B5C6-2945C5EBB41A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9FF5-636F-42BF-A25A-0E5CE3A2A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2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F212-EC7A-48DD-B5C6-2945C5EBB41A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9FF5-636F-42BF-A25A-0E5CE3A2A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43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F212-EC7A-48DD-B5C6-2945C5EBB41A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9FF5-636F-42BF-A25A-0E5CE3A2A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297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F212-EC7A-48DD-B5C6-2945C5EBB41A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9FF5-636F-42BF-A25A-0E5CE3A2A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74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F212-EC7A-48DD-B5C6-2945C5EBB41A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9FF5-636F-42BF-A25A-0E5CE3A2A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155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F212-EC7A-48DD-B5C6-2945C5EBB41A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9FF5-636F-42BF-A25A-0E5CE3A2A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153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F212-EC7A-48DD-B5C6-2945C5EBB41A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9FF5-636F-42BF-A25A-0E5CE3A2A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835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F212-EC7A-48DD-B5C6-2945C5EBB41A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9FF5-636F-42BF-A25A-0E5CE3A2A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43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F212-EC7A-48DD-B5C6-2945C5EBB41A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9FF5-636F-42BF-A25A-0E5CE3A2A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814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F212-EC7A-48DD-B5C6-2945C5EBB41A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9FF5-636F-42BF-A25A-0E5CE3A2A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918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CF212-EC7A-48DD-B5C6-2945C5EBB41A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29FF5-636F-42BF-A25A-0E5CE3A2A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410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EDE6F85F-39C0-5CFB-14FA-2795E3759D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A8F4702-6E73-932E-6954-9FE566EC6AD9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COP26_04_02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65C236-9267-9874-1AE7-D0713AB5C980}"/>
              </a:ext>
            </a:extLst>
          </p:cNvPr>
          <p:cNvSpPr txBox="1"/>
          <p:nvPr/>
        </p:nvSpPr>
        <p:spPr>
          <a:xfrm>
            <a:off x="1080301" y="139730"/>
            <a:ext cx="355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how to accelerate action to tackle the climate crisis</a:t>
            </a: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293BA56A-C3F4-E7A2-A35A-D83140E03A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333" y="264409"/>
            <a:ext cx="1874193" cy="49529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A299FFF-BF78-A4D4-C2C0-F74B026724AB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5B45D6-4CAF-03B7-FD4E-4D06F5EB5629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6883075-6B27-8415-7C7E-ED03748AA5A8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5EC8F6D-860C-52E0-1142-BC9CD82423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94EBF08-90AD-6DF8-9E52-0F32C5B4F50F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64A848-A53D-D5FF-B31F-EA2030FF6C8E}"/>
              </a:ext>
            </a:extLst>
          </p:cNvPr>
          <p:cNvSpPr txBox="1"/>
          <p:nvPr/>
        </p:nvSpPr>
        <p:spPr>
          <a:xfrm>
            <a:off x="166095" y="1390079"/>
            <a:ext cx="652484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Create a business design that represents your school’s eco-commitments. </a:t>
            </a:r>
          </a:p>
        </p:txBody>
      </p:sp>
      <p:graphicFrame>
        <p:nvGraphicFramePr>
          <p:cNvPr id="14" name="Table 8">
            <a:extLst>
              <a:ext uri="{FF2B5EF4-FFF2-40B4-BE49-F238E27FC236}">
                <a16:creationId xmlns:a16="http://schemas.microsoft.com/office/drawing/2014/main" id="{05E96969-81A7-2D54-A630-5834D1E9CD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21019"/>
              </p:ext>
            </p:extLst>
          </p:nvPr>
        </p:nvGraphicFramePr>
        <p:xfrm>
          <a:off x="211703" y="2049129"/>
          <a:ext cx="6502026" cy="138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4115">
                  <a:extLst>
                    <a:ext uri="{9D8B030D-6E8A-4147-A177-3AD203B41FA5}">
                      <a16:colId xmlns:a16="http://schemas.microsoft.com/office/drawing/2014/main" val="1475281946"/>
                    </a:ext>
                  </a:extLst>
                </a:gridCol>
                <a:gridCol w="5137911">
                  <a:extLst>
                    <a:ext uri="{9D8B030D-6E8A-4147-A177-3AD203B41FA5}">
                      <a16:colId xmlns:a16="http://schemas.microsoft.com/office/drawing/2014/main" val="1012696998"/>
                    </a:ext>
                  </a:extLst>
                </a:gridCol>
              </a:tblGrid>
              <a:tr h="307753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Business name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noProof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Business details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346561"/>
                  </a:ext>
                </a:extLst>
              </a:tr>
              <a:tr h="108184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9832230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F021709C-2BB1-F79C-3BC0-5D6FA36DAD4F}"/>
              </a:ext>
            </a:extLst>
          </p:cNvPr>
          <p:cNvSpPr txBox="1"/>
          <p:nvPr/>
        </p:nvSpPr>
        <p:spPr>
          <a:xfrm>
            <a:off x="0" y="3462218"/>
            <a:ext cx="6858000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Create a video script for your business which captures your school’s eco-journey so far. What has worked well and what has not worked well?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It can be in the format of any of the following: video diary, news report, climate show or video example for other schools.</a:t>
            </a:r>
          </a:p>
          <a:p>
            <a:pPr algn="ctr"/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6" name="Rounded Rectangle 32">
            <a:extLst>
              <a:ext uri="{FF2B5EF4-FFF2-40B4-BE49-F238E27FC236}">
                <a16:creationId xmlns:a16="http://schemas.microsoft.com/office/drawing/2014/main" id="{4ECCDEB0-7260-5298-1F72-BFEB6DD0FAE3}"/>
              </a:ext>
            </a:extLst>
          </p:cNvPr>
          <p:cNvSpPr/>
          <p:nvPr/>
        </p:nvSpPr>
        <p:spPr>
          <a:xfrm>
            <a:off x="202034" y="4862179"/>
            <a:ext cx="6467054" cy="4445935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891E9F7-B332-EABB-3DFC-69060551A52F}"/>
              </a:ext>
            </a:extLst>
          </p:cNvPr>
          <p:cNvCxnSpPr>
            <a:cxnSpLocks/>
          </p:cNvCxnSpPr>
          <p:nvPr/>
        </p:nvCxnSpPr>
        <p:spPr>
          <a:xfrm>
            <a:off x="381549" y="5265964"/>
            <a:ext cx="609393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1596D89-E50E-B84D-96E2-BA8EA5D99FBA}"/>
              </a:ext>
            </a:extLst>
          </p:cNvPr>
          <p:cNvCxnSpPr>
            <a:cxnSpLocks/>
          </p:cNvCxnSpPr>
          <p:nvPr/>
        </p:nvCxnSpPr>
        <p:spPr>
          <a:xfrm>
            <a:off x="381548" y="5704114"/>
            <a:ext cx="609393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D494096-6CF5-2A79-6D7B-8AAD07E0818A}"/>
              </a:ext>
            </a:extLst>
          </p:cNvPr>
          <p:cNvCxnSpPr>
            <a:cxnSpLocks/>
          </p:cNvCxnSpPr>
          <p:nvPr/>
        </p:nvCxnSpPr>
        <p:spPr>
          <a:xfrm>
            <a:off x="381547" y="6161314"/>
            <a:ext cx="609393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2CC55B2-F1D0-9577-BCA6-FEFD3FA430C9}"/>
              </a:ext>
            </a:extLst>
          </p:cNvPr>
          <p:cNvCxnSpPr>
            <a:cxnSpLocks/>
          </p:cNvCxnSpPr>
          <p:nvPr/>
        </p:nvCxnSpPr>
        <p:spPr>
          <a:xfrm>
            <a:off x="388593" y="6618514"/>
            <a:ext cx="609393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AF9CD8F-6AE1-55B6-6AF5-D5D30A9F8E6F}"/>
              </a:ext>
            </a:extLst>
          </p:cNvPr>
          <p:cNvCxnSpPr>
            <a:cxnSpLocks/>
          </p:cNvCxnSpPr>
          <p:nvPr/>
        </p:nvCxnSpPr>
        <p:spPr>
          <a:xfrm>
            <a:off x="381546" y="7085146"/>
            <a:ext cx="609393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148BD27-779F-E4A2-0BF2-C8016456F2C2}"/>
              </a:ext>
            </a:extLst>
          </p:cNvPr>
          <p:cNvCxnSpPr>
            <a:cxnSpLocks/>
          </p:cNvCxnSpPr>
          <p:nvPr/>
        </p:nvCxnSpPr>
        <p:spPr>
          <a:xfrm>
            <a:off x="388593" y="7590064"/>
            <a:ext cx="609393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3EB53D3-1C42-0176-7D26-9B40F1C93F65}"/>
              </a:ext>
            </a:extLst>
          </p:cNvPr>
          <p:cNvCxnSpPr>
            <a:cxnSpLocks/>
          </p:cNvCxnSpPr>
          <p:nvPr/>
        </p:nvCxnSpPr>
        <p:spPr>
          <a:xfrm>
            <a:off x="372566" y="8085364"/>
            <a:ext cx="609393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8A8BC34-DB7D-1731-8FE4-2F267DF54375}"/>
              </a:ext>
            </a:extLst>
          </p:cNvPr>
          <p:cNvCxnSpPr>
            <a:cxnSpLocks/>
          </p:cNvCxnSpPr>
          <p:nvPr/>
        </p:nvCxnSpPr>
        <p:spPr>
          <a:xfrm>
            <a:off x="372565" y="8561614"/>
            <a:ext cx="609393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28C71F-39B3-BA89-964E-5E4C5BAB26C1}"/>
              </a:ext>
            </a:extLst>
          </p:cNvPr>
          <p:cNvCxnSpPr>
            <a:cxnSpLocks/>
          </p:cNvCxnSpPr>
          <p:nvPr/>
        </p:nvCxnSpPr>
        <p:spPr>
          <a:xfrm>
            <a:off x="372564" y="9018814"/>
            <a:ext cx="609393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487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EDE6F85F-39C0-5CFB-14FA-2795E3759D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A8F4702-6E73-932E-6954-9FE566EC6AD9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COP26_04_02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65C236-9267-9874-1AE7-D0713AB5C980}"/>
              </a:ext>
            </a:extLst>
          </p:cNvPr>
          <p:cNvSpPr txBox="1"/>
          <p:nvPr/>
        </p:nvSpPr>
        <p:spPr>
          <a:xfrm>
            <a:off x="1080301" y="139730"/>
            <a:ext cx="355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how to accelerate action to tackle the climate crisis</a:t>
            </a: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293BA56A-C3F4-E7A2-A35A-D83140E03A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333" y="264409"/>
            <a:ext cx="1874193" cy="49529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DF6F891-1304-E91E-4DD6-6211F8B5DB23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7AE426-A7CD-3A93-59EC-A97C833F1917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66A6A9E-54A1-BA09-872D-4F326DD762CF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4AFEF0F-5E04-844B-34BB-DDF2139B04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FF53897-D09E-0DC3-21C2-85EA6F3BC261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EFE73E-31B6-AD0E-FD6C-140606174547}"/>
              </a:ext>
            </a:extLst>
          </p:cNvPr>
          <p:cNvSpPr txBox="1"/>
          <p:nvPr/>
        </p:nvSpPr>
        <p:spPr>
          <a:xfrm>
            <a:off x="-9432" y="1370729"/>
            <a:ext cx="685441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Choose a problem that your campaign will face from the list below-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549B3D-6917-C6FC-3D6F-C752BF45C5F7}"/>
              </a:ext>
            </a:extLst>
          </p:cNvPr>
          <p:cNvSpPr txBox="1"/>
          <p:nvPr/>
        </p:nvSpPr>
        <p:spPr>
          <a:xfrm>
            <a:off x="-9432" y="1809333"/>
            <a:ext cx="3981068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Classmates taking short </a:t>
            </a:r>
            <a:r>
              <a:rPr lang="en-US" sz="1600">
                <a:solidFill>
                  <a:srgbClr val="807E80"/>
                </a:solidFill>
                <a:latin typeface="Arial Rounded MT Bold" panose="020F0704030504030204" pitchFamily="34" charset="77"/>
              </a:rPr>
              <a:t>cuts.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Lack of funding available to finance eco-materials.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Lack of appropriate training.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Team not motivated.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23EC23-CA18-4339-1A42-ECC14E94E244}"/>
              </a:ext>
            </a:extLst>
          </p:cNvPr>
          <p:cNvSpPr txBox="1"/>
          <p:nvPr/>
        </p:nvSpPr>
        <p:spPr>
          <a:xfrm>
            <a:off x="-569683" y="3232822"/>
            <a:ext cx="6858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Using this problem, devise an action plan to combat it..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FAB7A4D-7C22-FD67-19EF-0A8398FE64A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1" b="2991"/>
          <a:stretch/>
        </p:blipFill>
        <p:spPr>
          <a:xfrm>
            <a:off x="4133850" y="1861051"/>
            <a:ext cx="2378676" cy="1218961"/>
          </a:xfrm>
          <a:prstGeom prst="roundRect">
            <a:avLst>
              <a:gd name="adj" fmla="val 2301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55C7CC"/>
            </a:solidFill>
          </a:ln>
          <a:effectLst/>
        </p:spPr>
      </p:pic>
      <p:sp>
        <p:nvSpPr>
          <p:cNvPr id="15" name="Rounded Rectangle 32">
            <a:extLst>
              <a:ext uri="{FF2B5EF4-FFF2-40B4-BE49-F238E27FC236}">
                <a16:creationId xmlns:a16="http://schemas.microsoft.com/office/drawing/2014/main" id="{634707DD-20A6-AE16-13E4-5885FA35A32C}"/>
              </a:ext>
            </a:extLst>
          </p:cNvPr>
          <p:cNvSpPr/>
          <p:nvPr/>
        </p:nvSpPr>
        <p:spPr>
          <a:xfrm>
            <a:off x="202034" y="3724185"/>
            <a:ext cx="6467054" cy="5583929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3D1BED8-659E-C186-E8DC-F1CBC68FF164}"/>
              </a:ext>
            </a:extLst>
          </p:cNvPr>
          <p:cNvCxnSpPr>
            <a:cxnSpLocks/>
          </p:cNvCxnSpPr>
          <p:nvPr/>
        </p:nvCxnSpPr>
        <p:spPr>
          <a:xfrm>
            <a:off x="382032" y="4103914"/>
            <a:ext cx="609393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9925184-FD53-52DE-CE63-D0821F3FBDED}"/>
              </a:ext>
            </a:extLst>
          </p:cNvPr>
          <p:cNvCxnSpPr>
            <a:cxnSpLocks/>
          </p:cNvCxnSpPr>
          <p:nvPr/>
        </p:nvCxnSpPr>
        <p:spPr>
          <a:xfrm>
            <a:off x="382032" y="4465864"/>
            <a:ext cx="609393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291F123-0F3E-3A76-FD07-C1C7F12333FF}"/>
              </a:ext>
            </a:extLst>
          </p:cNvPr>
          <p:cNvCxnSpPr>
            <a:cxnSpLocks/>
          </p:cNvCxnSpPr>
          <p:nvPr/>
        </p:nvCxnSpPr>
        <p:spPr>
          <a:xfrm>
            <a:off x="382032" y="4808764"/>
            <a:ext cx="609393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9EA0A03-8AB8-F702-DC9D-F5869F412E73}"/>
              </a:ext>
            </a:extLst>
          </p:cNvPr>
          <p:cNvCxnSpPr>
            <a:cxnSpLocks/>
          </p:cNvCxnSpPr>
          <p:nvPr/>
        </p:nvCxnSpPr>
        <p:spPr>
          <a:xfrm>
            <a:off x="382032" y="5170714"/>
            <a:ext cx="609393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51A6C88-AA34-2D9E-00AA-CDBDDD889EF4}"/>
              </a:ext>
            </a:extLst>
          </p:cNvPr>
          <p:cNvCxnSpPr>
            <a:cxnSpLocks/>
          </p:cNvCxnSpPr>
          <p:nvPr/>
        </p:nvCxnSpPr>
        <p:spPr>
          <a:xfrm>
            <a:off x="382032" y="5551714"/>
            <a:ext cx="609393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F4FB590-83C0-E8E9-2D82-FDD2B600E422}"/>
              </a:ext>
            </a:extLst>
          </p:cNvPr>
          <p:cNvCxnSpPr>
            <a:cxnSpLocks/>
          </p:cNvCxnSpPr>
          <p:nvPr/>
        </p:nvCxnSpPr>
        <p:spPr>
          <a:xfrm>
            <a:off x="382032" y="5932714"/>
            <a:ext cx="609393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0E6561A-49A0-5F89-BAAE-0A15D168C9ED}"/>
              </a:ext>
            </a:extLst>
          </p:cNvPr>
          <p:cNvCxnSpPr>
            <a:cxnSpLocks/>
          </p:cNvCxnSpPr>
          <p:nvPr/>
        </p:nvCxnSpPr>
        <p:spPr>
          <a:xfrm>
            <a:off x="382032" y="6332764"/>
            <a:ext cx="609393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E746C59-5E65-2782-2891-EA929FA615D1}"/>
              </a:ext>
            </a:extLst>
          </p:cNvPr>
          <p:cNvCxnSpPr>
            <a:cxnSpLocks/>
          </p:cNvCxnSpPr>
          <p:nvPr/>
        </p:nvCxnSpPr>
        <p:spPr>
          <a:xfrm>
            <a:off x="382032" y="6751864"/>
            <a:ext cx="609393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5807831-BED8-E71F-D070-FF7FBEFA1233}"/>
              </a:ext>
            </a:extLst>
          </p:cNvPr>
          <p:cNvCxnSpPr>
            <a:cxnSpLocks/>
          </p:cNvCxnSpPr>
          <p:nvPr/>
        </p:nvCxnSpPr>
        <p:spPr>
          <a:xfrm>
            <a:off x="418591" y="7151914"/>
            <a:ext cx="609393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E72E309-D0BB-C15B-AE02-6DF162622503}"/>
              </a:ext>
            </a:extLst>
          </p:cNvPr>
          <p:cNvCxnSpPr>
            <a:cxnSpLocks/>
          </p:cNvCxnSpPr>
          <p:nvPr/>
        </p:nvCxnSpPr>
        <p:spPr>
          <a:xfrm>
            <a:off x="382032" y="7551964"/>
            <a:ext cx="609393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5233F52-3CBB-85D8-D70D-04AECF261A8C}"/>
              </a:ext>
            </a:extLst>
          </p:cNvPr>
          <p:cNvCxnSpPr>
            <a:cxnSpLocks/>
          </p:cNvCxnSpPr>
          <p:nvPr/>
        </p:nvCxnSpPr>
        <p:spPr>
          <a:xfrm>
            <a:off x="382032" y="7952014"/>
            <a:ext cx="609393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42260BD-8B34-FD7A-4C0F-80566104D725}"/>
              </a:ext>
            </a:extLst>
          </p:cNvPr>
          <p:cNvCxnSpPr>
            <a:cxnSpLocks/>
          </p:cNvCxnSpPr>
          <p:nvPr/>
        </p:nvCxnSpPr>
        <p:spPr>
          <a:xfrm>
            <a:off x="382032" y="8352064"/>
            <a:ext cx="609393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3978586-B989-FB61-7FA8-889FC9C0F726}"/>
              </a:ext>
            </a:extLst>
          </p:cNvPr>
          <p:cNvCxnSpPr>
            <a:cxnSpLocks/>
          </p:cNvCxnSpPr>
          <p:nvPr/>
        </p:nvCxnSpPr>
        <p:spPr>
          <a:xfrm>
            <a:off x="382032" y="8752114"/>
            <a:ext cx="609393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357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161</Words>
  <Application>Microsoft Office PowerPoint</Application>
  <PresentationFormat>A4 Paper (210x297 mm)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Lydia Lane</dc:creator>
  <cp:lastModifiedBy>Lydia Lane</cp:lastModifiedBy>
  <cp:revision>1</cp:revision>
  <dcterms:created xsi:type="dcterms:W3CDTF">2022-08-14T17:04:18Z</dcterms:created>
  <dcterms:modified xsi:type="dcterms:W3CDTF">2022-08-14T17:32:00Z</dcterms:modified>
</cp:coreProperties>
</file>