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4" r:id="rId2"/>
    <p:sldId id="269" r:id="rId3"/>
    <p:sldId id="315" r:id="rId4"/>
    <p:sldId id="317" r:id="rId5"/>
    <p:sldId id="324" r:id="rId6"/>
    <p:sldId id="318" r:id="rId7"/>
    <p:sldId id="320" r:id="rId8"/>
    <p:sldId id="319" r:id="rId9"/>
    <p:sldId id="321" r:id="rId10"/>
    <p:sldId id="316" r:id="rId11"/>
    <p:sldId id="322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0"/>
    <p:restoredTop sz="94719"/>
  </p:normalViewPr>
  <p:slideViewPr>
    <p:cSldViewPr snapToGrid="0" snapToObjects="1">
      <p:cViewPr varScale="1">
        <p:scale>
          <a:sx n="110" d="100"/>
          <a:sy n="110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sports car&#10;&#10;Description automatically generated with medium confidence">
            <a:extLst>
              <a:ext uri="{FF2B5EF4-FFF2-40B4-BE49-F238E27FC236}">
                <a16:creationId xmlns:a16="http://schemas.microsoft.com/office/drawing/2014/main" id="{0618DA2B-885A-BF48-A7BF-7A859E8CF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solidFill>
            <a:schemeClr val="bg1">
              <a:alpha val="91000"/>
            </a:scheme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846685" y="1715744"/>
            <a:ext cx="3921257" cy="4216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400" dirty="0"/>
              <a:t>The 5 most common energy stores are: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F0"/>
                </a:solidFill>
              </a:rPr>
              <a:t>Chemical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F0"/>
                </a:solidFill>
              </a:rPr>
              <a:t>Kinetic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F0"/>
                </a:solidFill>
              </a:rPr>
              <a:t>Gravitational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F0"/>
                </a:solidFill>
              </a:rPr>
              <a:t>Thermal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F0"/>
                </a:solidFill>
              </a:rPr>
              <a:t>Elastic Potential Energy</a:t>
            </a:r>
          </a:p>
          <a:p>
            <a:br>
              <a:rPr lang="en-GB" sz="2400" dirty="0"/>
            </a:b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869657" y="791186"/>
            <a:ext cx="259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i="0" dirty="0">
                <a:solidFill>
                  <a:srgbClr val="00B0F0"/>
                </a:solidFill>
                <a:effectLst/>
              </a:rPr>
              <a:t>Kinetic Energy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C5408C-D474-644C-863F-F7B812E1EE7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  <a:endParaRPr lang="en-US" sz="1100">
              <a:solidFill>
                <a:schemeClr val="bg1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619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8" name="Picture 4" descr="Racing cyclist on velodrome Wall Mural Wallpaper | Canvas Art Rocks">
            <a:extLst>
              <a:ext uri="{FF2B5EF4-FFF2-40B4-BE49-F238E27FC236}">
                <a16:creationId xmlns:a16="http://schemas.microsoft.com/office/drawing/2014/main" id="{F390309D-DC56-3949-9E2E-93F903053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660A7D3-1DEC-774C-A6BE-E4CB90C59732}"/>
              </a:ext>
            </a:extLst>
          </p:cNvPr>
          <p:cNvSpPr txBox="1"/>
          <p:nvPr/>
        </p:nvSpPr>
        <p:spPr>
          <a:xfrm>
            <a:off x="5777589" y="3967121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</a:t>
            </a:r>
            <a:r>
              <a:rPr lang="en-US" sz="2400" b="1" baseline="-25000" dirty="0">
                <a:solidFill>
                  <a:schemeClr val="bg1"/>
                </a:solidFill>
              </a:rPr>
              <a:t>K</a:t>
            </a:r>
            <a:r>
              <a:rPr lang="en-US" sz="3200" b="1" dirty="0">
                <a:solidFill>
                  <a:schemeClr val="bg1"/>
                </a:solidFill>
              </a:rPr>
              <a:t>  =  0.5 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  100 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  15</a:t>
            </a:r>
            <a:r>
              <a:rPr lang="en-US" sz="3200" b="1" baseline="30000" dirty="0">
                <a:solidFill>
                  <a:schemeClr val="bg1"/>
                </a:solidFill>
              </a:rPr>
              <a:t>2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00A85E-29BD-424F-9CC4-D5416221A867}"/>
              </a:ext>
            </a:extLst>
          </p:cNvPr>
          <p:cNvSpPr txBox="1"/>
          <p:nvPr/>
        </p:nvSpPr>
        <p:spPr>
          <a:xfrm>
            <a:off x="5777589" y="4578272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</a:t>
            </a:r>
            <a:r>
              <a:rPr lang="en-US" sz="2400" b="1" baseline="-25000" dirty="0">
                <a:solidFill>
                  <a:schemeClr val="bg1"/>
                </a:solidFill>
              </a:rPr>
              <a:t>K</a:t>
            </a:r>
            <a:r>
              <a:rPr lang="en-US" sz="3200" b="1" dirty="0">
                <a:solidFill>
                  <a:schemeClr val="bg1"/>
                </a:solidFill>
              </a:rPr>
              <a:t>  =  11,250 J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C0B9B3-6DFD-7044-ABB9-2F065AE2FA31}"/>
              </a:ext>
            </a:extLst>
          </p:cNvPr>
          <p:cNvSpPr txBox="1"/>
          <p:nvPr/>
        </p:nvSpPr>
        <p:spPr>
          <a:xfrm>
            <a:off x="5777589" y="5183735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</a:t>
            </a:r>
            <a:r>
              <a:rPr lang="en-US" sz="2400" b="1" baseline="-25000" dirty="0">
                <a:solidFill>
                  <a:schemeClr val="bg1"/>
                </a:solidFill>
              </a:rPr>
              <a:t>K</a:t>
            </a:r>
            <a:r>
              <a:rPr lang="en-US" sz="3200" b="1" dirty="0">
                <a:solidFill>
                  <a:schemeClr val="bg1"/>
                </a:solidFill>
              </a:rPr>
              <a:t>  =  11.25 kJ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4C7B2F-0E4B-7C40-A599-20CD0EDB1731}"/>
              </a:ext>
            </a:extLst>
          </p:cNvPr>
          <p:cNvSpPr/>
          <p:nvPr/>
        </p:nvSpPr>
        <p:spPr>
          <a:xfrm>
            <a:off x="5777589" y="1089490"/>
            <a:ext cx="259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i="0" dirty="0">
                <a:solidFill>
                  <a:schemeClr val="bg1"/>
                </a:solidFill>
                <a:effectLst/>
              </a:rPr>
              <a:t>Kinetic Energy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DA600E-0C9B-5142-B774-4A227F56D6BE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53B78-5125-184E-B29A-D6E1773FF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381" y="1842509"/>
            <a:ext cx="6350000" cy="1384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2BB8CB-058A-859D-1569-4463A57C2162}"/>
              </a:ext>
            </a:extLst>
          </p:cNvPr>
          <p:cNvSpPr txBox="1"/>
          <p:nvPr/>
        </p:nvSpPr>
        <p:spPr>
          <a:xfrm>
            <a:off x="5777589" y="3317337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</a:t>
            </a:r>
            <a:r>
              <a:rPr lang="en-US" sz="2400" b="1" baseline="-25000" dirty="0">
                <a:solidFill>
                  <a:schemeClr val="bg1"/>
                </a:solidFill>
              </a:rPr>
              <a:t>K</a:t>
            </a:r>
            <a:r>
              <a:rPr lang="en-US" sz="3200" b="1" dirty="0">
                <a:solidFill>
                  <a:schemeClr val="bg1"/>
                </a:solidFill>
              </a:rPr>
              <a:t>  =  0.5 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  m 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  v</a:t>
            </a:r>
            <a:r>
              <a:rPr lang="en-US" sz="3200" b="1" baseline="30000" dirty="0">
                <a:solidFill>
                  <a:schemeClr val="bg1"/>
                </a:solidFill>
              </a:rPr>
              <a:t>2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9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New tennis app will detect when ball is out of bounds | Clay and Milk">
            <a:extLst>
              <a:ext uri="{FF2B5EF4-FFF2-40B4-BE49-F238E27FC236}">
                <a16:creationId xmlns:a16="http://schemas.microsoft.com/office/drawing/2014/main" id="{C039852E-21C6-9343-843E-D5673B656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2B33EC-5A4C-474C-B772-68987CFD7F99}"/>
              </a:ext>
            </a:extLst>
          </p:cNvPr>
          <p:cNvSpPr txBox="1"/>
          <p:nvPr/>
        </p:nvSpPr>
        <p:spPr>
          <a:xfrm>
            <a:off x="6592598" y="3883917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</a:t>
            </a:r>
            <a:r>
              <a:rPr lang="en-US" sz="2400" b="1" baseline="-25000" dirty="0">
                <a:solidFill>
                  <a:schemeClr val="bg1"/>
                </a:solidFill>
              </a:rPr>
              <a:t>K</a:t>
            </a:r>
            <a:r>
              <a:rPr lang="en-US" sz="3200" b="1" dirty="0">
                <a:solidFill>
                  <a:schemeClr val="bg1"/>
                </a:solidFill>
              </a:rPr>
              <a:t>  =  0.5 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  m 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 v</a:t>
            </a:r>
            <a:r>
              <a:rPr lang="en-US" sz="3200" b="1" baseline="30000" dirty="0">
                <a:solidFill>
                  <a:schemeClr val="bg1"/>
                </a:solidFill>
              </a:rPr>
              <a:t>2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E353E8-98C6-3F47-89FE-C9DFAE734B5B}"/>
              </a:ext>
            </a:extLst>
          </p:cNvPr>
          <p:cNvSpPr/>
          <p:nvPr/>
        </p:nvSpPr>
        <p:spPr>
          <a:xfrm>
            <a:off x="6565902" y="687382"/>
            <a:ext cx="259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i="0" dirty="0">
                <a:solidFill>
                  <a:schemeClr val="bg1"/>
                </a:solidFill>
                <a:effectLst/>
              </a:rPr>
              <a:t>Kinetic Energy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1FA3DC-DA20-344E-9744-206F752D2F60}"/>
              </a:ext>
            </a:extLst>
          </p:cNvPr>
          <p:cNvSpPr/>
          <p:nvPr/>
        </p:nvSpPr>
        <p:spPr>
          <a:xfrm>
            <a:off x="6565902" y="1390332"/>
            <a:ext cx="4961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roxima-soft"/>
              </a:rPr>
              <a:t>A tennis ball is traveling at 50 metres per second and has a kinetic energy of 75 joules. Calculate the mass of the tennis ball.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E941AD-19A9-4F42-8F74-5269CA88B34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91320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w tennis app will detect when ball is out of bounds | Clay and Milk">
            <a:extLst>
              <a:ext uri="{FF2B5EF4-FFF2-40B4-BE49-F238E27FC236}">
                <a16:creationId xmlns:a16="http://schemas.microsoft.com/office/drawing/2014/main" id="{C039852E-21C6-9343-843E-D5673B656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20A841-4ED2-5F43-B2D6-5FB55353E4C1}"/>
              </a:ext>
            </a:extLst>
          </p:cNvPr>
          <p:cNvSpPr txBox="1"/>
          <p:nvPr/>
        </p:nvSpPr>
        <p:spPr>
          <a:xfrm>
            <a:off x="9278800" y="3943716"/>
            <a:ext cx="64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=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E36AE-D20D-C743-903D-D5F6ABC2CA27}"/>
              </a:ext>
            </a:extLst>
          </p:cNvPr>
          <p:cNvSpPr txBox="1"/>
          <p:nvPr/>
        </p:nvSpPr>
        <p:spPr>
          <a:xfrm>
            <a:off x="6522767" y="4957380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  =  0.06 kg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E353E8-98C6-3F47-89FE-C9DFAE734B5B}"/>
              </a:ext>
            </a:extLst>
          </p:cNvPr>
          <p:cNvSpPr/>
          <p:nvPr/>
        </p:nvSpPr>
        <p:spPr>
          <a:xfrm>
            <a:off x="6565902" y="687382"/>
            <a:ext cx="259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i="0" dirty="0">
                <a:solidFill>
                  <a:schemeClr val="bg1"/>
                </a:solidFill>
                <a:effectLst/>
              </a:rPr>
              <a:t>Kinetic Energy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BE06E-51A5-CF42-A6ED-291987160C64}"/>
              </a:ext>
            </a:extLst>
          </p:cNvPr>
          <p:cNvSpPr/>
          <p:nvPr/>
        </p:nvSpPr>
        <p:spPr>
          <a:xfrm>
            <a:off x="8072039" y="3588090"/>
            <a:ext cx="705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</a:t>
            </a:r>
            <a:r>
              <a:rPr lang="en-US" sz="2400" b="1" baseline="-25000" dirty="0">
                <a:solidFill>
                  <a:schemeClr val="bg1"/>
                </a:solidFill>
              </a:rPr>
              <a:t>K</a:t>
            </a:r>
            <a:endParaRPr lang="en-US" sz="24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C9DEA8-F978-6D4D-9707-5B0D98FE9098}"/>
              </a:ext>
            </a:extLst>
          </p:cNvPr>
          <p:cNvSpPr txBox="1"/>
          <p:nvPr/>
        </p:nvSpPr>
        <p:spPr>
          <a:xfrm>
            <a:off x="9688437" y="4221729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0.5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50</a:t>
            </a:r>
            <a:r>
              <a:rPr lang="en-US" sz="3200" b="1" baseline="30000" dirty="0">
                <a:solidFill>
                  <a:schemeClr val="bg1"/>
                </a:solidFill>
              </a:rPr>
              <a:t>2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77B672-41F9-CB48-AF72-CC404BE42A67}"/>
              </a:ext>
            </a:extLst>
          </p:cNvPr>
          <p:cNvSpPr/>
          <p:nvPr/>
        </p:nvSpPr>
        <p:spPr>
          <a:xfrm>
            <a:off x="10218860" y="3576044"/>
            <a:ext cx="705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75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B43A5E-6F87-7E41-8D8E-DF6554428F05}"/>
              </a:ext>
            </a:extLst>
          </p:cNvPr>
          <p:cNvCxnSpPr>
            <a:cxnSpLocks/>
          </p:cNvCxnSpPr>
          <p:nvPr/>
        </p:nvCxnSpPr>
        <p:spPr>
          <a:xfrm>
            <a:off x="7646757" y="4257516"/>
            <a:ext cx="13599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61EAAA-41D0-B045-9181-0013B5B378EA}"/>
              </a:ext>
            </a:extLst>
          </p:cNvPr>
          <p:cNvCxnSpPr>
            <a:cxnSpLocks/>
          </p:cNvCxnSpPr>
          <p:nvPr/>
        </p:nvCxnSpPr>
        <p:spPr>
          <a:xfrm>
            <a:off x="9891647" y="4257516"/>
            <a:ext cx="13599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F1FA3DC-DA20-344E-9744-206F752D2F60}"/>
              </a:ext>
            </a:extLst>
          </p:cNvPr>
          <p:cNvSpPr/>
          <p:nvPr/>
        </p:nvSpPr>
        <p:spPr>
          <a:xfrm>
            <a:off x="6565902" y="1390332"/>
            <a:ext cx="4961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roxima-soft"/>
              </a:rPr>
              <a:t>A tennis ball is traveling at 50 metres per second and has a kinetic energy of 75 joules. Calculate the mass of the tennis ball.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0AA79-7C6E-C049-89E3-94D89C3C8ED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C66C2-28FB-3750-72B4-49E16A8F6AAA}"/>
              </a:ext>
            </a:extLst>
          </p:cNvPr>
          <p:cNvSpPr txBox="1"/>
          <p:nvPr/>
        </p:nvSpPr>
        <p:spPr>
          <a:xfrm>
            <a:off x="6546044" y="2968575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</a:t>
            </a:r>
            <a:r>
              <a:rPr lang="en-US" sz="2400" b="1" baseline="-25000" dirty="0">
                <a:solidFill>
                  <a:schemeClr val="bg1"/>
                </a:solidFill>
              </a:rPr>
              <a:t>K</a:t>
            </a:r>
            <a:r>
              <a:rPr lang="en-US" sz="3200" b="1" dirty="0">
                <a:solidFill>
                  <a:schemeClr val="bg1"/>
                </a:solidFill>
              </a:rPr>
              <a:t>  =  0.5 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  m 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 v</a:t>
            </a:r>
            <a:r>
              <a:rPr lang="en-US" sz="3200" b="1" baseline="30000" dirty="0">
                <a:solidFill>
                  <a:schemeClr val="bg1"/>
                </a:solidFill>
              </a:rPr>
              <a:t>2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FAD1C-46CC-AABF-F680-EF6921E084E4}"/>
              </a:ext>
            </a:extLst>
          </p:cNvPr>
          <p:cNvSpPr txBox="1"/>
          <p:nvPr/>
        </p:nvSpPr>
        <p:spPr>
          <a:xfrm>
            <a:off x="6487397" y="3873911"/>
            <a:ext cx="3874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</a:t>
            </a:r>
            <a:r>
              <a:rPr lang="en-US" sz="4000" b="1" dirty="0">
                <a:solidFill>
                  <a:schemeClr val="bg1"/>
                </a:solidFill>
              </a:rPr>
              <a:t>  = 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005EA-5B9E-F1C0-8A7B-14CAE4B618BF}"/>
              </a:ext>
            </a:extLst>
          </p:cNvPr>
          <p:cNvSpPr txBox="1"/>
          <p:nvPr/>
        </p:nvSpPr>
        <p:spPr>
          <a:xfrm>
            <a:off x="7638626" y="4224086"/>
            <a:ext cx="4279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0.5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v</a:t>
            </a:r>
            <a:r>
              <a:rPr lang="en-US" sz="3200" b="1" baseline="30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325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sports car&#10;&#10;Description automatically generated with medium confidence">
            <a:extLst>
              <a:ext uri="{FF2B5EF4-FFF2-40B4-BE49-F238E27FC236}">
                <a16:creationId xmlns:a16="http://schemas.microsoft.com/office/drawing/2014/main" id="{0618DA2B-885A-BF48-A7BF-7A859E8CF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Describe what's meant by </a:t>
            </a:r>
            <a:r>
              <a:rPr lang="en-US" sz="2400" b="1" dirty="0">
                <a:solidFill>
                  <a:srgbClr val="00B0F0"/>
                </a:solidFill>
              </a:rPr>
              <a:t>kinetic energy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Be able to </a:t>
            </a:r>
            <a:r>
              <a:rPr lang="en-US" sz="2400" b="1" dirty="0">
                <a:solidFill>
                  <a:srgbClr val="00B0F0"/>
                </a:solidFill>
              </a:rPr>
              <a:t>calculate</a:t>
            </a:r>
            <a:r>
              <a:rPr lang="en-US" sz="2400" dirty="0"/>
              <a:t> the kinetic energy of a moving object.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869657" y="791186"/>
            <a:ext cx="259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i="0" dirty="0">
                <a:solidFill>
                  <a:srgbClr val="00B0F0"/>
                </a:solidFill>
                <a:effectLst/>
              </a:rPr>
              <a:t>Kinetic Energy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C5408C-D474-644C-863F-F7B812E1EE7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  <a:endParaRPr lang="en-US" sz="1100">
              <a:solidFill>
                <a:schemeClr val="bg1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Greater Anglia launches new intercity trains on Norwich-London route">
            <a:extLst>
              <a:ext uri="{FF2B5EF4-FFF2-40B4-BE49-F238E27FC236}">
                <a16:creationId xmlns:a16="http://schemas.microsoft.com/office/drawing/2014/main" id="{829457AF-11D0-EC46-AEC6-123FDF9A6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r="-3" b="14698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date from Ferrari on the Theatrical Release of their F1 2020 Car |  Digital Sport">
            <a:extLst>
              <a:ext uri="{FF2B5EF4-FFF2-40B4-BE49-F238E27FC236}">
                <a16:creationId xmlns:a16="http://schemas.microsoft.com/office/drawing/2014/main" id="{10E50E9E-70F3-0640-B4A3-8FB4CA064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2" b="24033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terials Used in Roller Coasters">
            <a:extLst>
              <a:ext uri="{FF2B5EF4-FFF2-40B4-BE49-F238E27FC236}">
                <a16:creationId xmlns:a16="http://schemas.microsoft.com/office/drawing/2014/main" id="{7E1F81D5-E581-0648-99D8-5E777B5FE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r="24000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C54CB0-2129-2F4A-A019-C0EC666949F0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48253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eater Anglia launches new intercity trains on Norwich-London route">
            <a:extLst>
              <a:ext uri="{FF2B5EF4-FFF2-40B4-BE49-F238E27FC236}">
                <a16:creationId xmlns:a16="http://schemas.microsoft.com/office/drawing/2014/main" id="{829457AF-11D0-EC46-AEC6-123FDF9A6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r="-3" b="14698"/>
          <a:stretch/>
        </p:blipFill>
        <p:spPr bwMode="auto">
          <a:xfrm>
            <a:off x="5622233" y="10"/>
            <a:ext cx="6564297" cy="3747600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date from Ferrari on the Theatrical Release of their F1 2020 Car |  Digital Sport">
            <a:extLst>
              <a:ext uri="{FF2B5EF4-FFF2-40B4-BE49-F238E27FC236}">
                <a16:creationId xmlns:a16="http://schemas.microsoft.com/office/drawing/2014/main" id="{10E50E9E-70F3-0640-B4A3-8FB4CA064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2" b="24033"/>
          <a:stretch/>
        </p:blipFill>
        <p:spPr bwMode="auto">
          <a:xfrm>
            <a:off x="4182010" y="3887894"/>
            <a:ext cx="8019414" cy="2973600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terials Used in Roller Coasters">
            <a:extLst>
              <a:ext uri="{FF2B5EF4-FFF2-40B4-BE49-F238E27FC236}">
                <a16:creationId xmlns:a16="http://schemas.microsoft.com/office/drawing/2014/main" id="{7E1F81D5-E581-0648-99D8-5E777B5FE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r="24000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5F169E-65CA-5B45-BF2F-20701BF21FF3}"/>
              </a:ext>
            </a:extLst>
          </p:cNvPr>
          <p:cNvSpPr/>
          <p:nvPr/>
        </p:nvSpPr>
        <p:spPr>
          <a:xfrm>
            <a:off x="869657" y="1705472"/>
            <a:ext cx="4752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proxima-soft"/>
              </a:rPr>
              <a:t>Kinetic energy </a:t>
            </a:r>
            <a:r>
              <a:rPr lang="en-GB" sz="2400" dirty="0">
                <a:latin typeface="proxima-soft"/>
              </a:rPr>
              <a:t>is the energy stored in moving objects.</a:t>
            </a:r>
          </a:p>
          <a:p>
            <a:endParaRPr lang="en-GB" sz="2400" b="1" dirty="0">
              <a:solidFill>
                <a:srgbClr val="00B0F0"/>
              </a:solidFill>
              <a:latin typeface="proxima-soft"/>
            </a:endParaRPr>
          </a:p>
          <a:p>
            <a:r>
              <a:rPr lang="en-GB" sz="2400" b="1" dirty="0">
                <a:solidFill>
                  <a:srgbClr val="00B0F0"/>
                </a:solidFill>
                <a:latin typeface="proxima-soft"/>
              </a:rPr>
              <a:t>Stationary </a:t>
            </a:r>
            <a:r>
              <a:rPr lang="en-GB" sz="2400" dirty="0">
                <a:latin typeface="proxima-soft"/>
              </a:rPr>
              <a:t>objects have </a:t>
            </a:r>
            <a:r>
              <a:rPr lang="en-GB" sz="2400" b="1" dirty="0">
                <a:solidFill>
                  <a:srgbClr val="00B0F0"/>
                </a:solidFill>
                <a:latin typeface="proxima-soft"/>
              </a:rPr>
              <a:t>no </a:t>
            </a:r>
            <a:r>
              <a:rPr lang="en-GB" sz="2400" dirty="0">
                <a:latin typeface="proxima-soft"/>
              </a:rPr>
              <a:t>kinetic energy.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BF405-4A1A-0248-A1C5-137DD7155D02}"/>
              </a:ext>
            </a:extLst>
          </p:cNvPr>
          <p:cNvSpPr/>
          <p:nvPr/>
        </p:nvSpPr>
        <p:spPr>
          <a:xfrm>
            <a:off x="869657" y="791186"/>
            <a:ext cx="259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i="0" dirty="0">
                <a:solidFill>
                  <a:srgbClr val="00B0F0"/>
                </a:solidFill>
                <a:effectLst/>
              </a:rPr>
              <a:t>Kinetic 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050EB-2348-8D4C-96A3-02C318AB6FF4}"/>
              </a:ext>
            </a:extLst>
          </p:cNvPr>
          <p:cNvSpPr txBox="1"/>
          <p:nvPr/>
        </p:nvSpPr>
        <p:spPr>
          <a:xfrm>
            <a:off x="719555" y="5349926"/>
            <a:ext cx="88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Kinetic 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E9B58-A37D-1D47-A87B-B2ED27333B0F}"/>
              </a:ext>
            </a:extLst>
          </p:cNvPr>
          <p:cNvSpPr txBox="1"/>
          <p:nvPr/>
        </p:nvSpPr>
        <p:spPr>
          <a:xfrm>
            <a:off x="2899359" y="5349925"/>
            <a:ext cx="88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 (kg)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438A7-5FCB-494B-988F-AB163D0ECF6E}"/>
              </a:ext>
            </a:extLst>
          </p:cNvPr>
          <p:cNvSpPr txBox="1"/>
          <p:nvPr/>
        </p:nvSpPr>
        <p:spPr>
          <a:xfrm>
            <a:off x="869656" y="4168498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  <a:r>
              <a:rPr lang="en-US" sz="2400" baseline="-25000" dirty="0"/>
              <a:t>K</a:t>
            </a:r>
            <a:r>
              <a:rPr lang="en-US" sz="3200" dirty="0"/>
              <a:t>  =  0.5  </a:t>
            </a:r>
            <a:r>
              <a:rPr lang="en-GB" sz="3200" dirty="0"/>
              <a:t>×</a:t>
            </a:r>
            <a:r>
              <a:rPr lang="en-US" sz="3200" dirty="0"/>
              <a:t>   m   </a:t>
            </a:r>
            <a:r>
              <a:rPr lang="en-GB" sz="3200" dirty="0"/>
              <a:t>×</a:t>
            </a:r>
            <a:r>
              <a:rPr lang="en-US" sz="3200" dirty="0"/>
              <a:t>    v</a:t>
            </a:r>
            <a:r>
              <a:rPr lang="en-US" sz="3200" baseline="30000" dirty="0"/>
              <a:t>2</a:t>
            </a:r>
            <a:endParaRPr lang="en-US" sz="2400" baseline="30000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29AF6EF-1E3C-664D-8CAF-BD2DD61122C0}"/>
              </a:ext>
            </a:extLst>
          </p:cNvPr>
          <p:cNvSpPr/>
          <p:nvPr/>
        </p:nvSpPr>
        <p:spPr>
          <a:xfrm rot="10800000">
            <a:off x="970145" y="4754087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BDBCB8B-A7F6-1B4A-B2A7-F649ADFB9DAF}"/>
              </a:ext>
            </a:extLst>
          </p:cNvPr>
          <p:cNvSpPr/>
          <p:nvPr/>
        </p:nvSpPr>
        <p:spPr>
          <a:xfrm rot="10800000">
            <a:off x="3052460" y="4754087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28788-D692-5344-B2CD-747309EF304A}"/>
              </a:ext>
            </a:extLst>
          </p:cNvPr>
          <p:cNvSpPr txBox="1"/>
          <p:nvPr/>
        </p:nvSpPr>
        <p:spPr>
          <a:xfrm>
            <a:off x="3825785" y="5349924"/>
            <a:ext cx="88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Speed</a:t>
            </a:r>
          </a:p>
          <a:p>
            <a:r>
              <a:rPr lang="en-US" dirty="0"/>
              <a:t>(m/s)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C92C0A2A-5E87-C947-B4D9-AC5304A60688}"/>
              </a:ext>
            </a:extLst>
          </p:cNvPr>
          <p:cNvSpPr/>
          <p:nvPr/>
        </p:nvSpPr>
        <p:spPr>
          <a:xfrm rot="10800000">
            <a:off x="4076376" y="4754087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B3F178-FF2B-0DF6-B6C3-12A2446E1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43466"/>
            <a:ext cx="10611554" cy="55710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B0FA2B-2C60-4EE7-C5BA-1CCB2D3D9BD8}"/>
              </a:ext>
            </a:extLst>
          </p:cNvPr>
          <p:cNvSpPr/>
          <p:nvPr/>
        </p:nvSpPr>
        <p:spPr>
          <a:xfrm>
            <a:off x="1299411" y="2302328"/>
            <a:ext cx="4506686" cy="620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E4736-0ECF-5E47-F7E5-4641ACB19DDD}"/>
              </a:ext>
            </a:extLst>
          </p:cNvPr>
          <p:cNvSpPr txBox="1"/>
          <p:nvPr/>
        </p:nvSpPr>
        <p:spPr>
          <a:xfrm>
            <a:off x="1876871" y="2302328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  <a:r>
              <a:rPr lang="en-US" sz="2400" baseline="-25000" dirty="0"/>
              <a:t>K</a:t>
            </a:r>
            <a:r>
              <a:rPr lang="en-US" sz="3200" dirty="0"/>
              <a:t>  =  0.5  </a:t>
            </a:r>
            <a:r>
              <a:rPr lang="en-GB" sz="3200" dirty="0"/>
              <a:t>×</a:t>
            </a:r>
            <a:r>
              <a:rPr lang="en-US" sz="3200" dirty="0"/>
              <a:t>   m   </a:t>
            </a:r>
            <a:r>
              <a:rPr lang="en-GB" sz="3200" dirty="0"/>
              <a:t>×</a:t>
            </a:r>
            <a:r>
              <a:rPr lang="en-US" sz="3200" dirty="0"/>
              <a:t>    v</a:t>
            </a:r>
            <a:r>
              <a:rPr lang="en-US" sz="3200" baseline="30000" dirty="0"/>
              <a:t>2</a:t>
            </a:r>
            <a:endParaRPr lang="en-US" sz="2400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E2A8E-E2DD-6C72-9A69-FF76EB126078}"/>
              </a:ext>
            </a:extLst>
          </p:cNvPr>
          <p:cNvSpPr/>
          <p:nvPr/>
        </p:nvSpPr>
        <p:spPr>
          <a:xfrm>
            <a:off x="9384631" y="4572000"/>
            <a:ext cx="2177716" cy="697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1C058-D5BA-A9BA-6512-581CB86C6F2E}"/>
              </a:ext>
            </a:extLst>
          </p:cNvPr>
          <p:cNvSpPr txBox="1"/>
          <p:nvPr/>
        </p:nvSpPr>
        <p:spPr>
          <a:xfrm>
            <a:off x="9565105" y="4459251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77"/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148440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sports car&#10;&#10;Description automatically generated with medium confidence">
            <a:extLst>
              <a:ext uri="{FF2B5EF4-FFF2-40B4-BE49-F238E27FC236}">
                <a16:creationId xmlns:a16="http://schemas.microsoft.com/office/drawing/2014/main" id="{0618DA2B-885A-BF48-A7BF-7A859E8CF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4509248" y="5137060"/>
            <a:ext cx="2012576" cy="1183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Chemical energy stored in petrol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869657" y="791186"/>
            <a:ext cx="259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i="0" dirty="0">
                <a:solidFill>
                  <a:srgbClr val="00B0F0"/>
                </a:solidFill>
                <a:effectLst/>
              </a:rPr>
              <a:t>Kinetic Energy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C5408C-D474-644C-863F-F7B812E1EE7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  <a:endParaRPr lang="en-US" sz="1100">
              <a:solidFill>
                <a:schemeClr val="bg1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D3B4A-1E8D-9A4D-B2A2-EB8BB567377D}"/>
              </a:ext>
            </a:extLst>
          </p:cNvPr>
          <p:cNvSpPr/>
          <p:nvPr/>
        </p:nvSpPr>
        <p:spPr>
          <a:xfrm>
            <a:off x="9300883" y="5235672"/>
            <a:ext cx="2012576" cy="1183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Kinetic energy store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558C59D9-13BB-D249-97C2-9F276FC4C923}"/>
              </a:ext>
            </a:extLst>
          </p:cNvPr>
          <p:cNvSpPr/>
          <p:nvPr/>
        </p:nvSpPr>
        <p:spPr>
          <a:xfrm rot="16200000">
            <a:off x="7799084" y="4908548"/>
            <a:ext cx="373015" cy="136698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sports car&#10;&#10;Description automatically generated with medium confidence">
            <a:extLst>
              <a:ext uri="{FF2B5EF4-FFF2-40B4-BE49-F238E27FC236}">
                <a16:creationId xmlns:a16="http://schemas.microsoft.com/office/drawing/2014/main" id="{0618DA2B-885A-BF48-A7BF-7A859E8CF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4865" r="20689" b="27048"/>
          <a:stretch/>
        </p:blipFill>
        <p:spPr bwMode="auto">
          <a:xfrm>
            <a:off x="2961860" y="280245"/>
            <a:ext cx="9230139" cy="32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3869635" y="3578088"/>
            <a:ext cx="7938052" cy="839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A car with a mass of 700 kilograms is moving with the speed of 20 metres per second. </a:t>
            </a:r>
            <a:r>
              <a:rPr lang="en-GB" sz="2400" b="1" dirty="0">
                <a:solidFill>
                  <a:srgbClr val="00B0F0"/>
                </a:solidFill>
              </a:rPr>
              <a:t>Calculate the kinetic energy of the car. 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869657" y="791186"/>
            <a:ext cx="259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i="0" dirty="0">
                <a:solidFill>
                  <a:srgbClr val="00B0F0"/>
                </a:solidFill>
                <a:effectLst/>
              </a:rPr>
              <a:t>Kinetic Energy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C5408C-D474-644C-863F-F7B812E1EE7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  <a:endParaRPr lang="en-US" sz="1100">
              <a:solidFill>
                <a:schemeClr val="bg1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1A344C00-023E-5A44-A508-A57B5E494143}"/>
              </a:ext>
            </a:extLst>
          </p:cNvPr>
          <p:cNvSpPr/>
          <p:nvPr/>
        </p:nvSpPr>
        <p:spPr>
          <a:xfrm rot="5400000">
            <a:off x="5370683" y="412419"/>
            <a:ext cx="377495" cy="7575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3E484D-7063-9C46-8B72-9E834B857A7A}"/>
              </a:ext>
            </a:extLst>
          </p:cNvPr>
          <p:cNvSpPr txBox="1"/>
          <p:nvPr/>
        </p:nvSpPr>
        <p:spPr>
          <a:xfrm>
            <a:off x="3952955" y="518268"/>
            <a:ext cx="141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 (m/s)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5F2F6-ABBD-3EE4-252F-FDD124B5EB1A}"/>
              </a:ext>
            </a:extLst>
          </p:cNvPr>
          <p:cNvSpPr txBox="1"/>
          <p:nvPr/>
        </p:nvSpPr>
        <p:spPr>
          <a:xfrm>
            <a:off x="620973" y="4673804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  <a:r>
              <a:rPr lang="en-US" sz="2400" baseline="-25000" dirty="0"/>
              <a:t>K</a:t>
            </a:r>
            <a:r>
              <a:rPr lang="en-US" sz="3200" dirty="0"/>
              <a:t>  =  0.5  </a:t>
            </a:r>
            <a:r>
              <a:rPr lang="en-GB" sz="3200" dirty="0"/>
              <a:t>×</a:t>
            </a:r>
            <a:r>
              <a:rPr lang="en-US" sz="3200" dirty="0"/>
              <a:t>   m   </a:t>
            </a:r>
            <a:r>
              <a:rPr lang="en-GB" sz="3200" dirty="0"/>
              <a:t>×</a:t>
            </a:r>
            <a:r>
              <a:rPr lang="en-US" sz="3200" dirty="0"/>
              <a:t>    v</a:t>
            </a:r>
            <a:r>
              <a:rPr lang="en-US" sz="3200" baseline="30000" dirty="0"/>
              <a:t>2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69823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sports car&#10;&#10;Description automatically generated with medium confidence">
            <a:extLst>
              <a:ext uri="{FF2B5EF4-FFF2-40B4-BE49-F238E27FC236}">
                <a16:creationId xmlns:a16="http://schemas.microsoft.com/office/drawing/2014/main" id="{0618DA2B-885A-BF48-A7BF-7A859E8CF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4865" r="20689" b="27048"/>
          <a:stretch/>
        </p:blipFill>
        <p:spPr bwMode="auto">
          <a:xfrm>
            <a:off x="2961860" y="280245"/>
            <a:ext cx="9230139" cy="32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3869635" y="3578088"/>
            <a:ext cx="7938052" cy="839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A car with a mass of 700 kilograms is moving with the speed of 20 metres per second. </a:t>
            </a:r>
            <a:r>
              <a:rPr lang="en-GB" sz="2400" b="1" dirty="0">
                <a:solidFill>
                  <a:srgbClr val="00B0F0"/>
                </a:solidFill>
              </a:rPr>
              <a:t>Calculate the kinetic energy of the car. 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869657" y="791186"/>
            <a:ext cx="259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i="0" dirty="0">
                <a:solidFill>
                  <a:srgbClr val="00B0F0"/>
                </a:solidFill>
                <a:effectLst/>
              </a:rPr>
              <a:t>Kinetic Energy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C5408C-D474-644C-863F-F7B812E1EE7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F9241-D3D4-8845-9234-896514EF8E7E}"/>
              </a:ext>
            </a:extLst>
          </p:cNvPr>
          <p:cNvSpPr txBox="1"/>
          <p:nvPr/>
        </p:nvSpPr>
        <p:spPr>
          <a:xfrm>
            <a:off x="620973" y="4873704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  <a:r>
              <a:rPr lang="en-US" sz="2400" baseline="-25000" dirty="0"/>
              <a:t>K</a:t>
            </a:r>
            <a:r>
              <a:rPr lang="en-US" sz="3200" dirty="0"/>
              <a:t>  =  0.5  </a:t>
            </a:r>
            <a:r>
              <a:rPr lang="en-GB" sz="3200" dirty="0"/>
              <a:t>×</a:t>
            </a:r>
            <a:r>
              <a:rPr lang="en-US" sz="3200" dirty="0"/>
              <a:t>   700  </a:t>
            </a:r>
            <a:r>
              <a:rPr lang="en-GB" sz="3200" dirty="0"/>
              <a:t>×</a:t>
            </a:r>
            <a:r>
              <a:rPr lang="en-US" sz="3200" dirty="0"/>
              <a:t>   20</a:t>
            </a:r>
            <a:r>
              <a:rPr lang="en-US" sz="3200" baseline="30000" dirty="0"/>
              <a:t>2</a:t>
            </a:r>
            <a:endParaRPr lang="en-US" sz="24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838E53-FBB6-E54A-9975-28601FED6786}"/>
              </a:ext>
            </a:extLst>
          </p:cNvPr>
          <p:cNvSpPr txBox="1"/>
          <p:nvPr/>
        </p:nvSpPr>
        <p:spPr>
          <a:xfrm>
            <a:off x="620973" y="5484855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  <a:r>
              <a:rPr lang="en-US" sz="2400" dirty="0"/>
              <a:t>K</a:t>
            </a:r>
            <a:r>
              <a:rPr lang="en-US" sz="3200" dirty="0"/>
              <a:t>  =  140,000 J</a:t>
            </a:r>
            <a:endParaRPr lang="en-US" sz="2400" dirty="0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1A344C00-023E-5A44-A508-A57B5E494143}"/>
              </a:ext>
            </a:extLst>
          </p:cNvPr>
          <p:cNvSpPr/>
          <p:nvPr/>
        </p:nvSpPr>
        <p:spPr>
          <a:xfrm rot="5400000">
            <a:off x="5370683" y="412419"/>
            <a:ext cx="377495" cy="7575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3E484D-7063-9C46-8B72-9E834B857A7A}"/>
              </a:ext>
            </a:extLst>
          </p:cNvPr>
          <p:cNvSpPr txBox="1"/>
          <p:nvPr/>
        </p:nvSpPr>
        <p:spPr>
          <a:xfrm>
            <a:off x="3952955" y="518268"/>
            <a:ext cx="141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 (m/s)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25EA78-E35B-704D-A52A-462FD1928864}"/>
              </a:ext>
            </a:extLst>
          </p:cNvPr>
          <p:cNvSpPr txBox="1"/>
          <p:nvPr/>
        </p:nvSpPr>
        <p:spPr>
          <a:xfrm>
            <a:off x="620973" y="6090318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  <a:r>
              <a:rPr lang="en-US" sz="2400" baseline="-25000" dirty="0"/>
              <a:t>K</a:t>
            </a:r>
            <a:r>
              <a:rPr lang="en-US" sz="3200" dirty="0"/>
              <a:t>  =  140 kJ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6702C4-EC0C-B744-7312-6554B506973D}"/>
              </a:ext>
            </a:extLst>
          </p:cNvPr>
          <p:cNvSpPr txBox="1"/>
          <p:nvPr/>
        </p:nvSpPr>
        <p:spPr>
          <a:xfrm>
            <a:off x="620972" y="4221217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  <a:r>
              <a:rPr lang="en-US" sz="2400" baseline="-25000" dirty="0"/>
              <a:t>K</a:t>
            </a:r>
            <a:r>
              <a:rPr lang="en-US" sz="3200" dirty="0"/>
              <a:t>  =  0.5  </a:t>
            </a:r>
            <a:r>
              <a:rPr lang="en-GB" sz="3200" dirty="0"/>
              <a:t>×</a:t>
            </a:r>
            <a:r>
              <a:rPr lang="en-US" sz="3200" dirty="0"/>
              <a:t>   m   </a:t>
            </a:r>
            <a:r>
              <a:rPr lang="en-GB" sz="3200" dirty="0"/>
              <a:t>×</a:t>
            </a:r>
            <a:r>
              <a:rPr lang="en-US" sz="3200" dirty="0"/>
              <a:t>    v</a:t>
            </a:r>
            <a:r>
              <a:rPr lang="en-US" sz="3200" baseline="30000" dirty="0"/>
              <a:t>2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74844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acing cyclist on velodrome Wall Mural Wallpaper | Canvas Art Rocks">
            <a:extLst>
              <a:ext uri="{FF2B5EF4-FFF2-40B4-BE49-F238E27FC236}">
                <a16:creationId xmlns:a16="http://schemas.microsoft.com/office/drawing/2014/main" id="{F390309D-DC56-3949-9E2E-93F903053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4971F84-B4D4-494E-98DC-B38AC2B65949}"/>
              </a:ext>
            </a:extLst>
          </p:cNvPr>
          <p:cNvSpPr txBox="1"/>
          <p:nvPr/>
        </p:nvSpPr>
        <p:spPr>
          <a:xfrm>
            <a:off x="5777589" y="3429000"/>
            <a:ext cx="56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</a:t>
            </a:r>
            <a:r>
              <a:rPr lang="en-US" sz="2400" b="1" baseline="-25000" dirty="0">
                <a:solidFill>
                  <a:schemeClr val="bg1"/>
                </a:solidFill>
              </a:rPr>
              <a:t>K</a:t>
            </a:r>
            <a:r>
              <a:rPr lang="en-US" sz="3200" b="1" dirty="0">
                <a:solidFill>
                  <a:schemeClr val="bg1"/>
                </a:solidFill>
              </a:rPr>
              <a:t>  =  0.5 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  m  </a:t>
            </a:r>
            <a:r>
              <a:rPr lang="en-GB" sz="3200" b="1" dirty="0">
                <a:solidFill>
                  <a:schemeClr val="bg1"/>
                </a:solidFill>
              </a:rPr>
              <a:t>×</a:t>
            </a:r>
            <a:r>
              <a:rPr lang="en-US" sz="3200" b="1" dirty="0">
                <a:solidFill>
                  <a:schemeClr val="bg1"/>
                </a:solidFill>
              </a:rPr>
              <a:t>   v</a:t>
            </a:r>
            <a:r>
              <a:rPr lang="en-US" sz="3200" b="1" baseline="30000" dirty="0">
                <a:solidFill>
                  <a:schemeClr val="bg1"/>
                </a:solidFill>
              </a:rPr>
              <a:t>2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4C7B2F-0E4B-7C40-A599-20CD0EDB1731}"/>
              </a:ext>
            </a:extLst>
          </p:cNvPr>
          <p:cNvSpPr/>
          <p:nvPr/>
        </p:nvSpPr>
        <p:spPr>
          <a:xfrm>
            <a:off x="5777589" y="1089490"/>
            <a:ext cx="259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i="0" dirty="0">
                <a:solidFill>
                  <a:schemeClr val="bg1"/>
                </a:solidFill>
                <a:effectLst/>
              </a:rPr>
              <a:t>Kinetic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0B464-7685-134B-A265-7B4F6EB1F7A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730887-0388-AE42-ABB6-3F3F3E5C8220}"/>
              </a:ext>
            </a:extLst>
          </p:cNvPr>
          <p:cNvSpPr/>
          <p:nvPr/>
        </p:nvSpPr>
        <p:spPr>
          <a:xfrm>
            <a:off x="5777589" y="19174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roxima-soft"/>
              </a:rPr>
              <a:t>A cyclist and bike have a total mass of 100 kilograms and a speed of 15 metres per second. Calculate the kinetic energy.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6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410</Words>
  <Application>Microsoft Macintosh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CordiaUPC</vt:lpstr>
      <vt:lpstr>proxima-soft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95</cp:revision>
  <dcterms:created xsi:type="dcterms:W3CDTF">2021-05-21T15:41:32Z</dcterms:created>
  <dcterms:modified xsi:type="dcterms:W3CDTF">2022-08-24T12:07:33Z</dcterms:modified>
</cp:coreProperties>
</file>