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73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D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 varScale="1">
        <p:scale>
          <a:sx n="88" d="100"/>
          <a:sy n="88" d="100"/>
        </p:scale>
        <p:origin x="2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842-C518-9741-BB7B-A105FBC0FC1C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A85E52A-9EB5-B24D-BD94-782AB791F7E8}"/>
              </a:ext>
            </a:extLst>
          </p:cNvPr>
          <p:cNvSpPr/>
          <p:nvPr/>
        </p:nvSpPr>
        <p:spPr>
          <a:xfrm>
            <a:off x="170690" y="1216150"/>
            <a:ext cx="6503172" cy="676974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A94FC6-A09D-D14C-AE03-EA5F1495FA64}"/>
              </a:ext>
            </a:extLst>
          </p:cNvPr>
          <p:cNvSpPr/>
          <p:nvPr/>
        </p:nvSpPr>
        <p:spPr>
          <a:xfrm>
            <a:off x="0" y="9624786"/>
            <a:ext cx="6858000" cy="3053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0EE72D-C9D7-D448-903B-E6F91E5817C9}"/>
              </a:ext>
            </a:extLst>
          </p:cNvPr>
          <p:cNvSpPr txBox="1"/>
          <p:nvPr/>
        </p:nvSpPr>
        <p:spPr>
          <a:xfrm>
            <a:off x="3820205" y="9669885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 Reserved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C6BDD2-FB7C-D84B-83FC-562D3A8DD95D}"/>
              </a:ext>
            </a:extLst>
          </p:cNvPr>
          <p:cNvSpPr txBox="1"/>
          <p:nvPr/>
        </p:nvSpPr>
        <p:spPr>
          <a:xfrm>
            <a:off x="175671" y="1297368"/>
            <a:ext cx="6503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Use this soil fact sheet to help you discover the names of the four soil types you have.</a:t>
            </a:r>
          </a:p>
        </p:txBody>
      </p:sp>
      <p:sp>
        <p:nvSpPr>
          <p:cNvPr id="86" name="Rectangle 3">
            <a:extLst>
              <a:ext uri="{FF2B5EF4-FFF2-40B4-BE49-F238E27FC236}">
                <a16:creationId xmlns:a16="http://schemas.microsoft.com/office/drawing/2014/main" id="{2E64EC0A-7FBE-6F43-B974-EFB9B7B74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52" y="2074230"/>
            <a:ext cx="3144885" cy="2358605"/>
          </a:xfrm>
          <a:prstGeom prst="roundRect">
            <a:avLst>
              <a:gd name="adj" fmla="val 5580"/>
            </a:avLst>
          </a:prstGeom>
          <a:noFill/>
          <a:ln w="38100">
            <a:solidFill>
              <a:srgbClr val="38D4D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Peat soil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Very dark colour 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Mostly organic matter 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Holds a lot of moisture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7" name="Rectangle 3">
            <a:extLst>
              <a:ext uri="{FF2B5EF4-FFF2-40B4-BE49-F238E27FC236}">
                <a16:creationId xmlns:a16="http://schemas.microsoft.com/office/drawing/2014/main" id="{161DB689-621D-C944-A32F-D84CB61D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6339" y="2073821"/>
            <a:ext cx="3091794" cy="2358605"/>
          </a:xfrm>
          <a:prstGeom prst="roundRect">
            <a:avLst>
              <a:gd name="adj" fmla="val 5089"/>
            </a:avLst>
          </a:prstGeom>
          <a:noFill/>
          <a:ln w="38100">
            <a:solidFill>
              <a:srgbClr val="38D4D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Clay soil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Slightly orange colour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Very fine particles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Sticky when wet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Holds a lot of water but water may run off it at first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8" name="Rectangle 3">
            <a:extLst>
              <a:ext uri="{FF2B5EF4-FFF2-40B4-BE49-F238E27FC236}">
                <a16:creationId xmlns:a16="http://schemas.microsoft.com/office/drawing/2014/main" id="{0C2FAC3A-DAA7-384E-8749-27683022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27" y="4626534"/>
            <a:ext cx="3155105" cy="2358605"/>
          </a:xfrm>
          <a:prstGeom prst="roundRect">
            <a:avLst>
              <a:gd name="adj" fmla="val 4108"/>
            </a:avLst>
          </a:prstGeom>
          <a:noFill/>
          <a:ln w="38100">
            <a:solidFill>
              <a:srgbClr val="38D4D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Sandy soil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Light, yellow/brown colour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Feels gritty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Falls through fingers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Does not hold water well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9" name="Rectangle 3">
            <a:extLst>
              <a:ext uri="{FF2B5EF4-FFF2-40B4-BE49-F238E27FC236}">
                <a16:creationId xmlns:a16="http://schemas.microsoft.com/office/drawing/2014/main" id="{36E91D6F-6B9F-134D-9F47-307DAAD2D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6339" y="4626535"/>
            <a:ext cx="3091794" cy="2358605"/>
          </a:xfrm>
          <a:prstGeom prst="roundRect">
            <a:avLst>
              <a:gd name="adj" fmla="val 7543"/>
            </a:avLst>
          </a:prstGeom>
          <a:noFill/>
          <a:ln w="38100">
            <a:solidFill>
              <a:srgbClr val="38D4D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Silt soil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Medium colour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Feels slippery and smooth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Small particles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Holds some water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0" name="Rectangle 3">
            <a:extLst>
              <a:ext uri="{FF2B5EF4-FFF2-40B4-BE49-F238E27FC236}">
                <a16:creationId xmlns:a16="http://schemas.microsoft.com/office/drawing/2014/main" id="{8595F912-8DAC-9242-B0FB-52536C0D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8" y="7178838"/>
            <a:ext cx="3144235" cy="2134827"/>
          </a:xfrm>
          <a:prstGeom prst="roundRect">
            <a:avLst>
              <a:gd name="adj" fmla="val 7543"/>
            </a:avLst>
          </a:prstGeom>
          <a:noFill/>
          <a:ln w="38100">
            <a:solidFill>
              <a:srgbClr val="38D4D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Loam soil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Dark/medium colour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Feels slightly gritty &amp; smooth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Holds some water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1" name="Rectangle 3">
            <a:extLst>
              <a:ext uri="{FF2B5EF4-FFF2-40B4-BE49-F238E27FC236}">
                <a16:creationId xmlns:a16="http://schemas.microsoft.com/office/drawing/2014/main" id="{7CF81541-D719-9D48-B243-6EA608335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713" y="7179248"/>
            <a:ext cx="3093419" cy="2230732"/>
          </a:xfrm>
          <a:prstGeom prst="roundRect">
            <a:avLst>
              <a:gd name="adj" fmla="val 7543"/>
            </a:avLst>
          </a:prstGeom>
          <a:noFill/>
          <a:ln w="38100">
            <a:solidFill>
              <a:srgbClr val="38D4D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Chalky soil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Light colour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May have lumps of white stone in it.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solidFill>
                  <a:srgbClr val="38D4D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Does not hold water well</a:t>
            </a: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800" b="1" dirty="0">
              <a:solidFill>
                <a:srgbClr val="38D4D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2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ctr" defTabSz="84713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400" b="1" dirty="0">
              <a:solidFill>
                <a:srgbClr val="2FA2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93" name="Picture 92" descr="A picture containing chocolate, cake, sitting, building&#10;&#10;Description automatically generated">
            <a:extLst>
              <a:ext uri="{FF2B5EF4-FFF2-40B4-BE49-F238E27FC236}">
                <a16:creationId xmlns:a16="http://schemas.microsoft.com/office/drawing/2014/main" id="{CC5A49D4-AE95-4844-B33A-F775082D9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71" b="33667"/>
          <a:stretch/>
        </p:blipFill>
        <p:spPr>
          <a:xfrm flipV="1">
            <a:off x="3750755" y="3531906"/>
            <a:ext cx="2720965" cy="753793"/>
          </a:xfrm>
          <a:prstGeom prst="roundRect">
            <a:avLst>
              <a:gd name="adj" fmla="val 16667"/>
            </a:avLst>
          </a:prstGeom>
          <a:ln>
            <a:solidFill>
              <a:srgbClr val="2FA2B4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4" name="Picture 93" descr="A hand holding a small rock&#10;&#10;Description automatically generated">
            <a:extLst>
              <a:ext uri="{FF2B5EF4-FFF2-40B4-BE49-F238E27FC236}">
                <a16:creationId xmlns:a16="http://schemas.microsoft.com/office/drawing/2014/main" id="{A411D54A-922D-464B-A24D-D2320E14C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56" b="15021"/>
          <a:stretch/>
        </p:blipFill>
        <p:spPr>
          <a:xfrm>
            <a:off x="399699" y="5863769"/>
            <a:ext cx="2710332" cy="969144"/>
          </a:xfrm>
          <a:prstGeom prst="roundRect">
            <a:avLst>
              <a:gd name="adj" fmla="val 16667"/>
            </a:avLst>
          </a:prstGeom>
          <a:ln>
            <a:solidFill>
              <a:srgbClr val="2FA2B4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0" name="Picture 99" descr="A close up of a rock&#10;&#10;Description automatically generated">
            <a:extLst>
              <a:ext uri="{FF2B5EF4-FFF2-40B4-BE49-F238E27FC236}">
                <a16:creationId xmlns:a16="http://schemas.microsoft.com/office/drawing/2014/main" id="{21E3E46E-F467-BF4F-8C5B-8692FAEDA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40230" b="1767"/>
          <a:stretch/>
        </p:blipFill>
        <p:spPr>
          <a:xfrm>
            <a:off x="363130" y="3172523"/>
            <a:ext cx="2758476" cy="1107806"/>
          </a:xfrm>
          <a:prstGeom prst="roundRect">
            <a:avLst>
              <a:gd name="adj" fmla="val 9353"/>
            </a:avLst>
          </a:prstGeom>
          <a:ln>
            <a:solidFill>
              <a:srgbClr val="2FA2B4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1" name="Picture 100" descr="A close up of a rock&#10;&#10;Description automatically generated">
            <a:extLst>
              <a:ext uri="{FF2B5EF4-FFF2-40B4-BE49-F238E27FC236}">
                <a16:creationId xmlns:a16="http://schemas.microsoft.com/office/drawing/2014/main" id="{EA2F3AD6-ED1E-6247-981C-39DEB91B9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" t="16784" r="-374" b="32327"/>
          <a:stretch/>
        </p:blipFill>
        <p:spPr>
          <a:xfrm>
            <a:off x="3762330" y="5945069"/>
            <a:ext cx="2695971" cy="883040"/>
          </a:xfrm>
          <a:prstGeom prst="roundRect">
            <a:avLst>
              <a:gd name="adj" fmla="val 16667"/>
            </a:avLst>
          </a:prstGeom>
          <a:ln>
            <a:solidFill>
              <a:srgbClr val="2FA2B4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2" name="Picture 101" descr="A picture containing outdoor, grass, standing, field&#10;&#10;Description automatically generated">
            <a:extLst>
              <a:ext uri="{FF2B5EF4-FFF2-40B4-BE49-F238E27FC236}">
                <a16:creationId xmlns:a16="http://schemas.microsoft.com/office/drawing/2014/main" id="{2B1B71EE-E055-D948-B55D-4CB3C0AB88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505" b="10272"/>
          <a:stretch/>
        </p:blipFill>
        <p:spPr>
          <a:xfrm>
            <a:off x="420478" y="8246251"/>
            <a:ext cx="2701127" cy="888815"/>
          </a:xfrm>
          <a:prstGeom prst="roundRect">
            <a:avLst>
              <a:gd name="adj" fmla="val 16667"/>
            </a:avLst>
          </a:prstGeom>
          <a:ln>
            <a:solidFill>
              <a:srgbClr val="2FA2B4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3" name="Picture 102" descr="A picture containing outdoor, child, little, boy&#10;&#10;Description automatically generated">
            <a:extLst>
              <a:ext uri="{FF2B5EF4-FFF2-40B4-BE49-F238E27FC236}">
                <a16:creationId xmlns:a16="http://schemas.microsoft.com/office/drawing/2014/main" id="{64E51EEE-6258-C443-AC6C-AE79A451C1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8617"/>
          <a:stretch/>
        </p:blipFill>
        <p:spPr>
          <a:xfrm>
            <a:off x="3773905" y="8399159"/>
            <a:ext cx="2669704" cy="888815"/>
          </a:xfrm>
          <a:prstGeom prst="roundRect">
            <a:avLst>
              <a:gd name="adj" fmla="val 16667"/>
            </a:avLst>
          </a:prstGeom>
          <a:ln>
            <a:solidFill>
              <a:srgbClr val="2FA2B4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969BD45-C6A4-2C40-B030-93E0641A36A4}"/>
              </a:ext>
            </a:extLst>
          </p:cNvPr>
          <p:cNvGrpSpPr/>
          <p:nvPr/>
        </p:nvGrpSpPr>
        <p:grpSpPr>
          <a:xfrm>
            <a:off x="931352" y="9222966"/>
            <a:ext cx="553044" cy="523220"/>
            <a:chOff x="992741" y="208227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A25DFEF-9B55-1042-A9F4-61F6CDB8BE90}"/>
                </a:ext>
              </a:extLst>
            </p:cNvPr>
            <p:cNvSpPr/>
            <p:nvPr/>
          </p:nvSpPr>
          <p:spPr>
            <a:xfrm>
              <a:off x="1022252" y="210910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Doughnut 127">
              <a:extLst>
                <a:ext uri="{FF2B5EF4-FFF2-40B4-BE49-F238E27FC236}">
                  <a16:creationId xmlns:a16="http://schemas.microsoft.com/office/drawing/2014/main" id="{E13641C3-FC9F-0A4E-87D4-E291AD35A8D9}"/>
                </a:ext>
              </a:extLst>
            </p:cNvPr>
            <p:cNvSpPr/>
            <p:nvPr/>
          </p:nvSpPr>
          <p:spPr>
            <a:xfrm>
              <a:off x="992741" y="208227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9" name="Picture 128" descr="Icon&#10;&#10;Description automatically generated">
              <a:extLst>
                <a:ext uri="{FF2B5EF4-FFF2-40B4-BE49-F238E27FC236}">
                  <a16:creationId xmlns:a16="http://schemas.microsoft.com/office/drawing/2014/main" id="{33E79BC3-6CF1-D341-831E-7477279BC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4027" y="2244941"/>
              <a:ext cx="489403" cy="340202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64A7BCB-ADAC-7843-9C8B-162BCAEAF776}"/>
              </a:ext>
            </a:extLst>
          </p:cNvPr>
          <p:cNvGrpSpPr/>
          <p:nvPr/>
        </p:nvGrpSpPr>
        <p:grpSpPr>
          <a:xfrm>
            <a:off x="2787601" y="9410155"/>
            <a:ext cx="471358" cy="441555"/>
            <a:chOff x="1866422" y="1624526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8B06BC6-5B91-3141-ABA0-8607A2F4695E}"/>
                </a:ext>
              </a:extLst>
            </p:cNvPr>
            <p:cNvSpPr/>
            <p:nvPr/>
          </p:nvSpPr>
          <p:spPr>
            <a:xfrm>
              <a:off x="1895933" y="1651363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Doughnut 139">
              <a:extLst>
                <a:ext uri="{FF2B5EF4-FFF2-40B4-BE49-F238E27FC236}">
                  <a16:creationId xmlns:a16="http://schemas.microsoft.com/office/drawing/2014/main" id="{DFE2CA9F-B803-E24E-8A7B-D036AF11FBB1}"/>
                </a:ext>
              </a:extLst>
            </p:cNvPr>
            <p:cNvSpPr/>
            <p:nvPr/>
          </p:nvSpPr>
          <p:spPr>
            <a:xfrm>
              <a:off x="1866422" y="1624526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1" name="Picture 64" descr="Free White Tractor 2 Icon - Download White Tractor 2 Icon">
              <a:extLst>
                <a:ext uri="{FF2B5EF4-FFF2-40B4-BE49-F238E27FC236}">
                  <a16:creationId xmlns:a16="http://schemas.microsoft.com/office/drawing/2014/main" id="{38D76E04-BC17-2042-95AD-12A077BFF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680" y="1752611"/>
              <a:ext cx="461459" cy="46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32BF66B-89D8-6944-9235-25F8CB6BF9E4}"/>
              </a:ext>
            </a:extLst>
          </p:cNvPr>
          <p:cNvGrpSpPr/>
          <p:nvPr/>
        </p:nvGrpSpPr>
        <p:grpSpPr>
          <a:xfrm>
            <a:off x="3333137" y="9375345"/>
            <a:ext cx="359960" cy="338627"/>
            <a:chOff x="3824288" y="1662211"/>
            <a:chExt cx="471358" cy="441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9B99FA3-C788-7142-9D7A-FB7125679806}"/>
                </a:ext>
              </a:extLst>
            </p:cNvPr>
            <p:cNvSpPr/>
            <p:nvPr/>
          </p:nvSpPr>
          <p:spPr>
            <a:xfrm>
              <a:off x="3842786" y="1678724"/>
              <a:ext cx="438500" cy="408530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Doughnut 143">
              <a:extLst>
                <a:ext uri="{FF2B5EF4-FFF2-40B4-BE49-F238E27FC236}">
                  <a16:creationId xmlns:a16="http://schemas.microsoft.com/office/drawing/2014/main" id="{631B0C69-0CCF-FB4E-97C5-BBBC1D2A2285}"/>
                </a:ext>
              </a:extLst>
            </p:cNvPr>
            <p:cNvSpPr/>
            <p:nvPr/>
          </p:nvSpPr>
          <p:spPr>
            <a:xfrm>
              <a:off x="3824288" y="1662211"/>
              <a:ext cx="471358" cy="441555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5" name="Picture 78" descr="icon_pawCross - Riverside Veterinary Hospital">
              <a:extLst>
                <a:ext uri="{FF2B5EF4-FFF2-40B4-BE49-F238E27FC236}">
                  <a16:creationId xmlns:a16="http://schemas.microsoft.com/office/drawing/2014/main" id="{2828BA2C-CC37-7C47-B4A6-8F2FDA03F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340" y="1723116"/>
              <a:ext cx="289254" cy="289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4AD0BA3-FC39-1747-B0F0-73F9D9F311A7}"/>
              </a:ext>
            </a:extLst>
          </p:cNvPr>
          <p:cNvGrpSpPr/>
          <p:nvPr/>
        </p:nvGrpSpPr>
        <p:grpSpPr>
          <a:xfrm>
            <a:off x="2185670" y="9271144"/>
            <a:ext cx="549161" cy="523220"/>
            <a:chOff x="2954801" y="632875"/>
            <a:chExt cx="549161" cy="523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D3AB06C-BD3E-3741-86C5-04B39AFCE4D1}"/>
                </a:ext>
              </a:extLst>
            </p:cNvPr>
            <p:cNvSpPr/>
            <p:nvPr/>
          </p:nvSpPr>
          <p:spPr>
            <a:xfrm>
              <a:off x="2976353" y="652442"/>
              <a:ext cx="510880" cy="48408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Doughnut 79">
              <a:extLst>
                <a:ext uri="{FF2B5EF4-FFF2-40B4-BE49-F238E27FC236}">
                  <a16:creationId xmlns:a16="http://schemas.microsoft.com/office/drawing/2014/main" id="{194ACFED-9EEF-F745-8C56-3CDFCF797D38}"/>
                </a:ext>
              </a:extLst>
            </p:cNvPr>
            <p:cNvSpPr/>
            <p:nvPr/>
          </p:nvSpPr>
          <p:spPr>
            <a:xfrm>
              <a:off x="2954801" y="632875"/>
              <a:ext cx="549161" cy="52322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34A0565D-5AD5-314C-BEC0-4137361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16500" y="670402"/>
              <a:ext cx="456198" cy="430854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253B7EB-2E55-2445-A05F-4322B48A552C}"/>
              </a:ext>
            </a:extLst>
          </p:cNvPr>
          <p:cNvGrpSpPr/>
          <p:nvPr/>
        </p:nvGrpSpPr>
        <p:grpSpPr>
          <a:xfrm>
            <a:off x="109492" y="9104209"/>
            <a:ext cx="751977" cy="717630"/>
            <a:chOff x="964200" y="171738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8C52716-3D30-084C-AFE0-C6E9EFE52CD7}"/>
                </a:ext>
              </a:extLst>
            </p:cNvPr>
            <p:cNvSpPr/>
            <p:nvPr/>
          </p:nvSpPr>
          <p:spPr>
            <a:xfrm>
              <a:off x="993711" y="174421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Doughnut 123">
              <a:extLst>
                <a:ext uri="{FF2B5EF4-FFF2-40B4-BE49-F238E27FC236}">
                  <a16:creationId xmlns:a16="http://schemas.microsoft.com/office/drawing/2014/main" id="{68224A13-6F3C-F049-83D2-6720F0A70E1B}"/>
                </a:ext>
              </a:extLst>
            </p:cNvPr>
            <p:cNvSpPr/>
            <p:nvPr/>
          </p:nvSpPr>
          <p:spPr>
            <a:xfrm>
              <a:off x="964200" y="171738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5" name="Picture 124" descr="Icon&#10;&#10;Description automatically generated">
              <a:extLst>
                <a:ext uri="{FF2B5EF4-FFF2-40B4-BE49-F238E27FC236}">
                  <a16:creationId xmlns:a16="http://schemas.microsoft.com/office/drawing/2014/main" id="{D8F5722E-3BC3-1943-B074-5250E6375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090624" y="1850961"/>
              <a:ext cx="516096" cy="365418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9BF0AE4-6087-C24E-9FC7-F66A8C429BAB}"/>
              </a:ext>
            </a:extLst>
          </p:cNvPr>
          <p:cNvGrpSpPr/>
          <p:nvPr/>
        </p:nvGrpSpPr>
        <p:grpSpPr>
          <a:xfrm>
            <a:off x="1517966" y="9116399"/>
            <a:ext cx="583454" cy="651836"/>
            <a:chOff x="2217067" y="1917395"/>
            <a:chExt cx="761257" cy="807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0868609-D886-2948-8B18-E7D58AE4BB42}"/>
                </a:ext>
              </a:extLst>
            </p:cNvPr>
            <p:cNvSpPr/>
            <p:nvPr/>
          </p:nvSpPr>
          <p:spPr>
            <a:xfrm>
              <a:off x="2255858" y="1981892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Doughnut 131">
              <a:extLst>
                <a:ext uri="{FF2B5EF4-FFF2-40B4-BE49-F238E27FC236}">
                  <a16:creationId xmlns:a16="http://schemas.microsoft.com/office/drawing/2014/main" id="{488CA64B-28AF-B14B-9C27-362658063960}"/>
                </a:ext>
              </a:extLst>
            </p:cNvPr>
            <p:cNvSpPr/>
            <p:nvPr/>
          </p:nvSpPr>
          <p:spPr>
            <a:xfrm>
              <a:off x="2226347" y="1955055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3" name="Picture 132" descr="A white windmill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E98B6BB-CE06-A04C-9BE7-A4B68FCF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biLevel thresh="25000"/>
            </a:blip>
            <a:stretch>
              <a:fillRect/>
            </a:stretch>
          </p:blipFill>
          <p:spPr>
            <a:xfrm>
              <a:off x="2217067" y="1917395"/>
              <a:ext cx="751977" cy="807096"/>
            </a:xfrm>
            <a:prstGeom prst="rect">
              <a:avLst/>
            </a:prstGeom>
          </p:spPr>
        </p:pic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539F5706-315A-834A-9202-45161E6C1E87}"/>
              </a:ext>
            </a:extLst>
          </p:cNvPr>
          <p:cNvSpPr/>
          <p:nvPr/>
        </p:nvSpPr>
        <p:spPr>
          <a:xfrm>
            <a:off x="0" y="1"/>
            <a:ext cx="6858000" cy="1062318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816CC4-E3E6-E442-B169-B0FEBBAB74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biLevel thresh="50000"/>
          </a:blip>
          <a:srcRect r="67643"/>
          <a:stretch/>
        </p:blipFill>
        <p:spPr>
          <a:xfrm>
            <a:off x="170690" y="162670"/>
            <a:ext cx="751977" cy="71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1DA3ECA3-357C-0F44-9596-3397C69C8714}"/>
              </a:ext>
            </a:extLst>
          </p:cNvPr>
          <p:cNvSpPr/>
          <p:nvPr/>
        </p:nvSpPr>
        <p:spPr>
          <a:xfrm>
            <a:off x="1093357" y="177564"/>
            <a:ext cx="5580506" cy="71763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F999DD9-F9DE-2045-8E5F-F87138FE41B7}"/>
              </a:ext>
            </a:extLst>
          </p:cNvPr>
          <p:cNvSpPr txBox="1"/>
          <p:nvPr/>
        </p:nvSpPr>
        <p:spPr>
          <a:xfrm>
            <a:off x="1112885" y="184705"/>
            <a:ext cx="490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Understand what fossils are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1A0C20C-C873-9149-8CD7-E6108654BD35}"/>
              </a:ext>
            </a:extLst>
          </p:cNvPr>
          <p:cNvSpPr txBox="1"/>
          <p:nvPr/>
        </p:nvSpPr>
        <p:spPr>
          <a:xfrm>
            <a:off x="4359712" y="874412"/>
            <a:ext cx="1305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 Code: S03_04_03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AF98F2A-CEAB-F24C-80C6-087BBDE29A93}"/>
              </a:ext>
            </a:extLst>
          </p:cNvPr>
          <p:cNvGrpSpPr/>
          <p:nvPr/>
        </p:nvGrpSpPr>
        <p:grpSpPr>
          <a:xfrm>
            <a:off x="2308049" y="743153"/>
            <a:ext cx="583454" cy="651836"/>
            <a:chOff x="2217067" y="1917395"/>
            <a:chExt cx="761257" cy="807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6790F9C-174B-6E49-9A44-A4E7AAF63BEB}"/>
                </a:ext>
              </a:extLst>
            </p:cNvPr>
            <p:cNvSpPr/>
            <p:nvPr/>
          </p:nvSpPr>
          <p:spPr>
            <a:xfrm>
              <a:off x="2255858" y="1981892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Doughnut 110">
              <a:extLst>
                <a:ext uri="{FF2B5EF4-FFF2-40B4-BE49-F238E27FC236}">
                  <a16:creationId xmlns:a16="http://schemas.microsoft.com/office/drawing/2014/main" id="{D3C80EDA-AE25-B649-BEC4-29610E85A72A}"/>
                </a:ext>
              </a:extLst>
            </p:cNvPr>
            <p:cNvSpPr/>
            <p:nvPr/>
          </p:nvSpPr>
          <p:spPr>
            <a:xfrm>
              <a:off x="2226347" y="1955055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3" name="Picture 112" descr="A white windmill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000028F-F29E-4F42-BEF7-449A9D95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biLevel thresh="25000"/>
            </a:blip>
            <a:stretch>
              <a:fillRect/>
            </a:stretch>
          </p:blipFill>
          <p:spPr>
            <a:xfrm>
              <a:off x="2217067" y="1917395"/>
              <a:ext cx="751977" cy="807096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3A172BA-13B2-AD4C-9506-F2390D37D596}"/>
              </a:ext>
            </a:extLst>
          </p:cNvPr>
          <p:cNvGrpSpPr/>
          <p:nvPr/>
        </p:nvGrpSpPr>
        <p:grpSpPr>
          <a:xfrm>
            <a:off x="3566338" y="803603"/>
            <a:ext cx="471358" cy="441555"/>
            <a:chOff x="1866422" y="1624526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EB2779C-3DAB-B349-AC63-B964BB7457A7}"/>
                </a:ext>
              </a:extLst>
            </p:cNvPr>
            <p:cNvSpPr/>
            <p:nvPr/>
          </p:nvSpPr>
          <p:spPr>
            <a:xfrm>
              <a:off x="1895933" y="1651363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Doughnut 115">
              <a:extLst>
                <a:ext uri="{FF2B5EF4-FFF2-40B4-BE49-F238E27FC236}">
                  <a16:creationId xmlns:a16="http://schemas.microsoft.com/office/drawing/2014/main" id="{94CD2886-0746-834F-BF6A-B81169CEE096}"/>
                </a:ext>
              </a:extLst>
            </p:cNvPr>
            <p:cNvSpPr/>
            <p:nvPr/>
          </p:nvSpPr>
          <p:spPr>
            <a:xfrm>
              <a:off x="1866422" y="1624526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7" name="Picture 64" descr="Free White Tractor 2 Icon - Download White Tractor 2 Icon">
              <a:extLst>
                <a:ext uri="{FF2B5EF4-FFF2-40B4-BE49-F238E27FC236}">
                  <a16:creationId xmlns:a16="http://schemas.microsoft.com/office/drawing/2014/main" id="{45A54B2E-3B7C-3040-8105-2F83C2C93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680" y="1752611"/>
              <a:ext cx="461459" cy="46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E944001-19D6-2A48-AFE8-B70A0C259F74}"/>
              </a:ext>
            </a:extLst>
          </p:cNvPr>
          <p:cNvGrpSpPr/>
          <p:nvPr/>
        </p:nvGrpSpPr>
        <p:grpSpPr>
          <a:xfrm>
            <a:off x="4107579" y="786105"/>
            <a:ext cx="359960" cy="338627"/>
            <a:chOff x="3824288" y="1662211"/>
            <a:chExt cx="471358" cy="441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497567C-7991-9F4E-A859-6350D88BEFAE}"/>
                </a:ext>
              </a:extLst>
            </p:cNvPr>
            <p:cNvSpPr/>
            <p:nvPr/>
          </p:nvSpPr>
          <p:spPr>
            <a:xfrm>
              <a:off x="3842786" y="1678724"/>
              <a:ext cx="438500" cy="408530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Doughnut 119">
              <a:extLst>
                <a:ext uri="{FF2B5EF4-FFF2-40B4-BE49-F238E27FC236}">
                  <a16:creationId xmlns:a16="http://schemas.microsoft.com/office/drawing/2014/main" id="{12CBEB5A-8C73-5441-8250-3DE948EEB1A9}"/>
                </a:ext>
              </a:extLst>
            </p:cNvPr>
            <p:cNvSpPr/>
            <p:nvPr/>
          </p:nvSpPr>
          <p:spPr>
            <a:xfrm>
              <a:off x="3824288" y="1662211"/>
              <a:ext cx="471358" cy="441555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1" name="Picture 78" descr="icon_pawCross - Riverside Veterinary Hospital">
              <a:extLst>
                <a:ext uri="{FF2B5EF4-FFF2-40B4-BE49-F238E27FC236}">
                  <a16:creationId xmlns:a16="http://schemas.microsoft.com/office/drawing/2014/main" id="{CA4BF2F7-7560-8D42-942F-BAD799C96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340" y="1723116"/>
              <a:ext cx="289254" cy="289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18BE49C-40E1-2B4A-B954-89EA9FBF047B}"/>
              </a:ext>
            </a:extLst>
          </p:cNvPr>
          <p:cNvGrpSpPr/>
          <p:nvPr/>
        </p:nvGrpSpPr>
        <p:grpSpPr>
          <a:xfrm>
            <a:off x="958811" y="753404"/>
            <a:ext cx="651649" cy="631333"/>
            <a:chOff x="964200" y="171738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D642438-2BB4-A945-BE35-4F0E3262CBA0}"/>
                </a:ext>
              </a:extLst>
            </p:cNvPr>
            <p:cNvSpPr/>
            <p:nvPr/>
          </p:nvSpPr>
          <p:spPr>
            <a:xfrm>
              <a:off x="993711" y="174421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Doughnut 135">
              <a:extLst>
                <a:ext uri="{FF2B5EF4-FFF2-40B4-BE49-F238E27FC236}">
                  <a16:creationId xmlns:a16="http://schemas.microsoft.com/office/drawing/2014/main" id="{AB2218E5-B7FA-5E49-9CCC-3DAC5C2B4F51}"/>
                </a:ext>
              </a:extLst>
            </p:cNvPr>
            <p:cNvSpPr/>
            <p:nvPr/>
          </p:nvSpPr>
          <p:spPr>
            <a:xfrm>
              <a:off x="964200" y="171738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7" name="Picture 136" descr="Icon&#10;&#10;Description automatically generated">
              <a:extLst>
                <a:ext uri="{FF2B5EF4-FFF2-40B4-BE49-F238E27FC236}">
                  <a16:creationId xmlns:a16="http://schemas.microsoft.com/office/drawing/2014/main" id="{56869A72-1431-CE44-8E8C-FF96262A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090624" y="1850961"/>
              <a:ext cx="516096" cy="365418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35208D3-4A74-CB45-B220-56CE271F3CCE}"/>
              </a:ext>
            </a:extLst>
          </p:cNvPr>
          <p:cNvGrpSpPr/>
          <p:nvPr/>
        </p:nvGrpSpPr>
        <p:grpSpPr>
          <a:xfrm>
            <a:off x="529022" y="970622"/>
            <a:ext cx="382946" cy="382526"/>
            <a:chOff x="1761370" y="3168673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69C23F40-2912-0140-9349-F038F5A5A2A0}"/>
                </a:ext>
              </a:extLst>
            </p:cNvPr>
            <p:cNvSpPr/>
            <p:nvPr/>
          </p:nvSpPr>
          <p:spPr>
            <a:xfrm>
              <a:off x="1790881" y="3195510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Doughnut 147">
              <a:extLst>
                <a:ext uri="{FF2B5EF4-FFF2-40B4-BE49-F238E27FC236}">
                  <a16:creationId xmlns:a16="http://schemas.microsoft.com/office/drawing/2014/main" id="{B13D6425-BF60-1141-B2E4-DA2D30445236}"/>
                </a:ext>
              </a:extLst>
            </p:cNvPr>
            <p:cNvSpPr/>
            <p:nvPr/>
          </p:nvSpPr>
          <p:spPr>
            <a:xfrm>
              <a:off x="1761370" y="3168673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9" name="Picture 148" descr="Icon&#10;&#10;Description automatically generated">
              <a:extLst>
                <a:ext uri="{FF2B5EF4-FFF2-40B4-BE49-F238E27FC236}">
                  <a16:creationId xmlns:a16="http://schemas.microsoft.com/office/drawing/2014/main" id="{CA214377-7B6C-B14A-AF4E-0B7FE86B6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58226" y="3303380"/>
              <a:ext cx="586284" cy="49262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5C2E8A6-58D9-9D4B-A52B-C7F9093C1147}"/>
              </a:ext>
            </a:extLst>
          </p:cNvPr>
          <p:cNvGrpSpPr/>
          <p:nvPr/>
        </p:nvGrpSpPr>
        <p:grpSpPr>
          <a:xfrm>
            <a:off x="2954801" y="632875"/>
            <a:ext cx="549161" cy="523220"/>
            <a:chOff x="2954801" y="632875"/>
            <a:chExt cx="549161" cy="523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0CB5EFC-3DFB-E044-A26B-5D42ED265451}"/>
                </a:ext>
              </a:extLst>
            </p:cNvPr>
            <p:cNvSpPr/>
            <p:nvPr/>
          </p:nvSpPr>
          <p:spPr>
            <a:xfrm>
              <a:off x="2976353" y="652442"/>
              <a:ext cx="510880" cy="48408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Doughnut 151">
              <a:extLst>
                <a:ext uri="{FF2B5EF4-FFF2-40B4-BE49-F238E27FC236}">
                  <a16:creationId xmlns:a16="http://schemas.microsoft.com/office/drawing/2014/main" id="{2468EDA9-6056-9D4A-9690-D3078640129B}"/>
                </a:ext>
              </a:extLst>
            </p:cNvPr>
            <p:cNvSpPr/>
            <p:nvPr/>
          </p:nvSpPr>
          <p:spPr>
            <a:xfrm>
              <a:off x="2954801" y="632875"/>
              <a:ext cx="549161" cy="52322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53" name="Picture 152" descr="Icon&#10;&#10;Description automatically generated">
              <a:extLst>
                <a:ext uri="{FF2B5EF4-FFF2-40B4-BE49-F238E27FC236}">
                  <a16:creationId xmlns:a16="http://schemas.microsoft.com/office/drawing/2014/main" id="{AE9E1F58-4107-8C4F-B2DE-82E92BA2A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16500" y="670402"/>
              <a:ext cx="456198" cy="430854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563A5DC-0766-024B-9E54-BEAE498CE9F2}"/>
              </a:ext>
            </a:extLst>
          </p:cNvPr>
          <p:cNvGrpSpPr/>
          <p:nvPr/>
        </p:nvGrpSpPr>
        <p:grpSpPr>
          <a:xfrm>
            <a:off x="1694319" y="632875"/>
            <a:ext cx="544625" cy="523220"/>
            <a:chOff x="992741" y="208227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048D43A-7069-7444-B788-7C24F290836C}"/>
                </a:ext>
              </a:extLst>
            </p:cNvPr>
            <p:cNvSpPr/>
            <p:nvPr/>
          </p:nvSpPr>
          <p:spPr>
            <a:xfrm>
              <a:off x="1022252" y="210910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Doughnut 155">
              <a:extLst>
                <a:ext uri="{FF2B5EF4-FFF2-40B4-BE49-F238E27FC236}">
                  <a16:creationId xmlns:a16="http://schemas.microsoft.com/office/drawing/2014/main" id="{5F061AEE-6546-8B44-BB67-10015E777F86}"/>
                </a:ext>
              </a:extLst>
            </p:cNvPr>
            <p:cNvSpPr/>
            <p:nvPr/>
          </p:nvSpPr>
          <p:spPr>
            <a:xfrm>
              <a:off x="992741" y="208227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57" name="Picture 156" descr="Icon&#10;&#10;Description automatically generated">
              <a:extLst>
                <a:ext uri="{FF2B5EF4-FFF2-40B4-BE49-F238E27FC236}">
                  <a16:creationId xmlns:a16="http://schemas.microsoft.com/office/drawing/2014/main" id="{947397CC-AFFB-DD4E-AB55-EE069D9CE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4027" y="2244941"/>
              <a:ext cx="489403" cy="340202"/>
            </a:xfrm>
            <a:prstGeom prst="rect">
              <a:avLst/>
            </a:prstGeom>
          </p:spPr>
        </p:pic>
      </p:grpSp>
      <p:pic>
        <p:nvPicPr>
          <p:cNvPr id="158" name="Picture 157" descr="Icon&#10;&#10;Description automatically generated">
            <a:extLst>
              <a:ext uri="{FF2B5EF4-FFF2-40B4-BE49-F238E27FC236}">
                <a16:creationId xmlns:a16="http://schemas.microsoft.com/office/drawing/2014/main" id="{0629E842-609B-E847-978D-CFCFF4B545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9335" y="193685"/>
            <a:ext cx="713439" cy="6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7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A85E52A-9EB5-B24D-BD94-782AB791F7E8}"/>
              </a:ext>
            </a:extLst>
          </p:cNvPr>
          <p:cNvSpPr/>
          <p:nvPr/>
        </p:nvSpPr>
        <p:spPr>
          <a:xfrm>
            <a:off x="170690" y="1216150"/>
            <a:ext cx="6503172" cy="474859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38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A94FC6-A09D-D14C-AE03-EA5F1495FA64}"/>
              </a:ext>
            </a:extLst>
          </p:cNvPr>
          <p:cNvSpPr/>
          <p:nvPr/>
        </p:nvSpPr>
        <p:spPr>
          <a:xfrm>
            <a:off x="0" y="9624786"/>
            <a:ext cx="6858000" cy="3053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0EE72D-C9D7-D448-903B-E6F91E5817C9}"/>
              </a:ext>
            </a:extLst>
          </p:cNvPr>
          <p:cNvSpPr txBox="1"/>
          <p:nvPr/>
        </p:nvSpPr>
        <p:spPr>
          <a:xfrm>
            <a:off x="3820205" y="9669885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 Reserved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C6BDD2-FB7C-D84B-83FC-562D3A8DD95D}"/>
              </a:ext>
            </a:extLst>
          </p:cNvPr>
          <p:cNvSpPr txBox="1"/>
          <p:nvPr/>
        </p:nvSpPr>
        <p:spPr>
          <a:xfrm>
            <a:off x="175671" y="1297368"/>
            <a:ext cx="6503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8D4D6"/>
                </a:solidFill>
                <a:latin typeface="Arial Rounded MT Bold" panose="020F0704030504030204" pitchFamily="34" charset="0"/>
              </a:rPr>
              <a:t>Fill in the table with your observations. </a:t>
            </a:r>
          </a:p>
        </p:txBody>
      </p:sp>
      <p:graphicFrame>
        <p:nvGraphicFramePr>
          <p:cNvPr id="77" name="Table 5">
            <a:extLst>
              <a:ext uri="{FF2B5EF4-FFF2-40B4-BE49-F238E27FC236}">
                <a16:creationId xmlns:a16="http://schemas.microsoft.com/office/drawing/2014/main" id="{54A96C08-08E8-8F4F-B7C8-C526F9A06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518381"/>
              </p:ext>
            </p:extLst>
          </p:nvPr>
        </p:nvGraphicFramePr>
        <p:xfrm>
          <a:off x="188293" y="1870161"/>
          <a:ext cx="6458265" cy="7524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653">
                  <a:extLst>
                    <a:ext uri="{9D8B030D-6E8A-4147-A177-3AD203B41FA5}">
                      <a16:colId xmlns:a16="http://schemas.microsoft.com/office/drawing/2014/main" val="3555282179"/>
                    </a:ext>
                  </a:extLst>
                </a:gridCol>
                <a:gridCol w="1291653">
                  <a:extLst>
                    <a:ext uri="{9D8B030D-6E8A-4147-A177-3AD203B41FA5}">
                      <a16:colId xmlns:a16="http://schemas.microsoft.com/office/drawing/2014/main" val="2954430581"/>
                    </a:ext>
                  </a:extLst>
                </a:gridCol>
                <a:gridCol w="1291653">
                  <a:extLst>
                    <a:ext uri="{9D8B030D-6E8A-4147-A177-3AD203B41FA5}">
                      <a16:colId xmlns:a16="http://schemas.microsoft.com/office/drawing/2014/main" val="4259197914"/>
                    </a:ext>
                  </a:extLst>
                </a:gridCol>
                <a:gridCol w="1291653">
                  <a:extLst>
                    <a:ext uri="{9D8B030D-6E8A-4147-A177-3AD203B41FA5}">
                      <a16:colId xmlns:a16="http://schemas.microsoft.com/office/drawing/2014/main" val="3146831812"/>
                    </a:ext>
                  </a:extLst>
                </a:gridCol>
                <a:gridCol w="1291653">
                  <a:extLst>
                    <a:ext uri="{9D8B030D-6E8A-4147-A177-3AD203B41FA5}">
                      <a16:colId xmlns:a16="http://schemas.microsoft.com/office/drawing/2014/main" val="3605547439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Soil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Soil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Soil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Soil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5538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0886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Texture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100134"/>
                  </a:ext>
                </a:extLst>
              </a:tr>
              <a:tr h="876896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Smell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620210"/>
                  </a:ext>
                </a:extLst>
              </a:tr>
              <a:tr h="176530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Other notes about its appearance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16379"/>
                  </a:ext>
                </a:extLst>
              </a:tr>
              <a:tr h="92710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Amount of water held (ml)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395068"/>
                  </a:ext>
                </a:extLst>
              </a:tr>
              <a:tr h="128270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Soil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D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>
                        <a:solidFill>
                          <a:srgbClr val="2FA2B4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096366"/>
                  </a:ext>
                </a:extLst>
              </a:tr>
            </a:tbl>
          </a:graphicData>
        </a:graphic>
      </p:graphicFrame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969BD45-C6A4-2C40-B030-93E0641A36A4}"/>
              </a:ext>
            </a:extLst>
          </p:cNvPr>
          <p:cNvGrpSpPr/>
          <p:nvPr/>
        </p:nvGrpSpPr>
        <p:grpSpPr>
          <a:xfrm>
            <a:off x="931352" y="9222966"/>
            <a:ext cx="553044" cy="523220"/>
            <a:chOff x="992741" y="208227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A25DFEF-9B55-1042-A9F4-61F6CDB8BE90}"/>
                </a:ext>
              </a:extLst>
            </p:cNvPr>
            <p:cNvSpPr/>
            <p:nvPr/>
          </p:nvSpPr>
          <p:spPr>
            <a:xfrm>
              <a:off x="1022252" y="210910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Doughnut 127">
              <a:extLst>
                <a:ext uri="{FF2B5EF4-FFF2-40B4-BE49-F238E27FC236}">
                  <a16:creationId xmlns:a16="http://schemas.microsoft.com/office/drawing/2014/main" id="{E13641C3-FC9F-0A4E-87D4-E291AD35A8D9}"/>
                </a:ext>
              </a:extLst>
            </p:cNvPr>
            <p:cNvSpPr/>
            <p:nvPr/>
          </p:nvSpPr>
          <p:spPr>
            <a:xfrm>
              <a:off x="992741" y="208227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9" name="Picture 128" descr="Icon&#10;&#10;Description automatically generated">
              <a:extLst>
                <a:ext uri="{FF2B5EF4-FFF2-40B4-BE49-F238E27FC236}">
                  <a16:creationId xmlns:a16="http://schemas.microsoft.com/office/drawing/2014/main" id="{33E79BC3-6CF1-D341-831E-7477279BC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4027" y="2244941"/>
              <a:ext cx="489403" cy="340202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64A7BCB-ADAC-7843-9C8B-162BCAEAF776}"/>
              </a:ext>
            </a:extLst>
          </p:cNvPr>
          <p:cNvGrpSpPr/>
          <p:nvPr/>
        </p:nvGrpSpPr>
        <p:grpSpPr>
          <a:xfrm>
            <a:off x="2787601" y="9410155"/>
            <a:ext cx="471358" cy="441555"/>
            <a:chOff x="1866422" y="1624526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8B06BC6-5B91-3141-ABA0-8607A2F4695E}"/>
                </a:ext>
              </a:extLst>
            </p:cNvPr>
            <p:cNvSpPr/>
            <p:nvPr/>
          </p:nvSpPr>
          <p:spPr>
            <a:xfrm>
              <a:off x="1895933" y="1651363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Doughnut 139">
              <a:extLst>
                <a:ext uri="{FF2B5EF4-FFF2-40B4-BE49-F238E27FC236}">
                  <a16:creationId xmlns:a16="http://schemas.microsoft.com/office/drawing/2014/main" id="{DFE2CA9F-B803-E24E-8A7B-D036AF11FBB1}"/>
                </a:ext>
              </a:extLst>
            </p:cNvPr>
            <p:cNvSpPr/>
            <p:nvPr/>
          </p:nvSpPr>
          <p:spPr>
            <a:xfrm>
              <a:off x="1866422" y="1624526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1" name="Picture 64" descr="Free White Tractor 2 Icon - Download White Tractor 2 Icon">
              <a:extLst>
                <a:ext uri="{FF2B5EF4-FFF2-40B4-BE49-F238E27FC236}">
                  <a16:creationId xmlns:a16="http://schemas.microsoft.com/office/drawing/2014/main" id="{38D76E04-BC17-2042-95AD-12A077BFF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680" y="1752611"/>
              <a:ext cx="461459" cy="46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32BF66B-89D8-6944-9235-25F8CB6BF9E4}"/>
              </a:ext>
            </a:extLst>
          </p:cNvPr>
          <p:cNvGrpSpPr/>
          <p:nvPr/>
        </p:nvGrpSpPr>
        <p:grpSpPr>
          <a:xfrm>
            <a:off x="3333137" y="9375345"/>
            <a:ext cx="359960" cy="338627"/>
            <a:chOff x="3824288" y="1662211"/>
            <a:chExt cx="471358" cy="441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9B99FA3-C788-7142-9D7A-FB7125679806}"/>
                </a:ext>
              </a:extLst>
            </p:cNvPr>
            <p:cNvSpPr/>
            <p:nvPr/>
          </p:nvSpPr>
          <p:spPr>
            <a:xfrm>
              <a:off x="3842786" y="1678724"/>
              <a:ext cx="438500" cy="408530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Doughnut 143">
              <a:extLst>
                <a:ext uri="{FF2B5EF4-FFF2-40B4-BE49-F238E27FC236}">
                  <a16:creationId xmlns:a16="http://schemas.microsoft.com/office/drawing/2014/main" id="{631B0C69-0CCF-FB4E-97C5-BBBC1D2A2285}"/>
                </a:ext>
              </a:extLst>
            </p:cNvPr>
            <p:cNvSpPr/>
            <p:nvPr/>
          </p:nvSpPr>
          <p:spPr>
            <a:xfrm>
              <a:off x="3824288" y="1662211"/>
              <a:ext cx="471358" cy="441555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5" name="Picture 78" descr="icon_pawCross - Riverside Veterinary Hospital">
              <a:extLst>
                <a:ext uri="{FF2B5EF4-FFF2-40B4-BE49-F238E27FC236}">
                  <a16:creationId xmlns:a16="http://schemas.microsoft.com/office/drawing/2014/main" id="{2828BA2C-CC37-7C47-B4A6-8F2FDA03F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340" y="1723116"/>
              <a:ext cx="289254" cy="289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4AD0BA3-FC39-1747-B0F0-73F9D9F311A7}"/>
              </a:ext>
            </a:extLst>
          </p:cNvPr>
          <p:cNvGrpSpPr/>
          <p:nvPr/>
        </p:nvGrpSpPr>
        <p:grpSpPr>
          <a:xfrm>
            <a:off x="2185670" y="9271144"/>
            <a:ext cx="549161" cy="523220"/>
            <a:chOff x="2954801" y="632875"/>
            <a:chExt cx="549161" cy="523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D3AB06C-BD3E-3741-86C5-04B39AFCE4D1}"/>
                </a:ext>
              </a:extLst>
            </p:cNvPr>
            <p:cNvSpPr/>
            <p:nvPr/>
          </p:nvSpPr>
          <p:spPr>
            <a:xfrm>
              <a:off x="2976353" y="652442"/>
              <a:ext cx="510880" cy="48408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Doughnut 79">
              <a:extLst>
                <a:ext uri="{FF2B5EF4-FFF2-40B4-BE49-F238E27FC236}">
                  <a16:creationId xmlns:a16="http://schemas.microsoft.com/office/drawing/2014/main" id="{194ACFED-9EEF-F745-8C56-3CDFCF797D38}"/>
                </a:ext>
              </a:extLst>
            </p:cNvPr>
            <p:cNvSpPr/>
            <p:nvPr/>
          </p:nvSpPr>
          <p:spPr>
            <a:xfrm>
              <a:off x="2954801" y="632875"/>
              <a:ext cx="549161" cy="52322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34A0565D-5AD5-314C-BEC0-4137361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6500" y="670402"/>
              <a:ext cx="456198" cy="430854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253B7EB-2E55-2445-A05F-4322B48A552C}"/>
              </a:ext>
            </a:extLst>
          </p:cNvPr>
          <p:cNvGrpSpPr/>
          <p:nvPr/>
        </p:nvGrpSpPr>
        <p:grpSpPr>
          <a:xfrm>
            <a:off x="109492" y="9104209"/>
            <a:ext cx="751977" cy="717630"/>
            <a:chOff x="964200" y="171738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8C52716-3D30-084C-AFE0-C6E9EFE52CD7}"/>
                </a:ext>
              </a:extLst>
            </p:cNvPr>
            <p:cNvSpPr/>
            <p:nvPr/>
          </p:nvSpPr>
          <p:spPr>
            <a:xfrm>
              <a:off x="993711" y="174421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Doughnut 123">
              <a:extLst>
                <a:ext uri="{FF2B5EF4-FFF2-40B4-BE49-F238E27FC236}">
                  <a16:creationId xmlns:a16="http://schemas.microsoft.com/office/drawing/2014/main" id="{68224A13-6F3C-F049-83D2-6720F0A70E1B}"/>
                </a:ext>
              </a:extLst>
            </p:cNvPr>
            <p:cNvSpPr/>
            <p:nvPr/>
          </p:nvSpPr>
          <p:spPr>
            <a:xfrm>
              <a:off x="964200" y="171738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5" name="Picture 124" descr="Icon&#10;&#10;Description automatically generated">
              <a:extLst>
                <a:ext uri="{FF2B5EF4-FFF2-40B4-BE49-F238E27FC236}">
                  <a16:creationId xmlns:a16="http://schemas.microsoft.com/office/drawing/2014/main" id="{D8F5722E-3BC3-1943-B074-5250E6375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1090624" y="1850961"/>
              <a:ext cx="516096" cy="365418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9BF0AE4-6087-C24E-9FC7-F66A8C429BAB}"/>
              </a:ext>
            </a:extLst>
          </p:cNvPr>
          <p:cNvGrpSpPr/>
          <p:nvPr/>
        </p:nvGrpSpPr>
        <p:grpSpPr>
          <a:xfrm>
            <a:off x="1517966" y="9116399"/>
            <a:ext cx="583454" cy="651836"/>
            <a:chOff x="2217067" y="1917395"/>
            <a:chExt cx="761257" cy="807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0868609-D886-2948-8B18-E7D58AE4BB42}"/>
                </a:ext>
              </a:extLst>
            </p:cNvPr>
            <p:cNvSpPr/>
            <p:nvPr/>
          </p:nvSpPr>
          <p:spPr>
            <a:xfrm>
              <a:off x="2255858" y="1981892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Doughnut 131">
              <a:extLst>
                <a:ext uri="{FF2B5EF4-FFF2-40B4-BE49-F238E27FC236}">
                  <a16:creationId xmlns:a16="http://schemas.microsoft.com/office/drawing/2014/main" id="{488CA64B-28AF-B14B-9C27-362658063960}"/>
                </a:ext>
              </a:extLst>
            </p:cNvPr>
            <p:cNvSpPr/>
            <p:nvPr/>
          </p:nvSpPr>
          <p:spPr>
            <a:xfrm>
              <a:off x="2226347" y="1955055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3" name="Picture 132" descr="A white windmill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E98B6BB-CE06-A04C-9BE7-A4B68FCF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2217067" y="1917395"/>
              <a:ext cx="751977" cy="807096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8AFE8614-30EE-F44E-BFAE-15DBF72B6FCA}"/>
              </a:ext>
            </a:extLst>
          </p:cNvPr>
          <p:cNvSpPr/>
          <p:nvPr/>
        </p:nvSpPr>
        <p:spPr>
          <a:xfrm>
            <a:off x="0" y="1"/>
            <a:ext cx="6858000" cy="1062318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0B652B-46B6-7C4A-8197-305F8D4663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</a:blip>
          <a:srcRect r="67643"/>
          <a:stretch/>
        </p:blipFill>
        <p:spPr>
          <a:xfrm>
            <a:off x="170690" y="162670"/>
            <a:ext cx="751977" cy="71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FC4F6573-0657-A14E-86CC-DB30872622EC}"/>
              </a:ext>
            </a:extLst>
          </p:cNvPr>
          <p:cNvSpPr/>
          <p:nvPr/>
        </p:nvSpPr>
        <p:spPr>
          <a:xfrm>
            <a:off x="1093357" y="177564"/>
            <a:ext cx="5580506" cy="71763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32D8B40-9D4C-C54D-A1FA-C9AA12167766}"/>
              </a:ext>
            </a:extLst>
          </p:cNvPr>
          <p:cNvSpPr txBox="1"/>
          <p:nvPr/>
        </p:nvSpPr>
        <p:spPr>
          <a:xfrm>
            <a:off x="1112885" y="184705"/>
            <a:ext cx="490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Understand what fossils are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F5AB27E-AE44-484E-A032-67A2D0729051}"/>
              </a:ext>
            </a:extLst>
          </p:cNvPr>
          <p:cNvSpPr txBox="1"/>
          <p:nvPr/>
        </p:nvSpPr>
        <p:spPr>
          <a:xfrm>
            <a:off x="4359712" y="874412"/>
            <a:ext cx="1305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 Code: S03_04_03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FB505E6-5DC2-1C47-8D05-33515AAA658E}"/>
              </a:ext>
            </a:extLst>
          </p:cNvPr>
          <p:cNvGrpSpPr/>
          <p:nvPr/>
        </p:nvGrpSpPr>
        <p:grpSpPr>
          <a:xfrm>
            <a:off x="2308049" y="743153"/>
            <a:ext cx="583454" cy="651836"/>
            <a:chOff x="2217067" y="1917395"/>
            <a:chExt cx="761257" cy="807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13F8CB4-379C-534D-95BD-1CDF8096F083}"/>
                </a:ext>
              </a:extLst>
            </p:cNvPr>
            <p:cNvSpPr/>
            <p:nvPr/>
          </p:nvSpPr>
          <p:spPr>
            <a:xfrm>
              <a:off x="2255858" y="1981892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Doughnut 92">
              <a:extLst>
                <a:ext uri="{FF2B5EF4-FFF2-40B4-BE49-F238E27FC236}">
                  <a16:creationId xmlns:a16="http://schemas.microsoft.com/office/drawing/2014/main" id="{F6EC0A9F-852E-ED48-8726-39F0DE912357}"/>
                </a:ext>
              </a:extLst>
            </p:cNvPr>
            <p:cNvSpPr/>
            <p:nvPr/>
          </p:nvSpPr>
          <p:spPr>
            <a:xfrm>
              <a:off x="2226347" y="1955055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4" name="Picture 93" descr="A white windmill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BA46D4F-605F-7E4E-AEDA-2A622892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2217067" y="1917395"/>
              <a:ext cx="751977" cy="80709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C76B864-66C1-3547-8AE3-FB8D699605E3}"/>
              </a:ext>
            </a:extLst>
          </p:cNvPr>
          <p:cNvGrpSpPr/>
          <p:nvPr/>
        </p:nvGrpSpPr>
        <p:grpSpPr>
          <a:xfrm>
            <a:off x="3566338" y="803603"/>
            <a:ext cx="471358" cy="441555"/>
            <a:chOff x="1866422" y="1624526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A13FF0E-4ED0-7B40-9194-0AA08B5FA8CD}"/>
                </a:ext>
              </a:extLst>
            </p:cNvPr>
            <p:cNvSpPr/>
            <p:nvPr/>
          </p:nvSpPr>
          <p:spPr>
            <a:xfrm>
              <a:off x="1895933" y="1651363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Doughnut 100">
              <a:extLst>
                <a:ext uri="{FF2B5EF4-FFF2-40B4-BE49-F238E27FC236}">
                  <a16:creationId xmlns:a16="http://schemas.microsoft.com/office/drawing/2014/main" id="{2C4B81E9-0267-4546-B7ED-90CDE84577A5}"/>
                </a:ext>
              </a:extLst>
            </p:cNvPr>
            <p:cNvSpPr/>
            <p:nvPr/>
          </p:nvSpPr>
          <p:spPr>
            <a:xfrm>
              <a:off x="1866422" y="1624526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2" name="Picture 64" descr="Free White Tractor 2 Icon - Download White Tractor 2 Icon">
              <a:extLst>
                <a:ext uri="{FF2B5EF4-FFF2-40B4-BE49-F238E27FC236}">
                  <a16:creationId xmlns:a16="http://schemas.microsoft.com/office/drawing/2014/main" id="{1AE7B038-4293-4D41-8702-A8D012FAC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680" y="1752611"/>
              <a:ext cx="461459" cy="46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42FEF1B-9938-1247-AE2E-34AE050AE027}"/>
              </a:ext>
            </a:extLst>
          </p:cNvPr>
          <p:cNvGrpSpPr/>
          <p:nvPr/>
        </p:nvGrpSpPr>
        <p:grpSpPr>
          <a:xfrm>
            <a:off x="4107579" y="786105"/>
            <a:ext cx="359960" cy="338627"/>
            <a:chOff x="3824288" y="1662211"/>
            <a:chExt cx="471358" cy="441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8DEEB-4D21-2048-8F8C-7283564E74C0}"/>
                </a:ext>
              </a:extLst>
            </p:cNvPr>
            <p:cNvSpPr/>
            <p:nvPr/>
          </p:nvSpPr>
          <p:spPr>
            <a:xfrm>
              <a:off x="3842786" y="1678724"/>
              <a:ext cx="438500" cy="408530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Doughnut 104">
              <a:extLst>
                <a:ext uri="{FF2B5EF4-FFF2-40B4-BE49-F238E27FC236}">
                  <a16:creationId xmlns:a16="http://schemas.microsoft.com/office/drawing/2014/main" id="{5168D9BF-9159-824F-9E15-949BB1BBB1C0}"/>
                </a:ext>
              </a:extLst>
            </p:cNvPr>
            <p:cNvSpPr/>
            <p:nvPr/>
          </p:nvSpPr>
          <p:spPr>
            <a:xfrm>
              <a:off x="3824288" y="1662211"/>
              <a:ext cx="471358" cy="441555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6" name="Picture 78" descr="icon_pawCross - Riverside Veterinary Hospital">
              <a:extLst>
                <a:ext uri="{FF2B5EF4-FFF2-40B4-BE49-F238E27FC236}">
                  <a16:creationId xmlns:a16="http://schemas.microsoft.com/office/drawing/2014/main" id="{D082D2F8-BC76-294B-AB71-F4142846C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340" y="1723116"/>
              <a:ext cx="289254" cy="289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EC34E38-7811-DC48-85BB-60B1CAFF8AFA}"/>
              </a:ext>
            </a:extLst>
          </p:cNvPr>
          <p:cNvGrpSpPr/>
          <p:nvPr/>
        </p:nvGrpSpPr>
        <p:grpSpPr>
          <a:xfrm>
            <a:off x="958811" y="753404"/>
            <a:ext cx="651649" cy="631333"/>
            <a:chOff x="964200" y="171738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3369885-9B92-AA4D-8EAA-760C212BD4E4}"/>
                </a:ext>
              </a:extLst>
            </p:cNvPr>
            <p:cNvSpPr/>
            <p:nvPr/>
          </p:nvSpPr>
          <p:spPr>
            <a:xfrm>
              <a:off x="993711" y="174421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Doughnut 110">
              <a:extLst>
                <a:ext uri="{FF2B5EF4-FFF2-40B4-BE49-F238E27FC236}">
                  <a16:creationId xmlns:a16="http://schemas.microsoft.com/office/drawing/2014/main" id="{A5385D8E-764B-3141-9CC0-75D87F9E7F2E}"/>
                </a:ext>
              </a:extLst>
            </p:cNvPr>
            <p:cNvSpPr/>
            <p:nvPr/>
          </p:nvSpPr>
          <p:spPr>
            <a:xfrm>
              <a:off x="964200" y="171738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3" name="Picture 112" descr="Icon&#10;&#10;Description automatically generated">
              <a:extLst>
                <a:ext uri="{FF2B5EF4-FFF2-40B4-BE49-F238E27FC236}">
                  <a16:creationId xmlns:a16="http://schemas.microsoft.com/office/drawing/2014/main" id="{F131EC93-1F15-EE4C-9B7A-CE0D57B5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1090624" y="1850961"/>
              <a:ext cx="516096" cy="365418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5DCC4B4-817D-F54C-BF10-03C0197BFD76}"/>
              </a:ext>
            </a:extLst>
          </p:cNvPr>
          <p:cNvGrpSpPr/>
          <p:nvPr/>
        </p:nvGrpSpPr>
        <p:grpSpPr>
          <a:xfrm>
            <a:off x="529022" y="970622"/>
            <a:ext cx="382946" cy="382526"/>
            <a:chOff x="1761370" y="3168673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92FF3C7-8E44-564D-8324-9037029FAAC8}"/>
                </a:ext>
              </a:extLst>
            </p:cNvPr>
            <p:cNvSpPr/>
            <p:nvPr/>
          </p:nvSpPr>
          <p:spPr>
            <a:xfrm>
              <a:off x="1790881" y="3195510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Doughnut 115">
              <a:extLst>
                <a:ext uri="{FF2B5EF4-FFF2-40B4-BE49-F238E27FC236}">
                  <a16:creationId xmlns:a16="http://schemas.microsoft.com/office/drawing/2014/main" id="{7030CDF4-5745-6D4F-8216-1E87A3FAC9E3}"/>
                </a:ext>
              </a:extLst>
            </p:cNvPr>
            <p:cNvSpPr/>
            <p:nvPr/>
          </p:nvSpPr>
          <p:spPr>
            <a:xfrm>
              <a:off x="1761370" y="3168673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7" name="Picture 116" descr="Icon&#10;&#10;Description automatically generated">
              <a:extLst>
                <a:ext uri="{FF2B5EF4-FFF2-40B4-BE49-F238E27FC236}">
                  <a16:creationId xmlns:a16="http://schemas.microsoft.com/office/drawing/2014/main" id="{8C17FDC2-E585-5942-845B-49D46B26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8226" y="3303380"/>
              <a:ext cx="586284" cy="492628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B0EFF3F-9B99-C548-87BC-78A7918D8757}"/>
              </a:ext>
            </a:extLst>
          </p:cNvPr>
          <p:cNvGrpSpPr/>
          <p:nvPr/>
        </p:nvGrpSpPr>
        <p:grpSpPr>
          <a:xfrm>
            <a:off x="2954801" y="632875"/>
            <a:ext cx="549161" cy="523220"/>
            <a:chOff x="2954801" y="632875"/>
            <a:chExt cx="549161" cy="523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916C430-9D0C-C042-B773-85F412E066EB}"/>
                </a:ext>
              </a:extLst>
            </p:cNvPr>
            <p:cNvSpPr/>
            <p:nvPr/>
          </p:nvSpPr>
          <p:spPr>
            <a:xfrm>
              <a:off x="2976353" y="652442"/>
              <a:ext cx="510880" cy="48408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Doughnut 119">
              <a:extLst>
                <a:ext uri="{FF2B5EF4-FFF2-40B4-BE49-F238E27FC236}">
                  <a16:creationId xmlns:a16="http://schemas.microsoft.com/office/drawing/2014/main" id="{12A47245-3868-2B43-B8D9-70BBF75FABC8}"/>
                </a:ext>
              </a:extLst>
            </p:cNvPr>
            <p:cNvSpPr/>
            <p:nvPr/>
          </p:nvSpPr>
          <p:spPr>
            <a:xfrm>
              <a:off x="2954801" y="632875"/>
              <a:ext cx="549161" cy="52322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21" name="Picture 120" descr="Icon&#10;&#10;Description automatically generated">
              <a:extLst>
                <a:ext uri="{FF2B5EF4-FFF2-40B4-BE49-F238E27FC236}">
                  <a16:creationId xmlns:a16="http://schemas.microsoft.com/office/drawing/2014/main" id="{CBF3F167-854C-3746-B023-A4D032DB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6500" y="670402"/>
              <a:ext cx="456198" cy="430854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14D8560-C973-494F-A692-634568A3124A}"/>
              </a:ext>
            </a:extLst>
          </p:cNvPr>
          <p:cNvGrpSpPr/>
          <p:nvPr/>
        </p:nvGrpSpPr>
        <p:grpSpPr>
          <a:xfrm>
            <a:off x="1694319" y="632875"/>
            <a:ext cx="544625" cy="523220"/>
            <a:chOff x="992741" y="2082272"/>
            <a:chExt cx="751977" cy="7176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51BB870-FAE4-CE46-811E-D5C7726F3AE7}"/>
                </a:ext>
              </a:extLst>
            </p:cNvPr>
            <p:cNvSpPr/>
            <p:nvPr/>
          </p:nvSpPr>
          <p:spPr>
            <a:xfrm>
              <a:off x="1022252" y="2109109"/>
              <a:ext cx="699558" cy="663957"/>
            </a:xfrm>
            <a:prstGeom prst="ellipse">
              <a:avLst/>
            </a:prstGeom>
            <a:solidFill>
              <a:srgbClr val="38D4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Doughnut 135">
              <a:extLst>
                <a:ext uri="{FF2B5EF4-FFF2-40B4-BE49-F238E27FC236}">
                  <a16:creationId xmlns:a16="http://schemas.microsoft.com/office/drawing/2014/main" id="{A86C10F5-0AB5-F549-806E-7CBCDE5F7883}"/>
                </a:ext>
              </a:extLst>
            </p:cNvPr>
            <p:cNvSpPr/>
            <p:nvPr/>
          </p:nvSpPr>
          <p:spPr>
            <a:xfrm>
              <a:off x="992741" y="2082272"/>
              <a:ext cx="751977" cy="717630"/>
            </a:xfrm>
            <a:prstGeom prst="donut">
              <a:avLst>
                <a:gd name="adj" fmla="val 504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7" name="Picture 136" descr="Icon&#10;&#10;Description automatically generated">
              <a:extLst>
                <a:ext uri="{FF2B5EF4-FFF2-40B4-BE49-F238E27FC236}">
                  <a16:creationId xmlns:a16="http://schemas.microsoft.com/office/drawing/2014/main" id="{E7A91513-F680-3340-9B69-9EE1CC997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4027" y="2244941"/>
              <a:ext cx="489403" cy="340202"/>
            </a:xfrm>
            <a:prstGeom prst="rect">
              <a:avLst/>
            </a:prstGeom>
          </p:spPr>
        </p:pic>
      </p:grpSp>
      <p:pic>
        <p:nvPicPr>
          <p:cNvPr id="146" name="Picture 145" descr="Icon&#10;&#10;Description automatically generated">
            <a:extLst>
              <a:ext uri="{FF2B5EF4-FFF2-40B4-BE49-F238E27FC236}">
                <a16:creationId xmlns:a16="http://schemas.microsoft.com/office/drawing/2014/main" id="{0D643F7B-203B-E244-B8EA-6E7F42690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9335" y="193685"/>
            <a:ext cx="713439" cy="6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09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188</Words>
  <Application>Microsoft Macintosh PowerPoint</Application>
  <PresentationFormat>A4 Paper (210x297 mm)</PresentationFormat>
  <Paragraphs>65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13</cp:revision>
  <dcterms:created xsi:type="dcterms:W3CDTF">2022-04-04T08:08:59Z</dcterms:created>
  <dcterms:modified xsi:type="dcterms:W3CDTF">2022-04-06T14:50:04Z</dcterms:modified>
</cp:coreProperties>
</file>