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275"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5"/>
    <p:restoredTop sz="95846"/>
  </p:normalViewPr>
  <p:slideViewPr>
    <p:cSldViewPr snapToGrid="0" snapToObjects="1">
      <p:cViewPr varScale="1">
        <p:scale>
          <a:sx n="88" d="100"/>
          <a:sy n="88" d="100"/>
        </p:scale>
        <p:origin x="1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20820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284796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6983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47114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FE4842-C518-9741-BB7B-A105FBC0FC1C}"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102782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1FE4842-C518-9741-BB7B-A105FBC0FC1C}"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3010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FE4842-C518-9741-BB7B-A105FBC0FC1C}" type="datetimeFigureOut">
              <a:rPr lang="en-US" smtClean="0"/>
              <a:t>10/13/22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58616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FE4842-C518-9741-BB7B-A105FBC0FC1C}" type="datetimeFigureOut">
              <a:rPr lang="en-US" smtClean="0"/>
              <a:t>10/13/22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45714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E4842-C518-9741-BB7B-A105FBC0FC1C}" type="datetimeFigureOut">
              <a:rPr lang="en-US" smtClean="0"/>
              <a:t>10/13/22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38111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1FE4842-C518-9741-BB7B-A105FBC0FC1C}"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67456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1FE4842-C518-9741-BB7B-A105FBC0FC1C}"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4568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1FE4842-C518-9741-BB7B-A105FBC0FC1C}" type="datetimeFigureOut">
              <a:rPr lang="en-US" smtClean="0"/>
              <a:t>10/13/22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AA9877B-6E18-6A40-9A2D-719DAD24A118}" type="slidenum">
              <a:rPr lang="en-US" smtClean="0"/>
              <a:t>‹#›</a:t>
            </a:fld>
            <a:endParaRPr lang="en-US"/>
          </a:p>
        </p:txBody>
      </p:sp>
    </p:spTree>
    <p:extLst>
      <p:ext uri="{BB962C8B-B14F-4D97-AF65-F5344CB8AC3E}">
        <p14:creationId xmlns:p14="http://schemas.microsoft.com/office/powerpoint/2010/main" val="2601015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21089-0A6D-8F45-9B84-FE062ECA309E}"/>
              </a:ext>
            </a:extLst>
          </p:cNvPr>
          <p:cNvSpPr/>
          <p:nvPr/>
        </p:nvSpPr>
        <p:spPr>
          <a:xfrm>
            <a:off x="0" y="1"/>
            <a:ext cx="6858000" cy="1062318"/>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graphical user interface&#10;&#10;Description automatically generated">
            <a:extLst>
              <a:ext uri="{FF2B5EF4-FFF2-40B4-BE49-F238E27FC236}">
                <a16:creationId xmlns:a16="http://schemas.microsoft.com/office/drawing/2014/main" id="{C7BB3389-B151-3C47-B070-C81C7B936769}"/>
              </a:ext>
            </a:extLst>
          </p:cNvPr>
          <p:cNvPicPr>
            <a:picLocks noChangeAspect="1"/>
          </p:cNvPicPr>
          <p:nvPr/>
        </p:nvPicPr>
        <p:blipFill rotWithShape="1">
          <a:blip r:embed="rId2">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9" name="Rounded Rectangle 18">
            <a:extLst>
              <a:ext uri="{FF2B5EF4-FFF2-40B4-BE49-F238E27FC236}">
                <a16:creationId xmlns:a16="http://schemas.microsoft.com/office/drawing/2014/main" id="{4A66EE55-C288-1B43-855B-FE2272190694}"/>
              </a:ext>
            </a:extLst>
          </p:cNvPr>
          <p:cNvSpPr/>
          <p:nvPr/>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21" name="TextBox 20">
            <a:extLst>
              <a:ext uri="{FF2B5EF4-FFF2-40B4-BE49-F238E27FC236}">
                <a16:creationId xmlns:a16="http://schemas.microsoft.com/office/drawing/2014/main" id="{8A446204-9286-6F40-BF2A-1BDE81D029C0}"/>
              </a:ext>
            </a:extLst>
          </p:cNvPr>
          <p:cNvSpPr txBox="1"/>
          <p:nvPr/>
        </p:nvSpPr>
        <p:spPr>
          <a:xfrm>
            <a:off x="1112885" y="184705"/>
            <a:ext cx="4369146"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a:t>
            </a:r>
            <a:r>
              <a:rPr lang="en-GB" sz="1200" b="1" dirty="0">
                <a:solidFill>
                  <a:schemeClr val="bg1"/>
                </a:solidFill>
                <a:latin typeface="Arial Rounded MT Bold" panose="020F0704030504030204" pitchFamily="34" charset="77"/>
              </a:rPr>
              <a:t>Investigate the Carbon Cycle</a:t>
            </a:r>
          </a:p>
          <a:p>
            <a:endParaRPr lang="en-US" sz="1200" dirty="0">
              <a:solidFill>
                <a:schemeClr val="bg1"/>
              </a:solidFill>
              <a:latin typeface="Arial Rounded MT Bold" panose="020F0704030504030204" pitchFamily="34" charset="77"/>
            </a:endParaRPr>
          </a:p>
        </p:txBody>
      </p:sp>
      <p:sp>
        <p:nvSpPr>
          <p:cNvPr id="24" name="Rectangle 23">
            <a:extLst>
              <a:ext uri="{FF2B5EF4-FFF2-40B4-BE49-F238E27FC236}">
                <a16:creationId xmlns:a16="http://schemas.microsoft.com/office/drawing/2014/main" id="{20A94FC6-A09D-D14C-AE03-EA5F1495FA64}"/>
              </a:ext>
            </a:extLst>
          </p:cNvPr>
          <p:cNvSpPr/>
          <p:nvPr/>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A0EE72D-C9D7-D448-903B-E6F91E5817C9}"/>
              </a:ext>
            </a:extLst>
          </p:cNvPr>
          <p:cNvSpPr txBox="1"/>
          <p:nvPr/>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47" name="TextBox 46">
            <a:extLst>
              <a:ext uri="{FF2B5EF4-FFF2-40B4-BE49-F238E27FC236}">
                <a16:creationId xmlns:a16="http://schemas.microsoft.com/office/drawing/2014/main" id="{02BA1913-C891-D244-8735-304621ADAD14}"/>
              </a:ext>
            </a:extLst>
          </p:cNvPr>
          <p:cNvSpPr txBox="1"/>
          <p:nvPr/>
        </p:nvSpPr>
        <p:spPr>
          <a:xfrm>
            <a:off x="4375722" y="874412"/>
            <a:ext cx="1840431" cy="215444"/>
          </a:xfrm>
          <a:prstGeom prst="rect">
            <a:avLst/>
          </a:prstGeom>
          <a:noFill/>
        </p:spPr>
        <p:txBody>
          <a:bodyPr wrap="square" rtlCol="0">
            <a:spAutoFit/>
          </a:bodyPr>
          <a:lstStyle/>
          <a:p>
            <a:r>
              <a:rPr lang="en-US" sz="800" dirty="0">
                <a:solidFill>
                  <a:schemeClr val="bg1"/>
                </a:solidFill>
                <a:latin typeface="Arial Rounded MT Bold" panose="020F0704030504030204" pitchFamily="34" charset="77"/>
              </a:rPr>
              <a:t>MA Code: N22.KS3.08</a:t>
            </a:r>
          </a:p>
        </p:txBody>
      </p:sp>
      <p:grpSp>
        <p:nvGrpSpPr>
          <p:cNvPr id="17" name="Group 16">
            <a:extLst>
              <a:ext uri="{FF2B5EF4-FFF2-40B4-BE49-F238E27FC236}">
                <a16:creationId xmlns:a16="http://schemas.microsoft.com/office/drawing/2014/main" id="{1E080103-EB62-6841-A28B-70D6D7F18E8C}"/>
              </a:ext>
            </a:extLst>
          </p:cNvPr>
          <p:cNvGrpSpPr/>
          <p:nvPr/>
        </p:nvGrpSpPr>
        <p:grpSpPr>
          <a:xfrm>
            <a:off x="2244549" y="743153"/>
            <a:ext cx="583454" cy="651836"/>
            <a:chOff x="2217067" y="1917395"/>
            <a:chExt cx="761257" cy="807096"/>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B7F3EA0B-FF0F-EE4E-B881-22514D4706DF}"/>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ughnut 61">
              <a:extLst>
                <a:ext uri="{FF2B5EF4-FFF2-40B4-BE49-F238E27FC236}">
                  <a16:creationId xmlns:a16="http://schemas.microsoft.com/office/drawing/2014/main" id="{DB1B5D0C-DA16-CA45-A0EF-A9ADB4355D8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A white windmill with a black background&#10;&#10;Description automatically generated with medium confidence">
              <a:extLst>
                <a:ext uri="{FF2B5EF4-FFF2-40B4-BE49-F238E27FC236}">
                  <a16:creationId xmlns:a16="http://schemas.microsoft.com/office/drawing/2014/main" id="{D048D57E-2C8D-FB4A-B143-F6605F57D666}"/>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46" name="Group 45">
            <a:extLst>
              <a:ext uri="{FF2B5EF4-FFF2-40B4-BE49-F238E27FC236}">
                <a16:creationId xmlns:a16="http://schemas.microsoft.com/office/drawing/2014/main" id="{515D12ED-8204-6045-8E63-72D65F0AEA5A}"/>
              </a:ext>
            </a:extLst>
          </p:cNvPr>
          <p:cNvGrpSpPr/>
          <p:nvPr/>
        </p:nvGrpSpPr>
        <p:grpSpPr>
          <a:xfrm>
            <a:off x="3502838" y="803603"/>
            <a:ext cx="471358" cy="441555"/>
            <a:chOff x="1866422" y="1624526"/>
            <a:chExt cx="751977" cy="717630"/>
          </a:xfrm>
          <a:effectLst>
            <a:outerShdw blurRad="50800" dist="38100" dir="2700000" algn="tl" rotWithShape="0">
              <a:prstClr val="black">
                <a:alpha val="40000"/>
              </a:prstClr>
            </a:outerShdw>
          </a:effectLst>
        </p:grpSpPr>
        <p:sp>
          <p:nvSpPr>
            <p:cNvPr id="96" name="Oval 95">
              <a:extLst>
                <a:ext uri="{FF2B5EF4-FFF2-40B4-BE49-F238E27FC236}">
                  <a16:creationId xmlns:a16="http://schemas.microsoft.com/office/drawing/2014/main" id="{148041ED-78D9-514A-A0E5-105161BD3473}"/>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Doughnut 96">
              <a:extLst>
                <a:ext uri="{FF2B5EF4-FFF2-40B4-BE49-F238E27FC236}">
                  <a16:creationId xmlns:a16="http://schemas.microsoft.com/office/drawing/2014/main" id="{1578345A-21A0-6545-B8F2-1AFFB650A0C5}"/>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9" name="Picture 64" descr="Free White Tractor 2 Icon - Download White Tractor 2 Icon">
              <a:extLst>
                <a:ext uri="{FF2B5EF4-FFF2-40B4-BE49-F238E27FC236}">
                  <a16:creationId xmlns:a16="http://schemas.microsoft.com/office/drawing/2014/main" id="{A5271525-3BC4-4F47-9034-138F660E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5A3ED70B-D530-6A43-8857-BE3AE78BF584}"/>
              </a:ext>
            </a:extLst>
          </p:cNvPr>
          <p:cNvGrpSpPr/>
          <p:nvPr/>
        </p:nvGrpSpPr>
        <p:grpSpPr>
          <a:xfrm>
            <a:off x="4044079" y="786105"/>
            <a:ext cx="359960" cy="338627"/>
            <a:chOff x="3824288" y="1662211"/>
            <a:chExt cx="471358" cy="441555"/>
          </a:xfrm>
          <a:effectLst>
            <a:outerShdw blurRad="50800" dist="38100" dir="2700000" algn="tl" rotWithShape="0">
              <a:prstClr val="black">
                <a:alpha val="40000"/>
              </a:prstClr>
            </a:outerShdw>
          </a:effectLst>
        </p:grpSpPr>
        <p:sp>
          <p:nvSpPr>
            <p:cNvPr id="109" name="Oval 108">
              <a:extLst>
                <a:ext uri="{FF2B5EF4-FFF2-40B4-BE49-F238E27FC236}">
                  <a16:creationId xmlns:a16="http://schemas.microsoft.com/office/drawing/2014/main" id="{47B694A7-E094-3441-916A-67E9851BA668}"/>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Doughnut 109">
              <a:extLst>
                <a:ext uri="{FF2B5EF4-FFF2-40B4-BE49-F238E27FC236}">
                  <a16:creationId xmlns:a16="http://schemas.microsoft.com/office/drawing/2014/main" id="{38170066-0B24-384C-BE73-074DDA41D6FE}"/>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 name="Picture 78" descr="icon_pawCross - Riverside Veterinary Hospital">
              <a:extLst>
                <a:ext uri="{FF2B5EF4-FFF2-40B4-BE49-F238E27FC236}">
                  <a16:creationId xmlns:a16="http://schemas.microsoft.com/office/drawing/2014/main" id="{16BA8657-733B-714F-90BB-F2AF6DC53883}"/>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1F014ED3-C1F6-B046-BDEE-61F99A527EBC}"/>
              </a:ext>
            </a:extLst>
          </p:cNvPr>
          <p:cNvGrpSpPr/>
          <p:nvPr/>
        </p:nvGrpSpPr>
        <p:grpSpPr>
          <a:xfrm>
            <a:off x="895311" y="753404"/>
            <a:ext cx="651649" cy="631333"/>
            <a:chOff x="964200" y="1717382"/>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4BC7CF95-80EE-4B45-BC71-738B180E6620}"/>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5D9A5342-B5A8-9C45-B600-13FB3E78F1BA}"/>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Icon&#10;&#10;Description automatically generated">
              <a:extLst>
                <a:ext uri="{FF2B5EF4-FFF2-40B4-BE49-F238E27FC236}">
                  <a16:creationId xmlns:a16="http://schemas.microsoft.com/office/drawing/2014/main" id="{FDF9B13C-BE3A-3043-852F-3DBCCA9BC396}"/>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grpSp>
        <p:nvGrpSpPr>
          <p:cNvPr id="69" name="Group 68">
            <a:extLst>
              <a:ext uri="{FF2B5EF4-FFF2-40B4-BE49-F238E27FC236}">
                <a16:creationId xmlns:a16="http://schemas.microsoft.com/office/drawing/2014/main" id="{36E9858A-4158-ED4B-B4FE-716668FD7632}"/>
              </a:ext>
            </a:extLst>
          </p:cNvPr>
          <p:cNvGrpSpPr/>
          <p:nvPr/>
        </p:nvGrpSpPr>
        <p:grpSpPr>
          <a:xfrm>
            <a:off x="465522" y="970622"/>
            <a:ext cx="382946" cy="382526"/>
            <a:chOff x="1761370" y="3168673"/>
            <a:chExt cx="751977" cy="717630"/>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B5B72AF7-A67E-B54A-A71D-CDFDA3BEA251}"/>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AAF038E0-ED5D-314D-8917-90FB83AE1695}"/>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1" descr="Icon&#10;&#10;Description automatically generated">
              <a:extLst>
                <a:ext uri="{FF2B5EF4-FFF2-40B4-BE49-F238E27FC236}">
                  <a16:creationId xmlns:a16="http://schemas.microsoft.com/office/drawing/2014/main" id="{CFBE1A8C-7B45-7940-8253-661534E7D0F1}"/>
                </a:ext>
              </a:extLst>
            </p:cNvPr>
            <p:cNvPicPr>
              <a:picLocks noChangeAspect="1"/>
            </p:cNvPicPr>
            <p:nvPr/>
          </p:nvPicPr>
          <p:blipFill>
            <a:blip r:embed="rId7"/>
            <a:stretch>
              <a:fillRect/>
            </a:stretch>
          </p:blipFill>
          <p:spPr>
            <a:xfrm>
              <a:off x="1858226" y="3303380"/>
              <a:ext cx="586284" cy="492628"/>
            </a:xfrm>
            <a:prstGeom prst="rect">
              <a:avLst/>
            </a:prstGeom>
          </p:spPr>
        </p:pic>
      </p:grpSp>
      <p:grpSp>
        <p:nvGrpSpPr>
          <p:cNvPr id="5" name="Group 4">
            <a:extLst>
              <a:ext uri="{FF2B5EF4-FFF2-40B4-BE49-F238E27FC236}">
                <a16:creationId xmlns:a16="http://schemas.microsoft.com/office/drawing/2014/main" id="{36663A91-CB39-CE4B-BAE9-95189AEA604F}"/>
              </a:ext>
            </a:extLst>
          </p:cNvPr>
          <p:cNvGrpSpPr/>
          <p:nvPr/>
        </p:nvGrpSpPr>
        <p:grpSpPr>
          <a:xfrm>
            <a:off x="2891301" y="632875"/>
            <a:ext cx="549161" cy="523220"/>
            <a:chOff x="2954801" y="632875"/>
            <a:chExt cx="549161" cy="523220"/>
          </a:xfrm>
          <a:effectLst>
            <a:outerShdw blurRad="50800" dist="38100" dir="2700000" algn="tl" rotWithShape="0">
              <a:prstClr val="black">
                <a:alpha val="40000"/>
              </a:prstClr>
            </a:outerShdw>
          </a:effectLst>
        </p:grpSpPr>
        <p:sp>
          <p:nvSpPr>
            <p:cNvPr id="74" name="Oval 73">
              <a:extLst>
                <a:ext uri="{FF2B5EF4-FFF2-40B4-BE49-F238E27FC236}">
                  <a16:creationId xmlns:a16="http://schemas.microsoft.com/office/drawing/2014/main" id="{8D8FF5D1-07F4-5649-8952-A36B83C824DF}"/>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oughnut 74">
              <a:extLst>
                <a:ext uri="{FF2B5EF4-FFF2-40B4-BE49-F238E27FC236}">
                  <a16:creationId xmlns:a16="http://schemas.microsoft.com/office/drawing/2014/main" id="{FBB2561E-9EE1-E24C-8626-4C3C52FFB5D1}"/>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Icon&#10;&#10;Description automatically generated">
              <a:extLst>
                <a:ext uri="{FF2B5EF4-FFF2-40B4-BE49-F238E27FC236}">
                  <a16:creationId xmlns:a16="http://schemas.microsoft.com/office/drawing/2014/main" id="{8AF1AC92-D261-384C-9CA3-CD2941C5F020}"/>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82" name="Group 81">
            <a:extLst>
              <a:ext uri="{FF2B5EF4-FFF2-40B4-BE49-F238E27FC236}">
                <a16:creationId xmlns:a16="http://schemas.microsoft.com/office/drawing/2014/main" id="{FF549562-8F2F-4347-A68B-6E19ABFD54A5}"/>
              </a:ext>
            </a:extLst>
          </p:cNvPr>
          <p:cNvGrpSpPr/>
          <p:nvPr/>
        </p:nvGrpSpPr>
        <p:grpSpPr>
          <a:xfrm>
            <a:off x="1630819" y="632875"/>
            <a:ext cx="544625" cy="523220"/>
            <a:chOff x="992741" y="2082272"/>
            <a:chExt cx="751977" cy="717630"/>
          </a:xfrm>
          <a:effectLst>
            <a:outerShdw blurRad="50800" dist="38100" dir="2700000" algn="tl" rotWithShape="0">
              <a:prstClr val="black">
                <a:alpha val="40000"/>
              </a:prstClr>
            </a:outerShdw>
          </a:effectLst>
        </p:grpSpPr>
        <p:sp>
          <p:nvSpPr>
            <p:cNvPr id="83" name="Oval 82">
              <a:extLst>
                <a:ext uri="{FF2B5EF4-FFF2-40B4-BE49-F238E27FC236}">
                  <a16:creationId xmlns:a16="http://schemas.microsoft.com/office/drawing/2014/main" id="{9ADBBD3B-AF53-7441-861D-3980CEBD2C37}"/>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Doughnut 83">
              <a:extLst>
                <a:ext uri="{FF2B5EF4-FFF2-40B4-BE49-F238E27FC236}">
                  <a16:creationId xmlns:a16="http://schemas.microsoft.com/office/drawing/2014/main" id="{C1F59913-2927-444C-AD3F-10FA2A493FC5}"/>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Picture 84" descr="Icon&#10;&#10;Description automatically generated">
              <a:extLst>
                <a:ext uri="{FF2B5EF4-FFF2-40B4-BE49-F238E27FC236}">
                  <a16:creationId xmlns:a16="http://schemas.microsoft.com/office/drawing/2014/main" id="{5C898598-A252-BB4F-863C-6957B3137882}"/>
                </a:ext>
              </a:extLst>
            </p:cNvPr>
            <p:cNvPicPr>
              <a:picLocks noChangeAspect="1"/>
            </p:cNvPicPr>
            <p:nvPr/>
          </p:nvPicPr>
          <p:blipFill>
            <a:blip r:embed="rId9"/>
            <a:stretch>
              <a:fillRect/>
            </a:stretch>
          </p:blipFill>
          <p:spPr>
            <a:xfrm>
              <a:off x="1124027" y="2244941"/>
              <a:ext cx="489403" cy="340202"/>
            </a:xfrm>
            <a:prstGeom prst="rect">
              <a:avLst/>
            </a:prstGeom>
          </p:spPr>
        </p:pic>
      </p:grpSp>
      <p:grpSp>
        <p:nvGrpSpPr>
          <p:cNvPr id="138" name="Group 137">
            <a:extLst>
              <a:ext uri="{FF2B5EF4-FFF2-40B4-BE49-F238E27FC236}">
                <a16:creationId xmlns:a16="http://schemas.microsoft.com/office/drawing/2014/main" id="{464A7BCB-ADAC-7843-9C8B-162BCAEAF776}"/>
              </a:ext>
            </a:extLst>
          </p:cNvPr>
          <p:cNvGrpSpPr/>
          <p:nvPr/>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139" name="Oval 138">
              <a:extLst>
                <a:ext uri="{FF2B5EF4-FFF2-40B4-BE49-F238E27FC236}">
                  <a16:creationId xmlns:a16="http://schemas.microsoft.com/office/drawing/2014/main" id="{28B06BC6-5B91-3141-ABA0-8607A2F4695E}"/>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Doughnut 139">
              <a:extLst>
                <a:ext uri="{FF2B5EF4-FFF2-40B4-BE49-F238E27FC236}">
                  <a16:creationId xmlns:a16="http://schemas.microsoft.com/office/drawing/2014/main" id="{DFE2CA9F-B803-E24E-8A7B-D036AF11FBB1}"/>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1" name="Picture 64" descr="Free White Tractor 2 Icon - Download White Tractor 2 Icon">
              <a:extLst>
                <a:ext uri="{FF2B5EF4-FFF2-40B4-BE49-F238E27FC236}">
                  <a16:creationId xmlns:a16="http://schemas.microsoft.com/office/drawing/2014/main" id="{38D76E04-BC17-2042-95AD-12A077BFF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41">
            <a:extLst>
              <a:ext uri="{FF2B5EF4-FFF2-40B4-BE49-F238E27FC236}">
                <a16:creationId xmlns:a16="http://schemas.microsoft.com/office/drawing/2014/main" id="{732BF66B-89D8-6944-9235-25F8CB6BF9E4}"/>
              </a:ext>
            </a:extLst>
          </p:cNvPr>
          <p:cNvGrpSpPr/>
          <p:nvPr/>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143" name="Oval 142">
              <a:extLst>
                <a:ext uri="{FF2B5EF4-FFF2-40B4-BE49-F238E27FC236}">
                  <a16:creationId xmlns:a16="http://schemas.microsoft.com/office/drawing/2014/main" id="{39B99FA3-C788-7142-9D7A-FB7125679806}"/>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Doughnut 143">
              <a:extLst>
                <a:ext uri="{FF2B5EF4-FFF2-40B4-BE49-F238E27FC236}">
                  <a16:creationId xmlns:a16="http://schemas.microsoft.com/office/drawing/2014/main" id="{631B0C69-0CCF-FB4E-97C5-BBBC1D2A2285}"/>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5" name="Picture 78" descr="icon_pawCross - Riverside Veterinary Hospital">
              <a:extLst>
                <a:ext uri="{FF2B5EF4-FFF2-40B4-BE49-F238E27FC236}">
                  <a16:creationId xmlns:a16="http://schemas.microsoft.com/office/drawing/2014/main" id="{2828BA2C-CC37-7C47-B4A6-8F2FDA03FE1A}"/>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4AD0BA3-FC39-1747-B0F0-73F9D9F311A7}"/>
              </a:ext>
            </a:extLst>
          </p:cNvPr>
          <p:cNvGrpSpPr/>
          <p:nvPr/>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ED3AB06C-BD3E-3741-86C5-04B39AFCE4D1}"/>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oughnut 79">
              <a:extLst>
                <a:ext uri="{FF2B5EF4-FFF2-40B4-BE49-F238E27FC236}">
                  <a16:creationId xmlns:a16="http://schemas.microsoft.com/office/drawing/2014/main" id="{194ACFED-9EEF-F745-8C56-3CDFCF797D38}"/>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 name="Picture 80" descr="Icon&#10;&#10;Description automatically generated">
              <a:extLst>
                <a:ext uri="{FF2B5EF4-FFF2-40B4-BE49-F238E27FC236}">
                  <a16:creationId xmlns:a16="http://schemas.microsoft.com/office/drawing/2014/main" id="{34A0565D-5AD5-314C-BEC0-41373618B4DD}"/>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126" name="Group 125">
            <a:extLst>
              <a:ext uri="{FF2B5EF4-FFF2-40B4-BE49-F238E27FC236}">
                <a16:creationId xmlns:a16="http://schemas.microsoft.com/office/drawing/2014/main" id="{E969BD45-C6A4-2C40-B030-93E0641A36A4}"/>
              </a:ext>
            </a:extLst>
          </p:cNvPr>
          <p:cNvGrpSpPr/>
          <p:nvPr/>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127" name="Oval 126">
              <a:extLst>
                <a:ext uri="{FF2B5EF4-FFF2-40B4-BE49-F238E27FC236}">
                  <a16:creationId xmlns:a16="http://schemas.microsoft.com/office/drawing/2014/main" id="{7A25DFEF-9B55-1042-A9F4-61F6CDB8BE90}"/>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Doughnut 127">
              <a:extLst>
                <a:ext uri="{FF2B5EF4-FFF2-40B4-BE49-F238E27FC236}">
                  <a16:creationId xmlns:a16="http://schemas.microsoft.com/office/drawing/2014/main" id="{E13641C3-FC9F-0A4E-87D4-E291AD35A8D9}"/>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9" name="Picture 128" descr="Icon&#10;&#10;Description automatically generated">
              <a:extLst>
                <a:ext uri="{FF2B5EF4-FFF2-40B4-BE49-F238E27FC236}">
                  <a16:creationId xmlns:a16="http://schemas.microsoft.com/office/drawing/2014/main" id="{33E79BC3-6CF1-D341-831E-7477279BCDEC}"/>
                </a:ext>
              </a:extLst>
            </p:cNvPr>
            <p:cNvPicPr>
              <a:picLocks noChangeAspect="1"/>
            </p:cNvPicPr>
            <p:nvPr/>
          </p:nvPicPr>
          <p:blipFill>
            <a:blip r:embed="rId9"/>
            <a:stretch>
              <a:fillRect/>
            </a:stretch>
          </p:blipFill>
          <p:spPr>
            <a:xfrm>
              <a:off x="1124027" y="2244941"/>
              <a:ext cx="489403" cy="340202"/>
            </a:xfrm>
            <a:prstGeom prst="rect">
              <a:avLst/>
            </a:prstGeom>
          </p:spPr>
        </p:pic>
      </p:grpSp>
      <p:grpSp>
        <p:nvGrpSpPr>
          <p:cNvPr id="130" name="Group 129">
            <a:extLst>
              <a:ext uri="{FF2B5EF4-FFF2-40B4-BE49-F238E27FC236}">
                <a16:creationId xmlns:a16="http://schemas.microsoft.com/office/drawing/2014/main" id="{A9BF0AE4-6087-C24E-9FC7-F66A8C429BAB}"/>
              </a:ext>
            </a:extLst>
          </p:cNvPr>
          <p:cNvGrpSpPr/>
          <p:nvPr/>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131" name="Oval 130">
              <a:extLst>
                <a:ext uri="{FF2B5EF4-FFF2-40B4-BE49-F238E27FC236}">
                  <a16:creationId xmlns:a16="http://schemas.microsoft.com/office/drawing/2014/main" id="{D0868609-D886-2948-8B18-E7D58AE4BB42}"/>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Doughnut 131">
              <a:extLst>
                <a:ext uri="{FF2B5EF4-FFF2-40B4-BE49-F238E27FC236}">
                  <a16:creationId xmlns:a16="http://schemas.microsoft.com/office/drawing/2014/main" id="{488CA64B-28AF-B14B-9C27-362658063960}"/>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3" name="Picture 132" descr="A white windmill with a black background&#10;&#10;Description automatically generated with medium confidence">
              <a:extLst>
                <a:ext uri="{FF2B5EF4-FFF2-40B4-BE49-F238E27FC236}">
                  <a16:creationId xmlns:a16="http://schemas.microsoft.com/office/drawing/2014/main" id="{FE98B6BB-CE06-A04C-9BE7-A4B68FCF9A49}"/>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122" name="Group 121">
            <a:extLst>
              <a:ext uri="{FF2B5EF4-FFF2-40B4-BE49-F238E27FC236}">
                <a16:creationId xmlns:a16="http://schemas.microsoft.com/office/drawing/2014/main" id="{6253B7EB-2E55-2445-A05F-4322B48A552C}"/>
              </a:ext>
            </a:extLst>
          </p:cNvPr>
          <p:cNvGrpSpPr/>
          <p:nvPr/>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123" name="Oval 122">
              <a:extLst>
                <a:ext uri="{FF2B5EF4-FFF2-40B4-BE49-F238E27FC236}">
                  <a16:creationId xmlns:a16="http://schemas.microsoft.com/office/drawing/2014/main" id="{E8C52716-3D30-084C-AFE0-C6E9EFE52CD7}"/>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Doughnut 123">
              <a:extLst>
                <a:ext uri="{FF2B5EF4-FFF2-40B4-BE49-F238E27FC236}">
                  <a16:creationId xmlns:a16="http://schemas.microsoft.com/office/drawing/2014/main" id="{68224A13-6F3C-F049-83D2-6720F0A70E1B}"/>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5" name="Picture 124" descr="Icon&#10;&#10;Description automatically generated">
              <a:extLst>
                <a:ext uri="{FF2B5EF4-FFF2-40B4-BE49-F238E27FC236}">
                  <a16:creationId xmlns:a16="http://schemas.microsoft.com/office/drawing/2014/main" id="{D8F5722E-3BC3-1943-B074-5250E637543C}"/>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pic>
        <p:nvPicPr>
          <p:cNvPr id="4" name="Picture 3">
            <a:extLst>
              <a:ext uri="{FF2B5EF4-FFF2-40B4-BE49-F238E27FC236}">
                <a16:creationId xmlns:a16="http://schemas.microsoft.com/office/drawing/2014/main" id="{A2EC533C-3C54-EDA6-44F4-001BC103FCBF}"/>
              </a:ext>
            </a:extLst>
          </p:cNvPr>
          <p:cNvPicPr>
            <a:picLocks noChangeAspect="1"/>
          </p:cNvPicPr>
          <p:nvPr/>
        </p:nvPicPr>
        <p:blipFill>
          <a:blip r:embed="rId10"/>
          <a:stretch>
            <a:fillRect/>
          </a:stretch>
        </p:blipFill>
        <p:spPr>
          <a:xfrm>
            <a:off x="5482031" y="302578"/>
            <a:ext cx="1109482" cy="461664"/>
          </a:xfrm>
          <a:prstGeom prst="roundRect">
            <a:avLst>
              <a:gd name="adj" fmla="val 8594"/>
            </a:avLst>
          </a:prstGeom>
          <a:solidFill>
            <a:srgbClr val="FFFFFF">
              <a:shade val="85000"/>
            </a:srgbClr>
          </a:solidFill>
          <a:ln>
            <a:noFill/>
          </a:ln>
          <a:effectLst/>
        </p:spPr>
      </p:pic>
      <p:pic>
        <p:nvPicPr>
          <p:cNvPr id="52" name="Picture 51">
            <a:extLst>
              <a:ext uri="{FF2B5EF4-FFF2-40B4-BE49-F238E27FC236}">
                <a16:creationId xmlns:a16="http://schemas.microsoft.com/office/drawing/2014/main" id="{5C38B5AE-90D1-538D-6FAB-F7C2142BEA02}"/>
              </a:ext>
            </a:extLst>
          </p:cNvPr>
          <p:cNvPicPr>
            <a:picLocks noChangeAspect="1"/>
          </p:cNvPicPr>
          <p:nvPr/>
        </p:nvPicPr>
        <p:blipFill>
          <a:blip r:embed="rId11"/>
          <a:stretch>
            <a:fillRect/>
          </a:stretch>
        </p:blipFill>
        <p:spPr>
          <a:xfrm>
            <a:off x="238333" y="1877297"/>
            <a:ext cx="6435530" cy="5422930"/>
          </a:xfrm>
          <a:prstGeom prst="roundRect">
            <a:avLst>
              <a:gd name="adj" fmla="val 8594"/>
            </a:avLst>
          </a:prstGeom>
          <a:solidFill>
            <a:srgbClr val="FFFFFF">
              <a:shade val="85000"/>
            </a:srgbClr>
          </a:solidFill>
          <a:ln w="28575">
            <a:solidFill>
              <a:srgbClr val="00C6CB"/>
            </a:solidFill>
          </a:ln>
          <a:effectLst/>
        </p:spPr>
      </p:pic>
      <p:sp>
        <p:nvSpPr>
          <p:cNvPr id="54" name="Rounded Rectangle 53">
            <a:extLst>
              <a:ext uri="{FF2B5EF4-FFF2-40B4-BE49-F238E27FC236}">
                <a16:creationId xmlns:a16="http://schemas.microsoft.com/office/drawing/2014/main" id="{D63D6D17-B276-8FDC-4ECC-5E6F80DADBFD}"/>
              </a:ext>
            </a:extLst>
          </p:cNvPr>
          <p:cNvSpPr/>
          <p:nvPr/>
        </p:nvSpPr>
        <p:spPr>
          <a:xfrm>
            <a:off x="210262" y="7544188"/>
            <a:ext cx="6491673" cy="1178620"/>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5" name="TextBox 54">
            <a:extLst>
              <a:ext uri="{FF2B5EF4-FFF2-40B4-BE49-F238E27FC236}">
                <a16:creationId xmlns:a16="http://schemas.microsoft.com/office/drawing/2014/main" id="{724BB62F-C968-7D5A-3DD8-2CF3373D46F2}"/>
              </a:ext>
            </a:extLst>
          </p:cNvPr>
          <p:cNvSpPr txBox="1"/>
          <p:nvPr/>
        </p:nvSpPr>
        <p:spPr>
          <a:xfrm>
            <a:off x="210261" y="7637236"/>
            <a:ext cx="6491673" cy="954107"/>
          </a:xfrm>
          <a:prstGeom prst="rect">
            <a:avLst/>
          </a:prstGeom>
          <a:noFill/>
        </p:spPr>
        <p:txBody>
          <a:bodyPr wrap="square">
            <a:spAutoFit/>
          </a:bodyPr>
          <a:lstStyle/>
          <a:p>
            <a:pPr algn="ctr" eaLnBrk="0" fontAlgn="base" hangingPunct="0">
              <a:spcBef>
                <a:spcPct val="0"/>
              </a:spcBef>
              <a:spcAft>
                <a:spcPct val="0"/>
              </a:spcAft>
            </a:pPr>
            <a:r>
              <a:rPr lang="en-US" altLang="en-US" sz="1400" b="1" dirty="0">
                <a:solidFill>
                  <a:schemeClr val="bg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Carbon sequestration is the process of capturing and storing atmospheric carbon dioxide. It is one method of reducing the amount of carbon dioxide in the atmosphere with the goal of reducing global climate change. </a:t>
            </a:r>
          </a:p>
        </p:txBody>
      </p:sp>
    </p:spTree>
    <p:extLst>
      <p:ext uri="{BB962C8B-B14F-4D97-AF65-F5344CB8AC3E}">
        <p14:creationId xmlns:p14="http://schemas.microsoft.com/office/powerpoint/2010/main" val="258503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21089-0A6D-8F45-9B84-FE062ECA309E}"/>
              </a:ext>
            </a:extLst>
          </p:cNvPr>
          <p:cNvSpPr/>
          <p:nvPr/>
        </p:nvSpPr>
        <p:spPr>
          <a:xfrm>
            <a:off x="0" y="1"/>
            <a:ext cx="6858000" cy="1062318"/>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graphical user interface&#10;&#10;Description automatically generated">
            <a:extLst>
              <a:ext uri="{FF2B5EF4-FFF2-40B4-BE49-F238E27FC236}">
                <a16:creationId xmlns:a16="http://schemas.microsoft.com/office/drawing/2014/main" id="{C7BB3389-B151-3C47-B070-C81C7B936769}"/>
              </a:ext>
            </a:extLst>
          </p:cNvPr>
          <p:cNvPicPr>
            <a:picLocks noChangeAspect="1"/>
          </p:cNvPicPr>
          <p:nvPr/>
        </p:nvPicPr>
        <p:blipFill rotWithShape="1">
          <a:blip r:embed="rId2">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9" name="Rounded Rectangle 18">
            <a:extLst>
              <a:ext uri="{FF2B5EF4-FFF2-40B4-BE49-F238E27FC236}">
                <a16:creationId xmlns:a16="http://schemas.microsoft.com/office/drawing/2014/main" id="{4A66EE55-C288-1B43-855B-FE2272190694}"/>
              </a:ext>
            </a:extLst>
          </p:cNvPr>
          <p:cNvSpPr/>
          <p:nvPr/>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21" name="TextBox 20">
            <a:extLst>
              <a:ext uri="{FF2B5EF4-FFF2-40B4-BE49-F238E27FC236}">
                <a16:creationId xmlns:a16="http://schemas.microsoft.com/office/drawing/2014/main" id="{8A446204-9286-6F40-BF2A-1BDE81D029C0}"/>
              </a:ext>
            </a:extLst>
          </p:cNvPr>
          <p:cNvSpPr txBox="1"/>
          <p:nvPr/>
        </p:nvSpPr>
        <p:spPr>
          <a:xfrm>
            <a:off x="1112885" y="184705"/>
            <a:ext cx="4369146"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a:t>
            </a:r>
            <a:r>
              <a:rPr lang="en-GB" sz="1200" b="1" dirty="0">
                <a:solidFill>
                  <a:schemeClr val="bg1"/>
                </a:solidFill>
                <a:latin typeface="Arial Rounded MT Bold" panose="020F0704030504030204" pitchFamily="34" charset="77"/>
              </a:rPr>
              <a:t>Investigate the Carbon Cycle</a:t>
            </a:r>
          </a:p>
          <a:p>
            <a:endParaRPr lang="en-US" sz="1200" dirty="0">
              <a:solidFill>
                <a:schemeClr val="bg1"/>
              </a:solidFill>
              <a:latin typeface="Arial Rounded MT Bold" panose="020F0704030504030204" pitchFamily="34" charset="77"/>
            </a:endParaRPr>
          </a:p>
        </p:txBody>
      </p:sp>
      <p:sp>
        <p:nvSpPr>
          <p:cNvPr id="24" name="Rectangle 23">
            <a:extLst>
              <a:ext uri="{FF2B5EF4-FFF2-40B4-BE49-F238E27FC236}">
                <a16:creationId xmlns:a16="http://schemas.microsoft.com/office/drawing/2014/main" id="{20A94FC6-A09D-D14C-AE03-EA5F1495FA64}"/>
              </a:ext>
            </a:extLst>
          </p:cNvPr>
          <p:cNvSpPr/>
          <p:nvPr/>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A0EE72D-C9D7-D448-903B-E6F91E5817C9}"/>
              </a:ext>
            </a:extLst>
          </p:cNvPr>
          <p:cNvSpPr txBox="1"/>
          <p:nvPr/>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47" name="TextBox 46">
            <a:extLst>
              <a:ext uri="{FF2B5EF4-FFF2-40B4-BE49-F238E27FC236}">
                <a16:creationId xmlns:a16="http://schemas.microsoft.com/office/drawing/2014/main" id="{02BA1913-C891-D244-8735-304621ADAD14}"/>
              </a:ext>
            </a:extLst>
          </p:cNvPr>
          <p:cNvSpPr txBox="1"/>
          <p:nvPr/>
        </p:nvSpPr>
        <p:spPr>
          <a:xfrm>
            <a:off x="4375722" y="874412"/>
            <a:ext cx="1840431" cy="215444"/>
          </a:xfrm>
          <a:prstGeom prst="rect">
            <a:avLst/>
          </a:prstGeom>
          <a:noFill/>
        </p:spPr>
        <p:txBody>
          <a:bodyPr wrap="square" rtlCol="0">
            <a:spAutoFit/>
          </a:bodyPr>
          <a:lstStyle/>
          <a:p>
            <a:r>
              <a:rPr lang="en-US" sz="800" dirty="0">
                <a:solidFill>
                  <a:schemeClr val="bg1"/>
                </a:solidFill>
                <a:latin typeface="Arial Rounded MT Bold" panose="020F0704030504030204" pitchFamily="34" charset="77"/>
              </a:rPr>
              <a:t>MA Code: N22.KS3.08</a:t>
            </a:r>
          </a:p>
        </p:txBody>
      </p:sp>
      <p:grpSp>
        <p:nvGrpSpPr>
          <p:cNvPr id="17" name="Group 16">
            <a:extLst>
              <a:ext uri="{FF2B5EF4-FFF2-40B4-BE49-F238E27FC236}">
                <a16:creationId xmlns:a16="http://schemas.microsoft.com/office/drawing/2014/main" id="{1E080103-EB62-6841-A28B-70D6D7F18E8C}"/>
              </a:ext>
            </a:extLst>
          </p:cNvPr>
          <p:cNvGrpSpPr/>
          <p:nvPr/>
        </p:nvGrpSpPr>
        <p:grpSpPr>
          <a:xfrm>
            <a:off x="2244549" y="743153"/>
            <a:ext cx="583454" cy="651836"/>
            <a:chOff x="2217067" y="1917395"/>
            <a:chExt cx="761257" cy="807096"/>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B7F3EA0B-FF0F-EE4E-B881-22514D4706DF}"/>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ughnut 61">
              <a:extLst>
                <a:ext uri="{FF2B5EF4-FFF2-40B4-BE49-F238E27FC236}">
                  <a16:creationId xmlns:a16="http://schemas.microsoft.com/office/drawing/2014/main" id="{DB1B5D0C-DA16-CA45-A0EF-A9ADB4355D8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A white windmill with a black background&#10;&#10;Description automatically generated with medium confidence">
              <a:extLst>
                <a:ext uri="{FF2B5EF4-FFF2-40B4-BE49-F238E27FC236}">
                  <a16:creationId xmlns:a16="http://schemas.microsoft.com/office/drawing/2014/main" id="{D048D57E-2C8D-FB4A-B143-F6605F57D666}"/>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46" name="Group 45">
            <a:extLst>
              <a:ext uri="{FF2B5EF4-FFF2-40B4-BE49-F238E27FC236}">
                <a16:creationId xmlns:a16="http://schemas.microsoft.com/office/drawing/2014/main" id="{515D12ED-8204-6045-8E63-72D65F0AEA5A}"/>
              </a:ext>
            </a:extLst>
          </p:cNvPr>
          <p:cNvGrpSpPr/>
          <p:nvPr/>
        </p:nvGrpSpPr>
        <p:grpSpPr>
          <a:xfrm>
            <a:off x="3502838" y="803603"/>
            <a:ext cx="471358" cy="441555"/>
            <a:chOff x="1866422" y="1624526"/>
            <a:chExt cx="751977" cy="717630"/>
          </a:xfrm>
          <a:effectLst>
            <a:outerShdw blurRad="50800" dist="38100" dir="2700000" algn="tl" rotWithShape="0">
              <a:prstClr val="black">
                <a:alpha val="40000"/>
              </a:prstClr>
            </a:outerShdw>
          </a:effectLst>
        </p:grpSpPr>
        <p:sp>
          <p:nvSpPr>
            <p:cNvPr id="96" name="Oval 95">
              <a:extLst>
                <a:ext uri="{FF2B5EF4-FFF2-40B4-BE49-F238E27FC236}">
                  <a16:creationId xmlns:a16="http://schemas.microsoft.com/office/drawing/2014/main" id="{148041ED-78D9-514A-A0E5-105161BD3473}"/>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Doughnut 96">
              <a:extLst>
                <a:ext uri="{FF2B5EF4-FFF2-40B4-BE49-F238E27FC236}">
                  <a16:creationId xmlns:a16="http://schemas.microsoft.com/office/drawing/2014/main" id="{1578345A-21A0-6545-B8F2-1AFFB650A0C5}"/>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9" name="Picture 64" descr="Free White Tractor 2 Icon - Download White Tractor 2 Icon">
              <a:extLst>
                <a:ext uri="{FF2B5EF4-FFF2-40B4-BE49-F238E27FC236}">
                  <a16:creationId xmlns:a16="http://schemas.microsoft.com/office/drawing/2014/main" id="{A5271525-3BC4-4F47-9034-138F660E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5A3ED70B-D530-6A43-8857-BE3AE78BF584}"/>
              </a:ext>
            </a:extLst>
          </p:cNvPr>
          <p:cNvGrpSpPr/>
          <p:nvPr/>
        </p:nvGrpSpPr>
        <p:grpSpPr>
          <a:xfrm>
            <a:off x="4044079" y="786105"/>
            <a:ext cx="359960" cy="338627"/>
            <a:chOff x="3824288" y="1662211"/>
            <a:chExt cx="471358" cy="441555"/>
          </a:xfrm>
          <a:effectLst>
            <a:outerShdw blurRad="50800" dist="38100" dir="2700000" algn="tl" rotWithShape="0">
              <a:prstClr val="black">
                <a:alpha val="40000"/>
              </a:prstClr>
            </a:outerShdw>
          </a:effectLst>
        </p:grpSpPr>
        <p:sp>
          <p:nvSpPr>
            <p:cNvPr id="109" name="Oval 108">
              <a:extLst>
                <a:ext uri="{FF2B5EF4-FFF2-40B4-BE49-F238E27FC236}">
                  <a16:creationId xmlns:a16="http://schemas.microsoft.com/office/drawing/2014/main" id="{47B694A7-E094-3441-916A-67E9851BA668}"/>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Doughnut 109">
              <a:extLst>
                <a:ext uri="{FF2B5EF4-FFF2-40B4-BE49-F238E27FC236}">
                  <a16:creationId xmlns:a16="http://schemas.microsoft.com/office/drawing/2014/main" id="{38170066-0B24-384C-BE73-074DDA41D6FE}"/>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 name="Picture 78" descr="icon_pawCross - Riverside Veterinary Hospital">
              <a:extLst>
                <a:ext uri="{FF2B5EF4-FFF2-40B4-BE49-F238E27FC236}">
                  <a16:creationId xmlns:a16="http://schemas.microsoft.com/office/drawing/2014/main" id="{16BA8657-733B-714F-90BB-F2AF6DC53883}"/>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1F014ED3-C1F6-B046-BDEE-61F99A527EBC}"/>
              </a:ext>
            </a:extLst>
          </p:cNvPr>
          <p:cNvGrpSpPr/>
          <p:nvPr/>
        </p:nvGrpSpPr>
        <p:grpSpPr>
          <a:xfrm>
            <a:off x="895311" y="753404"/>
            <a:ext cx="651649" cy="631333"/>
            <a:chOff x="964200" y="1717382"/>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4BC7CF95-80EE-4B45-BC71-738B180E6620}"/>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5D9A5342-B5A8-9C45-B600-13FB3E78F1BA}"/>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Icon&#10;&#10;Description automatically generated">
              <a:extLst>
                <a:ext uri="{FF2B5EF4-FFF2-40B4-BE49-F238E27FC236}">
                  <a16:creationId xmlns:a16="http://schemas.microsoft.com/office/drawing/2014/main" id="{FDF9B13C-BE3A-3043-852F-3DBCCA9BC396}"/>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grpSp>
        <p:nvGrpSpPr>
          <p:cNvPr id="69" name="Group 68">
            <a:extLst>
              <a:ext uri="{FF2B5EF4-FFF2-40B4-BE49-F238E27FC236}">
                <a16:creationId xmlns:a16="http://schemas.microsoft.com/office/drawing/2014/main" id="{36E9858A-4158-ED4B-B4FE-716668FD7632}"/>
              </a:ext>
            </a:extLst>
          </p:cNvPr>
          <p:cNvGrpSpPr/>
          <p:nvPr/>
        </p:nvGrpSpPr>
        <p:grpSpPr>
          <a:xfrm>
            <a:off x="465522" y="970622"/>
            <a:ext cx="382946" cy="382526"/>
            <a:chOff x="1761370" y="3168673"/>
            <a:chExt cx="751977" cy="717630"/>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B5B72AF7-A67E-B54A-A71D-CDFDA3BEA251}"/>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AAF038E0-ED5D-314D-8917-90FB83AE1695}"/>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1" descr="Icon&#10;&#10;Description automatically generated">
              <a:extLst>
                <a:ext uri="{FF2B5EF4-FFF2-40B4-BE49-F238E27FC236}">
                  <a16:creationId xmlns:a16="http://schemas.microsoft.com/office/drawing/2014/main" id="{CFBE1A8C-7B45-7940-8253-661534E7D0F1}"/>
                </a:ext>
              </a:extLst>
            </p:cNvPr>
            <p:cNvPicPr>
              <a:picLocks noChangeAspect="1"/>
            </p:cNvPicPr>
            <p:nvPr/>
          </p:nvPicPr>
          <p:blipFill>
            <a:blip r:embed="rId7"/>
            <a:stretch>
              <a:fillRect/>
            </a:stretch>
          </p:blipFill>
          <p:spPr>
            <a:xfrm>
              <a:off x="1858226" y="3303380"/>
              <a:ext cx="586284" cy="492628"/>
            </a:xfrm>
            <a:prstGeom prst="rect">
              <a:avLst/>
            </a:prstGeom>
          </p:spPr>
        </p:pic>
      </p:grpSp>
      <p:grpSp>
        <p:nvGrpSpPr>
          <p:cNvPr id="5" name="Group 4">
            <a:extLst>
              <a:ext uri="{FF2B5EF4-FFF2-40B4-BE49-F238E27FC236}">
                <a16:creationId xmlns:a16="http://schemas.microsoft.com/office/drawing/2014/main" id="{36663A91-CB39-CE4B-BAE9-95189AEA604F}"/>
              </a:ext>
            </a:extLst>
          </p:cNvPr>
          <p:cNvGrpSpPr/>
          <p:nvPr/>
        </p:nvGrpSpPr>
        <p:grpSpPr>
          <a:xfrm>
            <a:off x="2891301" y="632875"/>
            <a:ext cx="549161" cy="523220"/>
            <a:chOff x="2954801" y="632875"/>
            <a:chExt cx="549161" cy="523220"/>
          </a:xfrm>
          <a:effectLst>
            <a:outerShdw blurRad="50800" dist="38100" dir="2700000" algn="tl" rotWithShape="0">
              <a:prstClr val="black">
                <a:alpha val="40000"/>
              </a:prstClr>
            </a:outerShdw>
          </a:effectLst>
        </p:grpSpPr>
        <p:sp>
          <p:nvSpPr>
            <p:cNvPr id="74" name="Oval 73">
              <a:extLst>
                <a:ext uri="{FF2B5EF4-FFF2-40B4-BE49-F238E27FC236}">
                  <a16:creationId xmlns:a16="http://schemas.microsoft.com/office/drawing/2014/main" id="{8D8FF5D1-07F4-5649-8952-A36B83C824DF}"/>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oughnut 74">
              <a:extLst>
                <a:ext uri="{FF2B5EF4-FFF2-40B4-BE49-F238E27FC236}">
                  <a16:creationId xmlns:a16="http://schemas.microsoft.com/office/drawing/2014/main" id="{FBB2561E-9EE1-E24C-8626-4C3C52FFB5D1}"/>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Icon&#10;&#10;Description automatically generated">
              <a:extLst>
                <a:ext uri="{FF2B5EF4-FFF2-40B4-BE49-F238E27FC236}">
                  <a16:creationId xmlns:a16="http://schemas.microsoft.com/office/drawing/2014/main" id="{8AF1AC92-D261-384C-9CA3-CD2941C5F020}"/>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82" name="Group 81">
            <a:extLst>
              <a:ext uri="{FF2B5EF4-FFF2-40B4-BE49-F238E27FC236}">
                <a16:creationId xmlns:a16="http://schemas.microsoft.com/office/drawing/2014/main" id="{FF549562-8F2F-4347-A68B-6E19ABFD54A5}"/>
              </a:ext>
            </a:extLst>
          </p:cNvPr>
          <p:cNvGrpSpPr/>
          <p:nvPr/>
        </p:nvGrpSpPr>
        <p:grpSpPr>
          <a:xfrm>
            <a:off x="1630819" y="632875"/>
            <a:ext cx="544625" cy="523220"/>
            <a:chOff x="992741" y="2082272"/>
            <a:chExt cx="751977" cy="717630"/>
          </a:xfrm>
          <a:effectLst>
            <a:outerShdw blurRad="50800" dist="38100" dir="2700000" algn="tl" rotWithShape="0">
              <a:prstClr val="black">
                <a:alpha val="40000"/>
              </a:prstClr>
            </a:outerShdw>
          </a:effectLst>
        </p:grpSpPr>
        <p:sp>
          <p:nvSpPr>
            <p:cNvPr id="83" name="Oval 82">
              <a:extLst>
                <a:ext uri="{FF2B5EF4-FFF2-40B4-BE49-F238E27FC236}">
                  <a16:creationId xmlns:a16="http://schemas.microsoft.com/office/drawing/2014/main" id="{9ADBBD3B-AF53-7441-861D-3980CEBD2C37}"/>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Doughnut 83">
              <a:extLst>
                <a:ext uri="{FF2B5EF4-FFF2-40B4-BE49-F238E27FC236}">
                  <a16:creationId xmlns:a16="http://schemas.microsoft.com/office/drawing/2014/main" id="{C1F59913-2927-444C-AD3F-10FA2A493FC5}"/>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Picture 84" descr="Icon&#10;&#10;Description automatically generated">
              <a:extLst>
                <a:ext uri="{FF2B5EF4-FFF2-40B4-BE49-F238E27FC236}">
                  <a16:creationId xmlns:a16="http://schemas.microsoft.com/office/drawing/2014/main" id="{5C898598-A252-BB4F-863C-6957B3137882}"/>
                </a:ext>
              </a:extLst>
            </p:cNvPr>
            <p:cNvPicPr>
              <a:picLocks noChangeAspect="1"/>
            </p:cNvPicPr>
            <p:nvPr/>
          </p:nvPicPr>
          <p:blipFill>
            <a:blip r:embed="rId9"/>
            <a:stretch>
              <a:fillRect/>
            </a:stretch>
          </p:blipFill>
          <p:spPr>
            <a:xfrm>
              <a:off x="1124027" y="2244941"/>
              <a:ext cx="489403" cy="340202"/>
            </a:xfrm>
            <a:prstGeom prst="rect">
              <a:avLst/>
            </a:prstGeom>
          </p:spPr>
        </p:pic>
      </p:grpSp>
      <p:grpSp>
        <p:nvGrpSpPr>
          <p:cNvPr id="138" name="Group 137">
            <a:extLst>
              <a:ext uri="{FF2B5EF4-FFF2-40B4-BE49-F238E27FC236}">
                <a16:creationId xmlns:a16="http://schemas.microsoft.com/office/drawing/2014/main" id="{464A7BCB-ADAC-7843-9C8B-162BCAEAF776}"/>
              </a:ext>
            </a:extLst>
          </p:cNvPr>
          <p:cNvGrpSpPr/>
          <p:nvPr/>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139" name="Oval 138">
              <a:extLst>
                <a:ext uri="{FF2B5EF4-FFF2-40B4-BE49-F238E27FC236}">
                  <a16:creationId xmlns:a16="http://schemas.microsoft.com/office/drawing/2014/main" id="{28B06BC6-5B91-3141-ABA0-8607A2F4695E}"/>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Doughnut 139">
              <a:extLst>
                <a:ext uri="{FF2B5EF4-FFF2-40B4-BE49-F238E27FC236}">
                  <a16:creationId xmlns:a16="http://schemas.microsoft.com/office/drawing/2014/main" id="{DFE2CA9F-B803-E24E-8A7B-D036AF11FBB1}"/>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1" name="Picture 64" descr="Free White Tractor 2 Icon - Download White Tractor 2 Icon">
              <a:extLst>
                <a:ext uri="{FF2B5EF4-FFF2-40B4-BE49-F238E27FC236}">
                  <a16:creationId xmlns:a16="http://schemas.microsoft.com/office/drawing/2014/main" id="{38D76E04-BC17-2042-95AD-12A077BFF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41">
            <a:extLst>
              <a:ext uri="{FF2B5EF4-FFF2-40B4-BE49-F238E27FC236}">
                <a16:creationId xmlns:a16="http://schemas.microsoft.com/office/drawing/2014/main" id="{732BF66B-89D8-6944-9235-25F8CB6BF9E4}"/>
              </a:ext>
            </a:extLst>
          </p:cNvPr>
          <p:cNvGrpSpPr/>
          <p:nvPr/>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143" name="Oval 142">
              <a:extLst>
                <a:ext uri="{FF2B5EF4-FFF2-40B4-BE49-F238E27FC236}">
                  <a16:creationId xmlns:a16="http://schemas.microsoft.com/office/drawing/2014/main" id="{39B99FA3-C788-7142-9D7A-FB7125679806}"/>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Doughnut 143">
              <a:extLst>
                <a:ext uri="{FF2B5EF4-FFF2-40B4-BE49-F238E27FC236}">
                  <a16:creationId xmlns:a16="http://schemas.microsoft.com/office/drawing/2014/main" id="{631B0C69-0CCF-FB4E-97C5-BBBC1D2A2285}"/>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5" name="Picture 78" descr="icon_pawCross - Riverside Veterinary Hospital">
              <a:extLst>
                <a:ext uri="{FF2B5EF4-FFF2-40B4-BE49-F238E27FC236}">
                  <a16:creationId xmlns:a16="http://schemas.microsoft.com/office/drawing/2014/main" id="{2828BA2C-CC37-7C47-B4A6-8F2FDA03FE1A}"/>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4AD0BA3-FC39-1747-B0F0-73F9D9F311A7}"/>
              </a:ext>
            </a:extLst>
          </p:cNvPr>
          <p:cNvGrpSpPr/>
          <p:nvPr/>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ED3AB06C-BD3E-3741-86C5-04B39AFCE4D1}"/>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oughnut 79">
              <a:extLst>
                <a:ext uri="{FF2B5EF4-FFF2-40B4-BE49-F238E27FC236}">
                  <a16:creationId xmlns:a16="http://schemas.microsoft.com/office/drawing/2014/main" id="{194ACFED-9EEF-F745-8C56-3CDFCF797D38}"/>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 name="Picture 80" descr="Icon&#10;&#10;Description automatically generated">
              <a:extLst>
                <a:ext uri="{FF2B5EF4-FFF2-40B4-BE49-F238E27FC236}">
                  <a16:creationId xmlns:a16="http://schemas.microsoft.com/office/drawing/2014/main" id="{34A0565D-5AD5-314C-BEC0-41373618B4DD}"/>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126" name="Group 125">
            <a:extLst>
              <a:ext uri="{FF2B5EF4-FFF2-40B4-BE49-F238E27FC236}">
                <a16:creationId xmlns:a16="http://schemas.microsoft.com/office/drawing/2014/main" id="{E969BD45-C6A4-2C40-B030-93E0641A36A4}"/>
              </a:ext>
            </a:extLst>
          </p:cNvPr>
          <p:cNvGrpSpPr/>
          <p:nvPr/>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127" name="Oval 126">
              <a:extLst>
                <a:ext uri="{FF2B5EF4-FFF2-40B4-BE49-F238E27FC236}">
                  <a16:creationId xmlns:a16="http://schemas.microsoft.com/office/drawing/2014/main" id="{7A25DFEF-9B55-1042-A9F4-61F6CDB8BE90}"/>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Doughnut 127">
              <a:extLst>
                <a:ext uri="{FF2B5EF4-FFF2-40B4-BE49-F238E27FC236}">
                  <a16:creationId xmlns:a16="http://schemas.microsoft.com/office/drawing/2014/main" id="{E13641C3-FC9F-0A4E-87D4-E291AD35A8D9}"/>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9" name="Picture 128" descr="Icon&#10;&#10;Description automatically generated">
              <a:extLst>
                <a:ext uri="{FF2B5EF4-FFF2-40B4-BE49-F238E27FC236}">
                  <a16:creationId xmlns:a16="http://schemas.microsoft.com/office/drawing/2014/main" id="{33E79BC3-6CF1-D341-831E-7477279BCDEC}"/>
                </a:ext>
              </a:extLst>
            </p:cNvPr>
            <p:cNvPicPr>
              <a:picLocks noChangeAspect="1"/>
            </p:cNvPicPr>
            <p:nvPr/>
          </p:nvPicPr>
          <p:blipFill>
            <a:blip r:embed="rId9"/>
            <a:stretch>
              <a:fillRect/>
            </a:stretch>
          </p:blipFill>
          <p:spPr>
            <a:xfrm>
              <a:off x="1124027" y="2244941"/>
              <a:ext cx="489403" cy="340202"/>
            </a:xfrm>
            <a:prstGeom prst="rect">
              <a:avLst/>
            </a:prstGeom>
          </p:spPr>
        </p:pic>
      </p:grpSp>
      <p:grpSp>
        <p:nvGrpSpPr>
          <p:cNvPr id="130" name="Group 129">
            <a:extLst>
              <a:ext uri="{FF2B5EF4-FFF2-40B4-BE49-F238E27FC236}">
                <a16:creationId xmlns:a16="http://schemas.microsoft.com/office/drawing/2014/main" id="{A9BF0AE4-6087-C24E-9FC7-F66A8C429BAB}"/>
              </a:ext>
            </a:extLst>
          </p:cNvPr>
          <p:cNvGrpSpPr/>
          <p:nvPr/>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131" name="Oval 130">
              <a:extLst>
                <a:ext uri="{FF2B5EF4-FFF2-40B4-BE49-F238E27FC236}">
                  <a16:creationId xmlns:a16="http://schemas.microsoft.com/office/drawing/2014/main" id="{D0868609-D886-2948-8B18-E7D58AE4BB42}"/>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Doughnut 131">
              <a:extLst>
                <a:ext uri="{FF2B5EF4-FFF2-40B4-BE49-F238E27FC236}">
                  <a16:creationId xmlns:a16="http://schemas.microsoft.com/office/drawing/2014/main" id="{488CA64B-28AF-B14B-9C27-362658063960}"/>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3" name="Picture 132" descr="A white windmill with a black background&#10;&#10;Description automatically generated with medium confidence">
              <a:extLst>
                <a:ext uri="{FF2B5EF4-FFF2-40B4-BE49-F238E27FC236}">
                  <a16:creationId xmlns:a16="http://schemas.microsoft.com/office/drawing/2014/main" id="{FE98B6BB-CE06-A04C-9BE7-A4B68FCF9A49}"/>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122" name="Group 121">
            <a:extLst>
              <a:ext uri="{FF2B5EF4-FFF2-40B4-BE49-F238E27FC236}">
                <a16:creationId xmlns:a16="http://schemas.microsoft.com/office/drawing/2014/main" id="{6253B7EB-2E55-2445-A05F-4322B48A552C}"/>
              </a:ext>
            </a:extLst>
          </p:cNvPr>
          <p:cNvGrpSpPr/>
          <p:nvPr/>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123" name="Oval 122">
              <a:extLst>
                <a:ext uri="{FF2B5EF4-FFF2-40B4-BE49-F238E27FC236}">
                  <a16:creationId xmlns:a16="http://schemas.microsoft.com/office/drawing/2014/main" id="{E8C52716-3D30-084C-AFE0-C6E9EFE52CD7}"/>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Doughnut 123">
              <a:extLst>
                <a:ext uri="{FF2B5EF4-FFF2-40B4-BE49-F238E27FC236}">
                  <a16:creationId xmlns:a16="http://schemas.microsoft.com/office/drawing/2014/main" id="{68224A13-6F3C-F049-83D2-6720F0A70E1B}"/>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5" name="Picture 124" descr="Icon&#10;&#10;Description automatically generated">
              <a:extLst>
                <a:ext uri="{FF2B5EF4-FFF2-40B4-BE49-F238E27FC236}">
                  <a16:creationId xmlns:a16="http://schemas.microsoft.com/office/drawing/2014/main" id="{D8F5722E-3BC3-1943-B074-5250E637543C}"/>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pic>
        <p:nvPicPr>
          <p:cNvPr id="4" name="Picture 3">
            <a:extLst>
              <a:ext uri="{FF2B5EF4-FFF2-40B4-BE49-F238E27FC236}">
                <a16:creationId xmlns:a16="http://schemas.microsoft.com/office/drawing/2014/main" id="{A2EC533C-3C54-EDA6-44F4-001BC103FCBF}"/>
              </a:ext>
            </a:extLst>
          </p:cNvPr>
          <p:cNvPicPr>
            <a:picLocks noChangeAspect="1"/>
          </p:cNvPicPr>
          <p:nvPr/>
        </p:nvPicPr>
        <p:blipFill>
          <a:blip r:embed="rId10"/>
          <a:stretch>
            <a:fillRect/>
          </a:stretch>
        </p:blipFill>
        <p:spPr>
          <a:xfrm>
            <a:off x="5482031" y="302578"/>
            <a:ext cx="1109482" cy="461664"/>
          </a:xfrm>
          <a:prstGeom prst="roundRect">
            <a:avLst>
              <a:gd name="adj" fmla="val 8594"/>
            </a:avLst>
          </a:prstGeom>
          <a:solidFill>
            <a:srgbClr val="FFFFFF">
              <a:shade val="85000"/>
            </a:srgbClr>
          </a:solidFill>
          <a:ln>
            <a:noFill/>
          </a:ln>
          <a:effectLst/>
        </p:spPr>
      </p:pic>
      <p:sp>
        <p:nvSpPr>
          <p:cNvPr id="2" name="Rounded Rectangle 1">
            <a:extLst>
              <a:ext uri="{FF2B5EF4-FFF2-40B4-BE49-F238E27FC236}">
                <a16:creationId xmlns:a16="http://schemas.microsoft.com/office/drawing/2014/main" id="{2DFB12E8-4BF0-4AD4-9815-387E0E92A296}"/>
              </a:ext>
            </a:extLst>
          </p:cNvPr>
          <p:cNvSpPr/>
          <p:nvPr/>
        </p:nvSpPr>
        <p:spPr>
          <a:xfrm>
            <a:off x="202025" y="2480936"/>
            <a:ext cx="3131112" cy="6473590"/>
          </a:xfrm>
          <a:prstGeom prst="roundRect">
            <a:avLst>
              <a:gd name="adj" fmla="val 4891"/>
            </a:avLst>
          </a:prstGeom>
          <a:noFill/>
          <a:ln w="28575">
            <a:solidFill>
              <a:srgbClr val="55C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8B1255AA-8950-A405-4887-4BF42DE6E0D6}"/>
              </a:ext>
            </a:extLst>
          </p:cNvPr>
          <p:cNvSpPr txBox="1"/>
          <p:nvPr/>
        </p:nvSpPr>
        <p:spPr>
          <a:xfrm>
            <a:off x="202025" y="2468272"/>
            <a:ext cx="3131112" cy="6463308"/>
          </a:xfrm>
          <a:prstGeom prst="rect">
            <a:avLst/>
          </a:prstGeom>
          <a:noFill/>
        </p:spPr>
        <p:txBody>
          <a:bodyPr wrap="square">
            <a:spAutoFit/>
          </a:bodyPr>
          <a:lstStyle/>
          <a:p>
            <a:pPr algn="ctr"/>
            <a:r>
              <a:rPr lang="en-US" dirty="0">
                <a:solidFill>
                  <a:srgbClr val="807E80"/>
                </a:solidFill>
                <a:latin typeface="Arial Rounded MT Bold" panose="020F0704030504030204" pitchFamily="34" charset="77"/>
              </a:rPr>
              <a:t>Pros:</a:t>
            </a:r>
          </a:p>
          <a:p>
            <a:pPr algn="ctr"/>
            <a:r>
              <a:rPr lang="en-US" sz="1800" dirty="0">
                <a:solidFill>
                  <a:srgbClr val="807E8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9" name="Rounded Rectangle 8">
            <a:extLst>
              <a:ext uri="{FF2B5EF4-FFF2-40B4-BE49-F238E27FC236}">
                <a16:creationId xmlns:a16="http://schemas.microsoft.com/office/drawing/2014/main" id="{2FC8C187-0209-B26D-C5B1-42E93F84CF5C}"/>
              </a:ext>
            </a:extLst>
          </p:cNvPr>
          <p:cNvSpPr/>
          <p:nvPr/>
        </p:nvSpPr>
        <p:spPr>
          <a:xfrm>
            <a:off x="182190" y="1651915"/>
            <a:ext cx="6491673" cy="579580"/>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10" name="TextBox 9">
            <a:extLst>
              <a:ext uri="{FF2B5EF4-FFF2-40B4-BE49-F238E27FC236}">
                <a16:creationId xmlns:a16="http://schemas.microsoft.com/office/drawing/2014/main" id="{1678BAD4-FAE6-6E6A-3600-03FA6FD58372}"/>
              </a:ext>
            </a:extLst>
          </p:cNvPr>
          <p:cNvSpPr txBox="1"/>
          <p:nvPr/>
        </p:nvSpPr>
        <p:spPr>
          <a:xfrm>
            <a:off x="182189" y="1744963"/>
            <a:ext cx="6491673" cy="307777"/>
          </a:xfrm>
          <a:prstGeom prst="rect">
            <a:avLst/>
          </a:prstGeom>
          <a:noFill/>
        </p:spPr>
        <p:txBody>
          <a:bodyPr wrap="square">
            <a:spAutoFit/>
          </a:bodyPr>
          <a:lstStyle/>
          <a:p>
            <a:pPr algn="ctr" eaLnBrk="0" fontAlgn="base" hangingPunct="0">
              <a:spcBef>
                <a:spcPct val="0"/>
              </a:spcBef>
              <a:spcAft>
                <a:spcPct val="0"/>
              </a:spcAft>
            </a:pPr>
            <a:r>
              <a:rPr lang="en-US" altLang="en-US" sz="1400" b="1" dirty="0">
                <a:solidFill>
                  <a:schemeClr val="bg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Research carbon sequestration and generate a list of pros and cons:</a:t>
            </a:r>
          </a:p>
        </p:txBody>
      </p:sp>
      <p:sp>
        <p:nvSpPr>
          <p:cNvPr id="11" name="Rounded Rectangle 10">
            <a:extLst>
              <a:ext uri="{FF2B5EF4-FFF2-40B4-BE49-F238E27FC236}">
                <a16:creationId xmlns:a16="http://schemas.microsoft.com/office/drawing/2014/main" id="{E359386A-1218-72DC-0CE2-EA6B905EEF34}"/>
              </a:ext>
            </a:extLst>
          </p:cNvPr>
          <p:cNvSpPr/>
          <p:nvPr/>
        </p:nvSpPr>
        <p:spPr>
          <a:xfrm>
            <a:off x="3547645" y="2488421"/>
            <a:ext cx="3131112" cy="6473590"/>
          </a:xfrm>
          <a:prstGeom prst="roundRect">
            <a:avLst>
              <a:gd name="adj" fmla="val 4891"/>
            </a:avLst>
          </a:prstGeom>
          <a:noFill/>
          <a:ln w="28575">
            <a:solidFill>
              <a:srgbClr val="55C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5" name="TextBox 14">
            <a:extLst>
              <a:ext uri="{FF2B5EF4-FFF2-40B4-BE49-F238E27FC236}">
                <a16:creationId xmlns:a16="http://schemas.microsoft.com/office/drawing/2014/main" id="{44F7D0F8-76B6-34EC-0308-42EA76A7AC60}"/>
              </a:ext>
            </a:extLst>
          </p:cNvPr>
          <p:cNvSpPr txBox="1"/>
          <p:nvPr/>
        </p:nvSpPr>
        <p:spPr>
          <a:xfrm>
            <a:off x="3531458" y="2477311"/>
            <a:ext cx="3131112" cy="6463308"/>
          </a:xfrm>
          <a:prstGeom prst="rect">
            <a:avLst/>
          </a:prstGeom>
          <a:noFill/>
        </p:spPr>
        <p:txBody>
          <a:bodyPr wrap="square">
            <a:spAutoFit/>
          </a:bodyPr>
          <a:lstStyle/>
          <a:p>
            <a:pPr algn="ctr"/>
            <a:r>
              <a:rPr lang="en-US" sz="1800" dirty="0">
                <a:solidFill>
                  <a:srgbClr val="807E80"/>
                </a:solidFill>
                <a:latin typeface="Arial Rounded MT Bold" panose="020F0704030504030204" pitchFamily="34" charset="77"/>
              </a:rPr>
              <a:t>Cons:</a:t>
            </a:r>
          </a:p>
          <a:p>
            <a:pPr algn="ctr"/>
            <a:r>
              <a:rPr lang="en-US" sz="1800" dirty="0">
                <a:solidFill>
                  <a:srgbClr val="807E8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3020087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94</Words>
  <Application>Microsoft Macintosh PowerPoint</Application>
  <PresentationFormat>A4 Paper (210x297 mm)</PresentationFormat>
  <Paragraphs>12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Mintey</dc:creator>
  <cp:lastModifiedBy>Developing Experts</cp:lastModifiedBy>
  <cp:revision>56</cp:revision>
  <dcterms:created xsi:type="dcterms:W3CDTF">2022-04-04T08:08:59Z</dcterms:created>
  <dcterms:modified xsi:type="dcterms:W3CDTF">2022-10-13T07:31:19Z</dcterms:modified>
</cp:coreProperties>
</file>