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9" r:id="rId4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6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2342" y="4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923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Write down the reptiles you know.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5125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UKS2: Reptiles Uncovered: Adaptations, Habitats </a:t>
            </a:r>
          </a:p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and Survival – Teacher Pack and Answers</a:t>
            </a:r>
            <a:endParaRPr lang="en-GB" altLang="en-US" sz="15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9" y="4784400"/>
            <a:ext cx="6459536" cy="4612425"/>
          </a:xfrm>
          <a:prstGeom prst="roundRect">
            <a:avLst>
              <a:gd name="adj" fmla="val 19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Write the habitat underneath each gecko. Include some facts for each one. 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5E4A0-18F6-CDFC-429A-0B0A2EE7A52E}"/>
              </a:ext>
            </a:extLst>
          </p:cNvPr>
          <p:cNvSpPr txBox="1"/>
          <p:nvPr/>
        </p:nvSpPr>
        <p:spPr>
          <a:xfrm>
            <a:off x="192088" y="3098165"/>
            <a:ext cx="645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is a reptile? List their key features.</a:t>
            </a:r>
          </a:p>
        </p:txBody>
      </p:sp>
      <p:pic>
        <p:nvPicPr>
          <p:cNvPr id="3" name="Picture 2" descr="A hand holding a lizard&#10;&#10;AI-generated content may be incorrect.">
            <a:extLst>
              <a:ext uri="{FF2B5EF4-FFF2-40B4-BE49-F238E27FC236}">
                <a16:creationId xmlns:a16="http://schemas.microsoft.com/office/drawing/2014/main" id="{E3FC5E72-0410-6E10-43C5-CF8DEFA5E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24950" b="10247"/>
          <a:stretch/>
        </p:blipFill>
        <p:spPr>
          <a:xfrm>
            <a:off x="685738" y="5448697"/>
            <a:ext cx="2103513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8A91E6C2-F9ED-FC84-DE7C-2792DCFF1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5330" r="-144" b="19997"/>
          <a:stretch/>
        </p:blipFill>
        <p:spPr>
          <a:xfrm>
            <a:off x="4068751" y="5423300"/>
            <a:ext cx="2158508" cy="996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8" name="Picture 7" descr="A hand holding a lizard&#10;&#10;AI-generated content may be incorrect.">
            <a:extLst>
              <a:ext uri="{FF2B5EF4-FFF2-40B4-BE49-F238E27FC236}">
                <a16:creationId xmlns:a16="http://schemas.microsoft.com/office/drawing/2014/main" id="{89B442D7-B03C-F0ED-A1FD-B299723ED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4267" b="23733"/>
          <a:stretch/>
        </p:blipFill>
        <p:spPr>
          <a:xfrm>
            <a:off x="685738" y="7418832"/>
            <a:ext cx="2103514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0" name="Picture 9" descr="A lizard on a white surface&#10;&#10;AI-generated content may be incorrect.">
            <a:extLst>
              <a:ext uri="{FF2B5EF4-FFF2-40B4-BE49-F238E27FC236}">
                <a16:creationId xmlns:a16="http://schemas.microsoft.com/office/drawing/2014/main" id="{FFDCEECA-5A05-BE23-65FF-6CE3C8D41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32931" r="8620" b="6710"/>
          <a:stretch/>
        </p:blipFill>
        <p:spPr>
          <a:xfrm>
            <a:off x="4068749" y="7418832"/>
            <a:ext cx="2158507" cy="99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72C16B-2BD4-F0B8-8CFA-5EA1B3715EA4}"/>
              </a:ext>
            </a:extLst>
          </p:cNvPr>
          <p:cNvSpPr txBox="1"/>
          <p:nvPr/>
        </p:nvSpPr>
        <p:spPr>
          <a:xfrm>
            <a:off x="906091" y="6299266"/>
            <a:ext cx="1662805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81EE3-5F90-09E6-5C64-879AE3CA5550}"/>
              </a:ext>
            </a:extLst>
          </p:cNvPr>
          <p:cNvSpPr txBox="1"/>
          <p:nvPr/>
        </p:nvSpPr>
        <p:spPr>
          <a:xfrm>
            <a:off x="4456494" y="6299267"/>
            <a:ext cx="1435923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5FCC3B-4FD0-312B-1D33-F4E90C459498}"/>
              </a:ext>
            </a:extLst>
          </p:cNvPr>
          <p:cNvSpPr txBox="1"/>
          <p:nvPr/>
        </p:nvSpPr>
        <p:spPr>
          <a:xfrm>
            <a:off x="1184684" y="8272984"/>
            <a:ext cx="1105617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AE4BE-8743-2B5D-0516-D9EA9D0A7C34}"/>
              </a:ext>
            </a:extLst>
          </p:cNvPr>
          <p:cNvSpPr txBox="1"/>
          <p:nvPr/>
        </p:nvSpPr>
        <p:spPr>
          <a:xfrm>
            <a:off x="4621647" y="8272984"/>
            <a:ext cx="1004962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house gecko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00CF810C-B729-9194-08F8-8306D4118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64636-CD5D-31A9-C196-AC3F86B1BAD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5592B-9E68-15FA-C82C-769609528651}"/>
              </a:ext>
            </a:extLst>
          </p:cNvPr>
          <p:cNvSpPr txBox="1"/>
          <p:nvPr/>
        </p:nvSpPr>
        <p:spPr>
          <a:xfrm>
            <a:off x="206374" y="1504346"/>
            <a:ext cx="643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Variety of answers, e.g.: snakes (rattlesnake; python; anaconda; boa constrictor; adder), lizards (gecko; chameleon; bearded dragon; skink), tortoise, turtle, crocodile, alligator.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79D326-2715-3EFF-855C-0253F8FFD8D7}"/>
              </a:ext>
            </a:extLst>
          </p:cNvPr>
          <p:cNvSpPr txBox="1"/>
          <p:nvPr/>
        </p:nvSpPr>
        <p:spPr>
          <a:xfrm>
            <a:off x="320919" y="3402534"/>
            <a:ext cx="6453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reptile is a cold-blooded animal with scaly skin that mostly lays egg. Adaptations include waterproof scales, strong limbs or streamlined bodies, venom and camouflage.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74E20F-85CA-1201-F54B-06A383548FF3}"/>
              </a:ext>
            </a:extLst>
          </p:cNvPr>
          <p:cNvSpPr txBox="1"/>
          <p:nvPr/>
        </p:nvSpPr>
        <p:spPr>
          <a:xfrm>
            <a:off x="412148" y="6495502"/>
            <a:ext cx="3285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Tropical rainforests. A bright green body, red marks and sticky toe pads.  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55121-CA8F-37CE-377C-8D9D232D829D}"/>
              </a:ext>
            </a:extLst>
          </p:cNvPr>
          <p:cNvSpPr txBox="1"/>
          <p:nvPr/>
        </p:nvSpPr>
        <p:spPr>
          <a:xfrm>
            <a:off x="3488969" y="6497970"/>
            <a:ext cx="32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Forests. Gives birth to live young.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F7495-AA3D-6D70-1394-F502D5E2D7C3}"/>
              </a:ext>
            </a:extLst>
          </p:cNvPr>
          <p:cNvSpPr txBox="1"/>
          <p:nvPr/>
        </p:nvSpPr>
        <p:spPr>
          <a:xfrm>
            <a:off x="320919" y="8480652"/>
            <a:ext cx="32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Deserts. Fat reserve stored in tail.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6D6CCC-1D0D-CC49-6386-4ACD873BD92C}"/>
              </a:ext>
            </a:extLst>
          </p:cNvPr>
          <p:cNvSpPr txBox="1"/>
          <p:nvPr/>
        </p:nvSpPr>
        <p:spPr>
          <a:xfrm>
            <a:off x="3565163" y="8500927"/>
            <a:ext cx="3285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Warm, urban areas. Lays eggs in buildings.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9AA43-6079-C439-85F4-BDC9D98DE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B459FC1-7387-20EB-D627-DDDE8B7B9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7BC5F56D-6B2D-A0F0-D2D5-E522DCC70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1B3955-5E40-F24A-2BF7-1B4794289542}"/>
              </a:ext>
            </a:extLst>
          </p:cNvPr>
          <p:cNvSpPr/>
          <p:nvPr/>
        </p:nvSpPr>
        <p:spPr>
          <a:xfrm>
            <a:off x="192088" y="1166811"/>
            <a:ext cx="6467475" cy="8221662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3: Label the features of a turtle and a tortoise. Label the adaptations each one has.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C3B5426E-306C-506B-59D0-ED1BE4F9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54B605-775C-7071-032B-437EB493DADC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839F44-F580-5963-7095-E50ADCB40144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A3C2D6F-5B17-B879-D79A-4BDBC789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EA28C7B8-9CA7-3680-2318-D08EF5B1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turtle and a turtle&#10;&#10;Description automatically generated">
            <a:extLst>
              <a:ext uri="{FF2B5EF4-FFF2-40B4-BE49-F238E27FC236}">
                <a16:creationId xmlns:a16="http://schemas.microsoft.com/office/drawing/2014/main" id="{3F47FE7C-1D5A-DC4A-F2D9-DFD2DBC1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" y="1873786"/>
            <a:ext cx="5900186" cy="4946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D96F9-9D78-2FC0-ABFC-382DA9CDE6D4}"/>
              </a:ext>
            </a:extLst>
          </p:cNvPr>
          <p:cNvSpPr txBox="1"/>
          <p:nvPr/>
        </p:nvSpPr>
        <p:spPr>
          <a:xfrm>
            <a:off x="199152" y="6811068"/>
            <a:ext cx="645969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are the key differences between a tortoise and a turtle?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Challenge: Can you write a fact about the terrapin?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8C7E637-0097-294D-6615-E880FB1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15DFD-F90B-6B61-726B-19C15FF2C4DF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B3340-37D2-F234-0C3D-68A77C824712}"/>
              </a:ext>
            </a:extLst>
          </p:cNvPr>
          <p:cNvSpPr txBox="1"/>
          <p:nvPr/>
        </p:nvSpPr>
        <p:spPr>
          <a:xfrm>
            <a:off x="261930" y="2771766"/>
            <a:ext cx="2013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Flippers for swimming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92828-D770-8358-CADA-8AE3D3438C7F}"/>
              </a:ext>
            </a:extLst>
          </p:cNvPr>
          <p:cNvSpPr txBox="1"/>
          <p:nvPr/>
        </p:nvSpPr>
        <p:spPr>
          <a:xfrm>
            <a:off x="478907" y="5388132"/>
            <a:ext cx="1553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Smooth, streamlined shell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AD5D8-818C-70A8-FA19-BFFF6E777D18}"/>
              </a:ext>
            </a:extLst>
          </p:cNvPr>
          <p:cNvSpPr txBox="1"/>
          <p:nvPr/>
        </p:nvSpPr>
        <p:spPr>
          <a:xfrm>
            <a:off x="4996903" y="5202176"/>
            <a:ext cx="1642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Strong, stumpy legs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AF4FE0-9A77-6D38-53D5-25A914360D2D}"/>
              </a:ext>
            </a:extLst>
          </p:cNvPr>
          <p:cNvSpPr txBox="1"/>
          <p:nvPr/>
        </p:nvSpPr>
        <p:spPr>
          <a:xfrm>
            <a:off x="5301861" y="2771766"/>
            <a:ext cx="1077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Domed, bumpy shell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E6402B-970C-F9A9-EA30-B082019DC695}"/>
              </a:ext>
            </a:extLst>
          </p:cNvPr>
          <p:cNvCxnSpPr>
            <a:cxnSpLocks/>
          </p:cNvCxnSpPr>
          <p:nvPr/>
        </p:nvCxnSpPr>
        <p:spPr>
          <a:xfrm>
            <a:off x="894080" y="3418097"/>
            <a:ext cx="579120" cy="6620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93D55F-F68E-3D9C-15E3-ACBF8C36629D}"/>
              </a:ext>
            </a:extLst>
          </p:cNvPr>
          <p:cNvCxnSpPr>
            <a:cxnSpLocks/>
          </p:cNvCxnSpPr>
          <p:nvPr/>
        </p:nvCxnSpPr>
        <p:spPr>
          <a:xfrm flipV="1">
            <a:off x="1630566" y="4953000"/>
            <a:ext cx="681189" cy="6614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46C60F-4C74-4394-9A3F-D613B93B93B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145280" y="3233431"/>
            <a:ext cx="1156581" cy="7705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060640-325F-692F-F65C-A98249598A8E}"/>
              </a:ext>
            </a:extLst>
          </p:cNvPr>
          <p:cNvCxnSpPr>
            <a:cxnSpLocks/>
          </p:cNvCxnSpPr>
          <p:nvPr/>
        </p:nvCxnSpPr>
        <p:spPr>
          <a:xfrm flipV="1">
            <a:off x="4762500" y="5848507"/>
            <a:ext cx="677908" cy="45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25F15A-C880-81AD-CD29-63CA1EC1C42E}"/>
              </a:ext>
            </a:extLst>
          </p:cNvPr>
          <p:cNvSpPr txBox="1"/>
          <p:nvPr/>
        </p:nvSpPr>
        <p:spPr>
          <a:xfrm>
            <a:off x="189793" y="7040561"/>
            <a:ext cx="644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Tortoises live on land; turtles live in water and have flippers or webbed feet for swimming. Tortoises have domed, bumpy shells for protection. Turtles have smooth, streamlined shells.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7B896B-EF8D-5AE4-CE52-7BC620A8D378}"/>
              </a:ext>
            </a:extLst>
          </p:cNvPr>
          <p:cNvSpPr txBox="1"/>
          <p:nvPr/>
        </p:nvSpPr>
        <p:spPr>
          <a:xfrm>
            <a:off x="194114" y="8372064"/>
            <a:ext cx="64410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Found in freshwater environments like ponds and marshes; spend time in water and on land; have webbed feet for swimming and strong claws for climbing.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E9079F8-6347-E38B-88E7-3309A1690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5125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UKS2: Reptiles Uncovered: Adaptations, Habitats </a:t>
            </a:r>
          </a:p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and Survival – Teacher Pack and Answers</a:t>
            </a:r>
            <a:endParaRPr lang="en-GB" altLang="en-US" sz="15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6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3777-03A4-9568-109B-FE377DD48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4377C362-7261-4813-35B3-76CA1E2A7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D35F9928-F117-82DE-5905-F3F2638A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1F4AAE2-C1B6-012F-2603-797A4984EFAF}"/>
              </a:ext>
            </a:extLst>
          </p:cNvPr>
          <p:cNvSpPr/>
          <p:nvPr/>
        </p:nvSpPr>
        <p:spPr>
          <a:xfrm>
            <a:off x="192088" y="1166811"/>
            <a:ext cx="6467475" cy="8269798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For each snake, write the following: 1. Its habitat; 2. What it eats; 3. How it kills prey (constrictor/venomous); 4. Other facts.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0D39587B-E5D4-0167-D8AF-78D245E5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5739DA-AEFD-60FD-453D-83C12C80FAC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0B8B82-05D9-15F6-9DFB-3DCB22678EA6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24C05606-91C9-70E4-2059-675196B3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6B32D70-6108-1E94-8381-974C7481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nake with a long tongue&#10;&#10;Description automatically generated">
            <a:extLst>
              <a:ext uri="{FF2B5EF4-FFF2-40B4-BE49-F238E27FC236}">
                <a16:creationId xmlns:a16="http://schemas.microsoft.com/office/drawing/2014/main" id="{E21DF72E-9A74-84D6-D70C-732989C86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b="24756"/>
          <a:stretch/>
        </p:blipFill>
        <p:spPr>
          <a:xfrm>
            <a:off x="4149172" y="2216707"/>
            <a:ext cx="1994184" cy="1386997"/>
          </a:xfrm>
          <a:prstGeom prst="roundRect">
            <a:avLst>
              <a:gd name="adj" fmla="val 3673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97C770FD-6AAF-F81E-2BA7-3BE8F384A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24369" r="16195" b="387"/>
          <a:stretch/>
        </p:blipFill>
        <p:spPr>
          <a:xfrm>
            <a:off x="784735" y="2216708"/>
            <a:ext cx="1965465" cy="1386997"/>
          </a:xfrm>
          <a:prstGeom prst="roundRect">
            <a:avLst>
              <a:gd name="adj" fmla="val 2945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1" name="Picture 10" descr="A snake on a tree branch&#10;&#10;Description automatically generated">
            <a:extLst>
              <a:ext uri="{FF2B5EF4-FFF2-40B4-BE49-F238E27FC236}">
                <a16:creationId xmlns:a16="http://schemas.microsoft.com/office/drawing/2014/main" id="{430F7C5F-B3F7-169B-586E-D3B6610DF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19856" r="9744"/>
          <a:stretch/>
        </p:blipFill>
        <p:spPr>
          <a:xfrm>
            <a:off x="4149172" y="5948911"/>
            <a:ext cx="1994184" cy="1477328"/>
          </a:xfrm>
          <a:prstGeom prst="roundRect">
            <a:avLst>
              <a:gd name="adj" fmla="val 3252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0" name="Picture 9" descr="A person holding a snake&#10;&#10;AI-generated content may be incorrect.">
            <a:extLst>
              <a:ext uri="{FF2B5EF4-FFF2-40B4-BE49-F238E27FC236}">
                <a16:creationId xmlns:a16="http://schemas.microsoft.com/office/drawing/2014/main" id="{09F8EECC-8155-350E-5C2A-E88226FF3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19856" r="5314"/>
          <a:stretch/>
        </p:blipFill>
        <p:spPr>
          <a:xfrm>
            <a:off x="786595" y="5948911"/>
            <a:ext cx="1965465" cy="1477328"/>
          </a:xfrm>
          <a:prstGeom prst="roundRect">
            <a:avLst>
              <a:gd name="adj" fmla="val 298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18209EF1-CFE4-E4EB-6010-B8115551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FFD17-200D-5784-BFEC-E5A21598C54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F8EB47-83A5-CF2E-3C3C-410F4191958E}"/>
              </a:ext>
            </a:extLst>
          </p:cNvPr>
          <p:cNvSpPr txBox="1"/>
          <p:nvPr/>
        </p:nvSpPr>
        <p:spPr>
          <a:xfrm>
            <a:off x="1263409" y="3412617"/>
            <a:ext cx="1008116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king snake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D728C7-D540-70B3-E9E2-7BF7F99EF5FE}"/>
              </a:ext>
            </a:extLst>
          </p:cNvPr>
          <p:cNvSpPr txBox="1"/>
          <p:nvPr/>
        </p:nvSpPr>
        <p:spPr>
          <a:xfrm>
            <a:off x="4630641" y="3412103"/>
            <a:ext cx="1048694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 Rounded MT Bold" panose="020F0704030504030204" pitchFamily="34" charset="0"/>
              </a:rPr>
              <a:t>rattlesnake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BB96EE-163A-7C9E-8861-FCE4FCC465C1}"/>
              </a:ext>
            </a:extLst>
          </p:cNvPr>
          <p:cNvSpPr txBox="1"/>
          <p:nvPr/>
        </p:nvSpPr>
        <p:spPr>
          <a:xfrm>
            <a:off x="1191308" y="7285363"/>
            <a:ext cx="1152500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garter snake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8E18B9-6A29-AE2A-D60D-9162F6308682}"/>
              </a:ext>
            </a:extLst>
          </p:cNvPr>
          <p:cNvSpPr txBox="1"/>
          <p:nvPr/>
        </p:nvSpPr>
        <p:spPr>
          <a:xfrm>
            <a:off x="4507798" y="7285363"/>
            <a:ext cx="1359823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boa constrictor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67FC248-8C87-9095-9166-46AD17836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5125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UKS2: Reptiles Uncovered: Adaptations, Habitats </a:t>
            </a:r>
          </a:p>
          <a:p>
            <a:pPr eaLnBrk="1" hangingPunct="1"/>
            <a:r>
              <a:rPr lang="en-GB" sz="15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and Survival – Teacher Pack and Answers</a:t>
            </a:r>
            <a:endParaRPr lang="en-GB" altLang="en-US" sz="15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9FC59-ED45-3D45-380F-22C1A58F011D}"/>
              </a:ext>
            </a:extLst>
          </p:cNvPr>
          <p:cNvSpPr txBox="1"/>
          <p:nvPr/>
        </p:nvSpPr>
        <p:spPr>
          <a:xfrm>
            <a:off x="569433" y="3819477"/>
            <a:ext cx="2859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 and 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Rodents, other snakes, eggs, small reptiles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37A666-5F9F-CDEE-3B56-E1F741E3F9CC}"/>
              </a:ext>
            </a:extLst>
          </p:cNvPr>
          <p:cNvSpPr txBox="1"/>
          <p:nvPr/>
        </p:nvSpPr>
        <p:spPr>
          <a:xfrm>
            <a:off x="3751106" y="3828424"/>
            <a:ext cx="29084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Warm-blooded animals – birds, mice etc.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Venomous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81879B-5DA2-1910-CCFE-50C265770A15}"/>
              </a:ext>
            </a:extLst>
          </p:cNvPr>
          <p:cNvSpPr txBox="1"/>
          <p:nvPr/>
        </p:nvSpPr>
        <p:spPr>
          <a:xfrm>
            <a:off x="3912732" y="7784775"/>
            <a:ext cx="2746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Rainforests (South America)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Small mammals and other reptiles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C5B84-648B-5C65-F366-BDDE147CEDDA}"/>
              </a:ext>
            </a:extLst>
          </p:cNvPr>
          <p:cNvSpPr txBox="1"/>
          <p:nvPr/>
        </p:nvSpPr>
        <p:spPr>
          <a:xfrm>
            <a:off x="569433" y="7784774"/>
            <a:ext cx="28595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grasslands, marshes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Fish, frogs and newts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7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2560</TotalTime>
  <Words>478</Words>
  <Application>Microsoft Office PowerPoint</Application>
  <PresentationFormat>A4 Paper (210x297 mm)</PresentationFormat>
  <Paragraphs>76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20</cp:revision>
  <cp:lastPrinted>2024-09-04T16:29:08Z</cp:lastPrinted>
  <dcterms:created xsi:type="dcterms:W3CDTF">2024-12-19T15:18:30Z</dcterms:created>
  <dcterms:modified xsi:type="dcterms:W3CDTF">2025-02-26T16:52:08Z</dcterms:modified>
</cp:coreProperties>
</file>