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9" r:id="rId2"/>
    <p:sldId id="260" r:id="rId3"/>
    <p:sldId id="261" r:id="rId4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00FF00"/>
    <a:srgbClr val="0000FF"/>
    <a:srgbClr val="00FFFF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7"/>
    <p:restoredTop sz="96357" autoAdjust="0"/>
  </p:normalViewPr>
  <p:slideViewPr>
    <p:cSldViewPr snapToGrid="0" snapToObjects="1">
      <p:cViewPr varScale="1">
        <p:scale>
          <a:sx n="109" d="100"/>
          <a:sy n="109" d="100"/>
        </p:scale>
        <p:origin x="48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8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6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D6EE5E-D811-4A84-A6DA-56420563B8EE}"/>
              </a:ext>
            </a:extLst>
          </p:cNvPr>
          <p:cNvSpPr/>
          <p:nvPr userDrawn="1"/>
        </p:nvSpPr>
        <p:spPr>
          <a:xfrm>
            <a:off x="1339904" y="965670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GB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GB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17">
            <a:extLst>
              <a:ext uri="{FF2B5EF4-FFF2-40B4-BE49-F238E27FC236}">
                <a16:creationId xmlns:a16="http://schemas.microsoft.com/office/drawing/2014/main" id="{79B14A8F-83E5-4DFC-9056-DCD8B437A2B6}"/>
              </a:ext>
            </a:extLst>
          </p:cNvPr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12" dirty="0">
                <a:latin typeface="Arial Rounded MT Bold" charset="0"/>
                <a:ea typeface="Arial Rounded MT Bold" charset="0"/>
                <a:cs typeface="Arial Rounded MT Bold" charset="0"/>
              </a:rPr>
              <a:t>S06.06.06 Handout </a:t>
            </a:r>
          </a:p>
        </p:txBody>
      </p:sp>
      <p:sp>
        <p:nvSpPr>
          <p:cNvPr id="9" name="Rounded Rectangular Callout 19">
            <a:extLst>
              <a:ext uri="{FF2B5EF4-FFF2-40B4-BE49-F238E27FC236}">
                <a16:creationId xmlns:a16="http://schemas.microsoft.com/office/drawing/2014/main" id="{7379352F-3F2A-443D-BF81-FCE5151AA11D}"/>
              </a:ext>
            </a:extLst>
          </p:cNvPr>
          <p:cNvSpPr/>
          <p:nvPr userDrawn="1"/>
        </p:nvSpPr>
        <p:spPr>
          <a:xfrm rot="10800000" flipV="1">
            <a:off x="1013252" y="563188"/>
            <a:ext cx="5673747" cy="612000"/>
          </a:xfrm>
          <a:prstGeom prst="wedgeRoundRectCallout">
            <a:avLst>
              <a:gd name="adj1" fmla="val 52092"/>
              <a:gd name="adj2" fmla="val -21344"/>
              <a:gd name="adj3" fmla="val 16667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n-US" sz="2000" b="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Show white light is a mixture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4E23C4-52B9-4BA1-A860-339F693F002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0" y="563187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71000" y="1300489"/>
            <a:ext cx="6516000" cy="763227"/>
          </a:xfrm>
          <a:prstGeom prst="roundRect">
            <a:avLst/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Colour-in the following shapes as shown. Mount them onto card. Then cut them out and either stick them on a motor or push a sharp pencil through them to make a spinning top.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B974F72-263B-4683-AF9B-0EFCC09FE012}"/>
              </a:ext>
            </a:extLst>
          </p:cNvPr>
          <p:cNvGrpSpPr/>
          <p:nvPr/>
        </p:nvGrpSpPr>
        <p:grpSpPr>
          <a:xfrm>
            <a:off x="114617" y="2165877"/>
            <a:ext cx="6628767" cy="6591679"/>
            <a:chOff x="30164" y="2670479"/>
            <a:chExt cx="6628767" cy="6591679"/>
          </a:xfrm>
        </p:grpSpPr>
        <p:pic>
          <p:nvPicPr>
            <p:cNvPr id="1041" name="Picture 1040">
              <a:extLst>
                <a:ext uri="{FF2B5EF4-FFF2-40B4-BE49-F238E27FC236}">
                  <a16:creationId xmlns:a16="http://schemas.microsoft.com/office/drawing/2014/main" id="{6C4A292F-FBB4-4549-BF9D-E1E5EBDB8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64" y="2670479"/>
              <a:ext cx="3502062" cy="3502062"/>
            </a:xfrm>
            <a:prstGeom prst="rect">
              <a:avLst/>
            </a:prstGeom>
          </p:spPr>
        </p:pic>
        <p:pic>
          <p:nvPicPr>
            <p:cNvPr id="1052" name="Picture 1051">
              <a:extLst>
                <a:ext uri="{FF2B5EF4-FFF2-40B4-BE49-F238E27FC236}">
                  <a16:creationId xmlns:a16="http://schemas.microsoft.com/office/drawing/2014/main" id="{B8255C27-00AC-4EC6-BB1E-CBEBBAEAD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33276" y="2911477"/>
              <a:ext cx="3023175" cy="3020066"/>
            </a:xfrm>
            <a:prstGeom prst="rect">
              <a:avLst/>
            </a:prstGeom>
          </p:spPr>
        </p:pic>
        <p:pic>
          <p:nvPicPr>
            <p:cNvPr id="1053" name="Picture 1052">
              <a:extLst>
                <a:ext uri="{FF2B5EF4-FFF2-40B4-BE49-F238E27FC236}">
                  <a16:creationId xmlns:a16="http://schemas.microsoft.com/office/drawing/2014/main" id="{F1D1F6AE-EA1D-4F5F-B760-F7CC37D72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35757" y="6242090"/>
              <a:ext cx="3023174" cy="3020068"/>
            </a:xfrm>
            <a:prstGeom prst="rect">
              <a:avLst/>
            </a:prstGeom>
          </p:spPr>
        </p:pic>
        <p:pic>
          <p:nvPicPr>
            <p:cNvPr id="1054" name="Picture 1053">
              <a:extLst>
                <a:ext uri="{FF2B5EF4-FFF2-40B4-BE49-F238E27FC236}">
                  <a16:creationId xmlns:a16="http://schemas.microsoft.com/office/drawing/2014/main" id="{4A198A64-93EC-4835-A682-8C149B741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8239" y="6242090"/>
              <a:ext cx="3023174" cy="30200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8214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171000" y="1279170"/>
            <a:ext cx="6516000" cy="756995"/>
          </a:xfrm>
          <a:prstGeom prst="roundRect">
            <a:avLst/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Mount the page onto card, then cut out the shapes below and either stick them on a motor or push a sharp pencil through them to make a spinning top.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8A88B7-6577-4B78-BBCC-2F04D8C3B378}"/>
              </a:ext>
            </a:extLst>
          </p:cNvPr>
          <p:cNvGrpSpPr/>
          <p:nvPr/>
        </p:nvGrpSpPr>
        <p:grpSpPr>
          <a:xfrm>
            <a:off x="112137" y="2149451"/>
            <a:ext cx="6628767" cy="6591679"/>
            <a:chOff x="66839" y="1886084"/>
            <a:chExt cx="6628767" cy="6591679"/>
          </a:xfrm>
        </p:grpSpPr>
        <p:pic>
          <p:nvPicPr>
            <p:cNvPr id="1041" name="Picture 1040">
              <a:extLst>
                <a:ext uri="{FF2B5EF4-FFF2-40B4-BE49-F238E27FC236}">
                  <a16:creationId xmlns:a16="http://schemas.microsoft.com/office/drawing/2014/main" id="{6C4A292F-FBB4-4549-BF9D-E1E5EBDB8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839" y="1886084"/>
              <a:ext cx="3502062" cy="3502062"/>
            </a:xfrm>
            <a:prstGeom prst="rect">
              <a:avLst/>
            </a:prstGeom>
          </p:spPr>
        </p:pic>
        <p:pic>
          <p:nvPicPr>
            <p:cNvPr id="1052" name="Picture 1051">
              <a:extLst>
                <a:ext uri="{FF2B5EF4-FFF2-40B4-BE49-F238E27FC236}">
                  <a16:creationId xmlns:a16="http://schemas.microsoft.com/office/drawing/2014/main" id="{B8255C27-00AC-4EC6-BB1E-CBEBBAEAD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69951" y="2127082"/>
              <a:ext cx="3023175" cy="3020066"/>
            </a:xfrm>
            <a:prstGeom prst="rect">
              <a:avLst/>
            </a:prstGeom>
          </p:spPr>
        </p:pic>
        <p:pic>
          <p:nvPicPr>
            <p:cNvPr id="1053" name="Picture 1052">
              <a:extLst>
                <a:ext uri="{FF2B5EF4-FFF2-40B4-BE49-F238E27FC236}">
                  <a16:creationId xmlns:a16="http://schemas.microsoft.com/office/drawing/2014/main" id="{F1D1F6AE-EA1D-4F5F-B760-F7CC37D72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72432" y="5457695"/>
              <a:ext cx="3023174" cy="3020068"/>
            </a:xfrm>
            <a:prstGeom prst="rect">
              <a:avLst/>
            </a:prstGeom>
          </p:spPr>
        </p:pic>
        <p:pic>
          <p:nvPicPr>
            <p:cNvPr id="1054" name="Picture 1053">
              <a:extLst>
                <a:ext uri="{FF2B5EF4-FFF2-40B4-BE49-F238E27FC236}">
                  <a16:creationId xmlns:a16="http://schemas.microsoft.com/office/drawing/2014/main" id="{4A198A64-93EC-4835-A682-8C149B741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34914" y="5457695"/>
              <a:ext cx="3023174" cy="3020068"/>
            </a:xfrm>
            <a:prstGeom prst="rect">
              <a:avLst/>
            </a:prstGeom>
          </p:spPr>
        </p:pic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12489551-848D-468A-9F08-90E6C7A44C52}"/>
                </a:ext>
              </a:extLst>
            </p:cNvPr>
            <p:cNvSpPr/>
            <p:nvPr/>
          </p:nvSpPr>
          <p:spPr>
            <a:xfrm rot="10800000">
              <a:off x="994201" y="2199873"/>
              <a:ext cx="1628155" cy="1403582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94B6EEEF-0BD2-4E49-A498-59C1597CA309}"/>
                </a:ext>
              </a:extLst>
            </p:cNvPr>
            <p:cNvSpPr/>
            <p:nvPr/>
          </p:nvSpPr>
          <p:spPr>
            <a:xfrm rot="14400000">
              <a:off x="1635858" y="2567586"/>
              <a:ext cx="1628155" cy="1403582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42222671-0642-48C6-932A-1558AA72103A}"/>
                </a:ext>
              </a:extLst>
            </p:cNvPr>
            <p:cNvSpPr/>
            <p:nvPr/>
          </p:nvSpPr>
          <p:spPr>
            <a:xfrm rot="7200000">
              <a:off x="357089" y="2569326"/>
              <a:ext cx="1628155" cy="1403582"/>
            </a:xfrm>
            <a:prstGeom prst="triangle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01BCF1F3-BAAE-4F00-809D-DBDF8798C678}"/>
                </a:ext>
              </a:extLst>
            </p:cNvPr>
            <p:cNvSpPr/>
            <p:nvPr/>
          </p:nvSpPr>
          <p:spPr>
            <a:xfrm rot="10800000" flipV="1">
              <a:off x="1003792" y="3665104"/>
              <a:ext cx="1628155" cy="1403582"/>
            </a:xfrm>
            <a:prstGeom prst="triangle">
              <a:avLst/>
            </a:pr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984ED724-B355-429B-8652-AED2B7CBAB56}"/>
                </a:ext>
              </a:extLst>
            </p:cNvPr>
            <p:cNvSpPr/>
            <p:nvPr/>
          </p:nvSpPr>
          <p:spPr>
            <a:xfrm rot="7200000" flipV="1">
              <a:off x="1635054" y="3302309"/>
              <a:ext cx="1628155" cy="1403582"/>
            </a:xfrm>
            <a:prstGeom prst="triangl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9A36D6-DFF6-4714-845F-24E1587BEAEF}"/>
                </a:ext>
              </a:extLst>
            </p:cNvPr>
            <p:cNvSpPr/>
            <p:nvPr/>
          </p:nvSpPr>
          <p:spPr>
            <a:xfrm rot="14400000" flipV="1">
              <a:off x="359737" y="3303804"/>
              <a:ext cx="1628155" cy="1403582"/>
            </a:xfrm>
            <a:prstGeom prst="triangl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4D0C2495-F798-4671-966C-3925B3C5A6E4}"/>
                </a:ext>
              </a:extLst>
            </p:cNvPr>
            <p:cNvSpPr/>
            <p:nvPr/>
          </p:nvSpPr>
          <p:spPr>
            <a:xfrm>
              <a:off x="3706181" y="2165973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6" name="Partial Circle 45">
              <a:extLst>
                <a:ext uri="{FF2B5EF4-FFF2-40B4-BE49-F238E27FC236}">
                  <a16:creationId xmlns:a16="http://schemas.microsoft.com/office/drawing/2014/main" id="{9D777385-1BC6-4C05-8AB4-37C8BCB62F6A}"/>
                </a:ext>
              </a:extLst>
            </p:cNvPr>
            <p:cNvSpPr/>
            <p:nvPr/>
          </p:nvSpPr>
          <p:spPr>
            <a:xfrm flipV="1">
              <a:off x="3701415" y="2201692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4E2F0A-7296-407C-B645-44BD51E9333B}"/>
                </a:ext>
              </a:extLst>
            </p:cNvPr>
            <p:cNvSpPr/>
            <p:nvPr/>
          </p:nvSpPr>
          <p:spPr>
            <a:xfrm>
              <a:off x="5131718" y="3587295"/>
              <a:ext cx="99640" cy="996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Partial Circle 46">
              <a:extLst>
                <a:ext uri="{FF2B5EF4-FFF2-40B4-BE49-F238E27FC236}">
                  <a16:creationId xmlns:a16="http://schemas.microsoft.com/office/drawing/2014/main" id="{CF23833C-13AF-4A28-8CAF-0FA34145A1A9}"/>
                </a:ext>
              </a:extLst>
            </p:cNvPr>
            <p:cNvSpPr/>
            <p:nvPr/>
          </p:nvSpPr>
          <p:spPr>
            <a:xfrm>
              <a:off x="272004" y="5491222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8" name="Partial Circle 47">
              <a:extLst>
                <a:ext uri="{FF2B5EF4-FFF2-40B4-BE49-F238E27FC236}">
                  <a16:creationId xmlns:a16="http://schemas.microsoft.com/office/drawing/2014/main" id="{6AD361D8-82F2-44D4-8BDD-A1DB69E19532}"/>
                </a:ext>
              </a:extLst>
            </p:cNvPr>
            <p:cNvSpPr/>
            <p:nvPr/>
          </p:nvSpPr>
          <p:spPr>
            <a:xfrm flipV="1">
              <a:off x="267238" y="5526941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4028507-80AA-43D5-83C9-F3D343143B5A}"/>
                </a:ext>
              </a:extLst>
            </p:cNvPr>
            <p:cNvSpPr/>
            <p:nvPr/>
          </p:nvSpPr>
          <p:spPr>
            <a:xfrm>
              <a:off x="1697541" y="6912544"/>
              <a:ext cx="99640" cy="996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Partial Circle 54">
              <a:extLst>
                <a:ext uri="{FF2B5EF4-FFF2-40B4-BE49-F238E27FC236}">
                  <a16:creationId xmlns:a16="http://schemas.microsoft.com/office/drawing/2014/main" id="{8AC5911A-7FED-40EE-B4CB-8D1937F495B8}"/>
                </a:ext>
              </a:extLst>
            </p:cNvPr>
            <p:cNvSpPr/>
            <p:nvPr/>
          </p:nvSpPr>
          <p:spPr>
            <a:xfrm>
              <a:off x="3712595" y="5495719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6" name="Partial Circle 55">
              <a:extLst>
                <a:ext uri="{FF2B5EF4-FFF2-40B4-BE49-F238E27FC236}">
                  <a16:creationId xmlns:a16="http://schemas.microsoft.com/office/drawing/2014/main" id="{55D4467B-0C35-449B-A104-4E494D077449}"/>
                </a:ext>
              </a:extLst>
            </p:cNvPr>
            <p:cNvSpPr/>
            <p:nvPr/>
          </p:nvSpPr>
          <p:spPr>
            <a:xfrm flipV="1">
              <a:off x="3707829" y="5531438"/>
              <a:ext cx="2952750" cy="2912270"/>
            </a:xfrm>
            <a:prstGeom prst="pie">
              <a:avLst>
                <a:gd name="adj1" fmla="val 10796609"/>
                <a:gd name="adj2" fmla="val 7892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DC58E36-22F4-4664-867E-A6B829952BA4}"/>
                </a:ext>
              </a:extLst>
            </p:cNvPr>
            <p:cNvSpPr/>
            <p:nvPr/>
          </p:nvSpPr>
          <p:spPr>
            <a:xfrm>
              <a:off x="5138132" y="6917041"/>
              <a:ext cx="99640" cy="9964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5261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37D5D400-60E0-4C11-8B73-C3E132E44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111074"/>
              </p:ext>
            </p:extLst>
          </p:nvPr>
        </p:nvGraphicFramePr>
        <p:xfrm>
          <a:off x="171001" y="1934682"/>
          <a:ext cx="6516000" cy="362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93916239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744948935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358350856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358401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latin typeface="Arial Rounded MT Bold" panose="020F0704030504030204" pitchFamily="34" charset="0"/>
                        </a:rPr>
                        <a:t>Colour wheel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latin typeface="Arial Rounded MT Bold" panose="020F0704030504030204" pitchFamily="34" charset="0"/>
                        </a:rPr>
                        <a:t>Predicted 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latin typeface="Arial Rounded MT Bold" panose="020F0704030504030204" pitchFamily="34" charset="0"/>
                        </a:rPr>
                        <a:t>Explain your prediction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latin typeface="Arial Rounded MT Bold" panose="020F0704030504030204" pitchFamily="34" charset="0"/>
                        </a:rPr>
                        <a:t>Colour seen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5361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51016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3131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26372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5480"/>
                  </a:ext>
                </a:extLst>
              </a:tr>
            </a:tbl>
          </a:graphicData>
        </a:graphic>
      </p:graphicFrame>
      <p:sp>
        <p:nvSpPr>
          <p:cNvPr id="24" name="Rounded Rectangle 23"/>
          <p:cNvSpPr/>
          <p:nvPr/>
        </p:nvSpPr>
        <p:spPr>
          <a:xfrm>
            <a:off x="171000" y="1279171"/>
            <a:ext cx="6516000" cy="487714"/>
          </a:xfrm>
          <a:prstGeom prst="roundRect">
            <a:avLst/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For each colour wheel predict what colour you </a:t>
            </a:r>
          </a:p>
          <a:p>
            <a:pPr algn="ctr"/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think you’ll see when it is rapidly rotated.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DD76F9-34F3-48CE-BE0B-C2426CFE3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45" y="3224399"/>
            <a:ext cx="721454" cy="72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23D952-0829-4234-BE6E-5554FD0B6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699" y="4806488"/>
            <a:ext cx="720000" cy="72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37612B-A31F-4AF8-AAFC-CC747138F0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245" y="4018805"/>
            <a:ext cx="720000" cy="72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3AD8A78-1998-467A-A281-E5584E2877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079" y="2430339"/>
            <a:ext cx="720000" cy="720000"/>
          </a:xfrm>
          <a:prstGeom prst="rect">
            <a:avLst/>
          </a:prstGeom>
        </p:spPr>
      </p:pic>
      <p:sp>
        <p:nvSpPr>
          <p:cNvPr id="31" name="Rounded Rectangle 23">
            <a:extLst>
              <a:ext uri="{FF2B5EF4-FFF2-40B4-BE49-F238E27FC236}">
                <a16:creationId xmlns:a16="http://schemas.microsoft.com/office/drawing/2014/main" id="{9C363F12-8ECB-4FB5-99FD-45EFDCB99366}"/>
              </a:ext>
            </a:extLst>
          </p:cNvPr>
          <p:cNvSpPr/>
          <p:nvPr/>
        </p:nvSpPr>
        <p:spPr>
          <a:xfrm>
            <a:off x="171000" y="5624945"/>
            <a:ext cx="6516000" cy="393815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 computer screen is made of pixels. Each pixel is made of </a:t>
            </a:r>
            <a:b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three coloured cells (red, green, blue) You can see them </a:t>
            </a:r>
            <a:b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with a magnifying lens. Each cell can be illuminated by </a:t>
            </a:r>
            <a:b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different amounts. </a:t>
            </a:r>
          </a:p>
          <a:p>
            <a:endParaRPr lang="en-GB" sz="12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Explain how these cells help create different colours on the </a:t>
            </a:r>
            <a:b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computer screen.</a:t>
            </a:r>
          </a:p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endParaRPr lang="en-GB" sz="12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Explain what this picture shows.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</a:t>
            </a:r>
          </a:p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D3BB6FE-AF3A-421A-97AD-E0A042C0479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6015" t="38279" r="40184" b="49980"/>
          <a:stretch/>
        </p:blipFill>
        <p:spPr>
          <a:xfrm>
            <a:off x="4791526" y="5652885"/>
            <a:ext cx="1895475" cy="1210830"/>
          </a:xfrm>
          <a:prstGeom prst="rect">
            <a:avLst/>
          </a:prstGeom>
          <a:ln w="12700">
            <a:solidFill>
              <a:srgbClr val="2FA2B4"/>
            </a:solidFill>
          </a:ln>
        </p:spPr>
      </p:pic>
      <p:sp>
        <p:nvSpPr>
          <p:cNvPr id="33" name="Rounded Rectangle 23">
            <a:extLst>
              <a:ext uri="{FF2B5EF4-FFF2-40B4-BE49-F238E27FC236}">
                <a16:creationId xmlns:a16="http://schemas.microsoft.com/office/drawing/2014/main" id="{33E1A897-BA96-4E05-82D7-63369F3D6EED}"/>
              </a:ext>
            </a:extLst>
          </p:cNvPr>
          <p:cNvSpPr/>
          <p:nvPr/>
        </p:nvSpPr>
        <p:spPr>
          <a:xfrm>
            <a:off x="5319000" y="7031513"/>
            <a:ext cx="1368000" cy="1055212"/>
          </a:xfrm>
          <a:prstGeom prst="roundRect">
            <a:avLst>
              <a:gd name="adj" fmla="val 9704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Stretch</a:t>
            </a:r>
          </a:p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Explain how rainbows show us white light is a mixture.</a:t>
            </a:r>
          </a:p>
        </p:txBody>
      </p:sp>
      <p:sp>
        <p:nvSpPr>
          <p:cNvPr id="34" name="Rounded Rectangle 23">
            <a:extLst>
              <a:ext uri="{FF2B5EF4-FFF2-40B4-BE49-F238E27FC236}">
                <a16:creationId xmlns:a16="http://schemas.microsoft.com/office/drawing/2014/main" id="{F43B16C9-1E73-4F6E-AE07-1161468FA078}"/>
              </a:ext>
            </a:extLst>
          </p:cNvPr>
          <p:cNvSpPr/>
          <p:nvPr/>
        </p:nvSpPr>
        <p:spPr>
          <a:xfrm>
            <a:off x="5319000" y="8252121"/>
            <a:ext cx="1368000" cy="1390650"/>
          </a:xfrm>
          <a:prstGeom prst="roundRect">
            <a:avLst>
              <a:gd name="adj" fmla="val 9704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Challenge</a:t>
            </a:r>
          </a:p>
          <a:p>
            <a:r>
              <a:rPr lang="en-GB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Explain why spinning the colour wheel rapidly causes the colours to mix.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157055B-DF9A-4F22-B1AE-2F6BF470DD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34861" y="8150879"/>
            <a:ext cx="1335140" cy="13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7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201</Words>
  <Application>Microsoft Macintosh PowerPoint</Application>
  <PresentationFormat>A4 Paper (210x297 mm)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明朝</vt:lpstr>
      <vt:lpstr>Arial</vt:lpstr>
      <vt:lpstr>Arial Rounded MT Bold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71</cp:revision>
  <cp:lastPrinted>2018-12-21T11:29:46Z</cp:lastPrinted>
  <dcterms:created xsi:type="dcterms:W3CDTF">2016-06-12T08:53:59Z</dcterms:created>
  <dcterms:modified xsi:type="dcterms:W3CDTF">2021-11-28T15:36:06Z</dcterms:modified>
</cp:coreProperties>
</file>