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20" userDrawn="1">
          <p15:clr>
            <a:srgbClr val="A4A3A4"/>
          </p15:clr>
        </p15:guide>
        <p15:guide id="2" pos="216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showGuides="1">
      <p:cViewPr>
        <p:scale>
          <a:sx n="130" d="100"/>
          <a:sy n="130" d="100"/>
        </p:scale>
        <p:origin x="974" y="-2602"/>
      </p:cViewPr>
      <p:guideLst>
        <p:guide orient="horz" pos="3120"/>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en-GB"/>
              <a:t>Click to edit Master title style</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GB"/>
              <a:t>Click to edit Master subtitle style</a:t>
            </a:r>
            <a:endParaRPr lang="en-US" dirty="0"/>
          </a:p>
        </p:txBody>
      </p:sp>
      <p:sp>
        <p:nvSpPr>
          <p:cNvPr id="4" name="Date Placeholder 3"/>
          <p:cNvSpPr>
            <a:spLocks noGrp="1"/>
          </p:cNvSpPr>
          <p:nvPr>
            <p:ph type="dt" sz="half" idx="10"/>
          </p:nvPr>
        </p:nvSpPr>
        <p:spPr/>
        <p:txBody>
          <a:bodyPr/>
          <a:lstStyle/>
          <a:p>
            <a:fld id="{CE50CE35-3F90-4DC8-A3FB-79E1C0813870}" type="datetimeFigureOut">
              <a:rPr lang="en-GB" smtClean="0"/>
              <a:t>07/06/2023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C294161-2793-403B-AC13-3F95E226D9E1}" type="slidenum">
              <a:rPr lang="en-GB" smtClean="0"/>
              <a:t>‹#›</a:t>
            </a:fld>
            <a:endParaRPr lang="en-GB"/>
          </a:p>
        </p:txBody>
      </p:sp>
    </p:spTree>
    <p:extLst>
      <p:ext uri="{BB962C8B-B14F-4D97-AF65-F5344CB8AC3E}">
        <p14:creationId xmlns:p14="http://schemas.microsoft.com/office/powerpoint/2010/main" val="19730124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CE50CE35-3F90-4DC8-A3FB-79E1C0813870}" type="datetimeFigureOut">
              <a:rPr lang="en-GB" smtClean="0"/>
              <a:t>07/06/2023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C294161-2793-403B-AC13-3F95E226D9E1}" type="slidenum">
              <a:rPr lang="en-GB" smtClean="0"/>
              <a:t>‹#›</a:t>
            </a:fld>
            <a:endParaRPr lang="en-GB"/>
          </a:p>
        </p:txBody>
      </p:sp>
    </p:spTree>
    <p:extLst>
      <p:ext uri="{BB962C8B-B14F-4D97-AF65-F5344CB8AC3E}">
        <p14:creationId xmlns:p14="http://schemas.microsoft.com/office/powerpoint/2010/main" val="24978536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en-GB"/>
              <a:t>Click to edit Master title style</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CE50CE35-3F90-4DC8-A3FB-79E1C0813870}" type="datetimeFigureOut">
              <a:rPr lang="en-GB" smtClean="0"/>
              <a:t>07/06/2023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C294161-2793-403B-AC13-3F95E226D9E1}" type="slidenum">
              <a:rPr lang="en-GB" smtClean="0"/>
              <a:t>‹#›</a:t>
            </a:fld>
            <a:endParaRPr lang="en-GB"/>
          </a:p>
        </p:txBody>
      </p:sp>
    </p:spTree>
    <p:extLst>
      <p:ext uri="{BB962C8B-B14F-4D97-AF65-F5344CB8AC3E}">
        <p14:creationId xmlns:p14="http://schemas.microsoft.com/office/powerpoint/2010/main" val="31904574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CE50CE35-3F90-4DC8-A3FB-79E1C0813870}" type="datetimeFigureOut">
              <a:rPr lang="en-GB" smtClean="0"/>
              <a:t>07/06/2023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C294161-2793-403B-AC13-3F95E226D9E1}" type="slidenum">
              <a:rPr lang="en-GB" smtClean="0"/>
              <a:t>‹#›</a:t>
            </a:fld>
            <a:endParaRPr lang="en-GB"/>
          </a:p>
        </p:txBody>
      </p:sp>
    </p:spTree>
    <p:extLst>
      <p:ext uri="{BB962C8B-B14F-4D97-AF65-F5344CB8AC3E}">
        <p14:creationId xmlns:p14="http://schemas.microsoft.com/office/powerpoint/2010/main" val="20065940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en-GB"/>
              <a:t>Click to edit Master title style</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CE50CE35-3F90-4DC8-A3FB-79E1C0813870}" type="datetimeFigureOut">
              <a:rPr lang="en-GB" smtClean="0"/>
              <a:t>07/06/2023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C294161-2793-403B-AC13-3F95E226D9E1}" type="slidenum">
              <a:rPr lang="en-GB" smtClean="0"/>
              <a:t>‹#›</a:t>
            </a:fld>
            <a:endParaRPr lang="en-GB"/>
          </a:p>
        </p:txBody>
      </p:sp>
    </p:spTree>
    <p:extLst>
      <p:ext uri="{BB962C8B-B14F-4D97-AF65-F5344CB8AC3E}">
        <p14:creationId xmlns:p14="http://schemas.microsoft.com/office/powerpoint/2010/main" val="28640566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Date Placeholder 4"/>
          <p:cNvSpPr>
            <a:spLocks noGrp="1"/>
          </p:cNvSpPr>
          <p:nvPr>
            <p:ph type="dt" sz="half" idx="10"/>
          </p:nvPr>
        </p:nvSpPr>
        <p:spPr/>
        <p:txBody>
          <a:bodyPr/>
          <a:lstStyle/>
          <a:p>
            <a:fld id="{CE50CE35-3F90-4DC8-A3FB-79E1C0813870}" type="datetimeFigureOut">
              <a:rPr lang="en-GB" smtClean="0"/>
              <a:t>07/06/2023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DC294161-2793-403B-AC13-3F95E226D9E1}" type="slidenum">
              <a:rPr lang="en-GB" smtClean="0"/>
              <a:t>‹#›</a:t>
            </a:fld>
            <a:endParaRPr lang="en-GB"/>
          </a:p>
        </p:txBody>
      </p:sp>
    </p:spTree>
    <p:extLst>
      <p:ext uri="{BB962C8B-B14F-4D97-AF65-F5344CB8AC3E}">
        <p14:creationId xmlns:p14="http://schemas.microsoft.com/office/powerpoint/2010/main" val="32350247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en-GB"/>
              <a:t>Click to edit Master title style</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GB"/>
              <a:t>Click to edit Master text styles</a:t>
            </a:r>
          </a:p>
        </p:txBody>
      </p:sp>
      <p:sp>
        <p:nvSpPr>
          <p:cNvPr id="4" name="Content Placeholder 3"/>
          <p:cNvSpPr>
            <a:spLocks noGrp="1"/>
          </p:cNvSpPr>
          <p:nvPr>
            <p:ph sz="half" idx="2"/>
          </p:nvPr>
        </p:nvSpPr>
        <p:spPr>
          <a:xfrm>
            <a:off x="472381" y="3618442"/>
            <a:ext cx="2901255" cy="5322183"/>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GB"/>
              <a:t>Click to edit Master text styles</a:t>
            </a:r>
          </a:p>
        </p:txBody>
      </p:sp>
      <p:sp>
        <p:nvSpPr>
          <p:cNvPr id="6" name="Content Placeholder 5"/>
          <p:cNvSpPr>
            <a:spLocks noGrp="1"/>
          </p:cNvSpPr>
          <p:nvPr>
            <p:ph sz="quarter" idx="4"/>
          </p:nvPr>
        </p:nvSpPr>
        <p:spPr>
          <a:xfrm>
            <a:off x="3471863" y="3618442"/>
            <a:ext cx="2915543" cy="5322183"/>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7" name="Date Placeholder 6"/>
          <p:cNvSpPr>
            <a:spLocks noGrp="1"/>
          </p:cNvSpPr>
          <p:nvPr>
            <p:ph type="dt" sz="half" idx="10"/>
          </p:nvPr>
        </p:nvSpPr>
        <p:spPr/>
        <p:txBody>
          <a:bodyPr/>
          <a:lstStyle/>
          <a:p>
            <a:fld id="{CE50CE35-3F90-4DC8-A3FB-79E1C0813870}" type="datetimeFigureOut">
              <a:rPr lang="en-GB" smtClean="0"/>
              <a:t>07/06/2023</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DC294161-2793-403B-AC13-3F95E226D9E1}" type="slidenum">
              <a:rPr lang="en-GB" smtClean="0"/>
              <a:t>‹#›</a:t>
            </a:fld>
            <a:endParaRPr lang="en-GB"/>
          </a:p>
        </p:txBody>
      </p:sp>
    </p:spTree>
    <p:extLst>
      <p:ext uri="{BB962C8B-B14F-4D97-AF65-F5344CB8AC3E}">
        <p14:creationId xmlns:p14="http://schemas.microsoft.com/office/powerpoint/2010/main" val="26836164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Date Placeholder 2"/>
          <p:cNvSpPr>
            <a:spLocks noGrp="1"/>
          </p:cNvSpPr>
          <p:nvPr>
            <p:ph type="dt" sz="half" idx="10"/>
          </p:nvPr>
        </p:nvSpPr>
        <p:spPr/>
        <p:txBody>
          <a:bodyPr/>
          <a:lstStyle/>
          <a:p>
            <a:fld id="{CE50CE35-3F90-4DC8-A3FB-79E1C0813870}" type="datetimeFigureOut">
              <a:rPr lang="en-GB" smtClean="0"/>
              <a:t>07/06/2023</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DC294161-2793-403B-AC13-3F95E226D9E1}" type="slidenum">
              <a:rPr lang="en-GB" smtClean="0"/>
              <a:t>‹#›</a:t>
            </a:fld>
            <a:endParaRPr lang="en-GB"/>
          </a:p>
        </p:txBody>
      </p:sp>
    </p:spTree>
    <p:extLst>
      <p:ext uri="{BB962C8B-B14F-4D97-AF65-F5344CB8AC3E}">
        <p14:creationId xmlns:p14="http://schemas.microsoft.com/office/powerpoint/2010/main" val="17907357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E50CE35-3F90-4DC8-A3FB-79E1C0813870}" type="datetimeFigureOut">
              <a:rPr lang="en-GB" smtClean="0"/>
              <a:t>07/06/2023</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DC294161-2793-403B-AC13-3F95E226D9E1}" type="slidenum">
              <a:rPr lang="en-GB" smtClean="0"/>
              <a:t>‹#›</a:t>
            </a:fld>
            <a:endParaRPr lang="en-GB"/>
          </a:p>
        </p:txBody>
      </p:sp>
    </p:spTree>
    <p:extLst>
      <p:ext uri="{BB962C8B-B14F-4D97-AF65-F5344CB8AC3E}">
        <p14:creationId xmlns:p14="http://schemas.microsoft.com/office/powerpoint/2010/main" val="40656905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GB"/>
              <a:t>Click to edit Master title style</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GB"/>
              <a:t>Click to edit Master text styles</a:t>
            </a:r>
          </a:p>
        </p:txBody>
      </p:sp>
      <p:sp>
        <p:nvSpPr>
          <p:cNvPr id="5" name="Date Placeholder 4"/>
          <p:cNvSpPr>
            <a:spLocks noGrp="1"/>
          </p:cNvSpPr>
          <p:nvPr>
            <p:ph type="dt" sz="half" idx="10"/>
          </p:nvPr>
        </p:nvSpPr>
        <p:spPr/>
        <p:txBody>
          <a:bodyPr/>
          <a:lstStyle/>
          <a:p>
            <a:fld id="{CE50CE35-3F90-4DC8-A3FB-79E1C0813870}" type="datetimeFigureOut">
              <a:rPr lang="en-GB" smtClean="0"/>
              <a:t>07/06/2023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DC294161-2793-403B-AC13-3F95E226D9E1}" type="slidenum">
              <a:rPr lang="en-GB" smtClean="0"/>
              <a:t>‹#›</a:t>
            </a:fld>
            <a:endParaRPr lang="en-GB"/>
          </a:p>
        </p:txBody>
      </p:sp>
    </p:spTree>
    <p:extLst>
      <p:ext uri="{BB962C8B-B14F-4D97-AF65-F5344CB8AC3E}">
        <p14:creationId xmlns:p14="http://schemas.microsoft.com/office/powerpoint/2010/main" val="1386414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GB"/>
              <a:t>Click to edit Master title style</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GB"/>
              <a:t>Click icon to add picture</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GB"/>
              <a:t>Click to edit Master text styles</a:t>
            </a:r>
          </a:p>
        </p:txBody>
      </p:sp>
      <p:sp>
        <p:nvSpPr>
          <p:cNvPr id="5" name="Date Placeholder 4"/>
          <p:cNvSpPr>
            <a:spLocks noGrp="1"/>
          </p:cNvSpPr>
          <p:nvPr>
            <p:ph type="dt" sz="half" idx="10"/>
          </p:nvPr>
        </p:nvSpPr>
        <p:spPr/>
        <p:txBody>
          <a:bodyPr/>
          <a:lstStyle/>
          <a:p>
            <a:fld id="{CE50CE35-3F90-4DC8-A3FB-79E1C0813870}" type="datetimeFigureOut">
              <a:rPr lang="en-GB" smtClean="0"/>
              <a:t>07/06/2023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DC294161-2793-403B-AC13-3F95E226D9E1}" type="slidenum">
              <a:rPr lang="en-GB" smtClean="0"/>
              <a:t>‹#›</a:t>
            </a:fld>
            <a:endParaRPr lang="en-GB"/>
          </a:p>
        </p:txBody>
      </p:sp>
    </p:spTree>
    <p:extLst>
      <p:ext uri="{BB962C8B-B14F-4D97-AF65-F5344CB8AC3E}">
        <p14:creationId xmlns:p14="http://schemas.microsoft.com/office/powerpoint/2010/main" val="4060198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en-GB"/>
              <a:t>Click to edit Master title style</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CE50CE35-3F90-4DC8-A3FB-79E1C0813870}" type="datetimeFigureOut">
              <a:rPr lang="en-GB" smtClean="0"/>
              <a:t>07/06/2023</a:t>
            </a:fld>
            <a:endParaRPr lang="en-GB"/>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DC294161-2793-403B-AC13-3F95E226D9E1}" type="slidenum">
              <a:rPr lang="en-GB" smtClean="0"/>
              <a:t>‹#›</a:t>
            </a:fld>
            <a:endParaRPr lang="en-GB"/>
          </a:p>
        </p:txBody>
      </p:sp>
    </p:spTree>
    <p:extLst>
      <p:ext uri="{BB962C8B-B14F-4D97-AF65-F5344CB8AC3E}">
        <p14:creationId xmlns:p14="http://schemas.microsoft.com/office/powerpoint/2010/main" val="195857843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 Id="rId4" Type="http://schemas.openxmlformats.org/officeDocument/2006/relationships/image" Target="../media/image3.jpg"/></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 Id="rId4" Type="http://schemas.openxmlformats.org/officeDocument/2006/relationships/image" Target="../media/image3.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E8A959F3-C82E-9A94-F13A-64E40E505965}"/>
              </a:ext>
            </a:extLst>
          </p:cNvPr>
          <p:cNvSpPr/>
          <p:nvPr/>
        </p:nvSpPr>
        <p:spPr>
          <a:xfrm>
            <a:off x="-1" y="9619898"/>
            <a:ext cx="6858002" cy="296795"/>
          </a:xfrm>
          <a:prstGeom prst="rect">
            <a:avLst/>
          </a:prstGeom>
          <a:solidFill>
            <a:srgbClr val="130E3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TextBox 4">
            <a:extLst>
              <a:ext uri="{FF2B5EF4-FFF2-40B4-BE49-F238E27FC236}">
                <a16:creationId xmlns:a16="http://schemas.microsoft.com/office/drawing/2014/main" id="{F2DA7B23-4972-51A2-1486-C92A4480B4F0}"/>
              </a:ext>
            </a:extLst>
          </p:cNvPr>
          <p:cNvSpPr txBox="1"/>
          <p:nvPr/>
        </p:nvSpPr>
        <p:spPr>
          <a:xfrm>
            <a:off x="3761872" y="9678702"/>
            <a:ext cx="2942598" cy="215444"/>
          </a:xfrm>
          <a:prstGeom prst="rect">
            <a:avLst/>
          </a:prstGeom>
          <a:noFill/>
        </p:spPr>
        <p:txBody>
          <a:bodyPr wrap="square" rtlCol="0">
            <a:spAutoFit/>
          </a:bodyPr>
          <a:lstStyle/>
          <a:p>
            <a:pPr algn="r"/>
            <a:r>
              <a:rPr lang="en-US" sz="800" dirty="0">
                <a:solidFill>
                  <a:schemeClr val="bg1"/>
                </a:solidFill>
                <a:latin typeface="Arial Rounded MT Bold" panose="020F0704030504030204" pitchFamily="34" charset="77"/>
              </a:rPr>
              <a:t>Developing Experts Copyright 2023 All Rights Reserved</a:t>
            </a:r>
          </a:p>
        </p:txBody>
      </p:sp>
      <p:pic>
        <p:nvPicPr>
          <p:cNvPr id="6" name="Picture 5">
            <a:extLst>
              <a:ext uri="{FF2B5EF4-FFF2-40B4-BE49-F238E27FC236}">
                <a16:creationId xmlns:a16="http://schemas.microsoft.com/office/drawing/2014/main" id="{55098002-B991-A2E4-8CE6-B7215AAB0BA5}"/>
              </a:ext>
            </a:extLst>
          </p:cNvPr>
          <p:cNvPicPr>
            <a:picLocks noChangeAspect="1"/>
          </p:cNvPicPr>
          <p:nvPr/>
        </p:nvPicPr>
        <p:blipFill rotWithShape="1">
          <a:blip r:embed="rId2"/>
          <a:srcRect l="3114" t="13379" r="3460" b="3635"/>
          <a:stretch/>
        </p:blipFill>
        <p:spPr>
          <a:xfrm>
            <a:off x="0" y="-213360"/>
            <a:ext cx="6858000" cy="1332562"/>
          </a:xfrm>
          <a:prstGeom prst="rect">
            <a:avLst/>
          </a:prstGeom>
        </p:spPr>
      </p:pic>
      <p:sp>
        <p:nvSpPr>
          <p:cNvPr id="7" name="TextBox 6">
            <a:extLst>
              <a:ext uri="{FF2B5EF4-FFF2-40B4-BE49-F238E27FC236}">
                <a16:creationId xmlns:a16="http://schemas.microsoft.com/office/drawing/2014/main" id="{CC4E455F-115F-7943-A54F-095E0FA910A6}"/>
              </a:ext>
            </a:extLst>
          </p:cNvPr>
          <p:cNvSpPr txBox="1"/>
          <p:nvPr/>
        </p:nvSpPr>
        <p:spPr>
          <a:xfrm>
            <a:off x="4440396" y="649734"/>
            <a:ext cx="1305618" cy="215444"/>
          </a:xfrm>
          <a:prstGeom prst="rect">
            <a:avLst/>
          </a:prstGeom>
          <a:noFill/>
          <a:effectLst/>
        </p:spPr>
        <p:txBody>
          <a:bodyPr wrap="square" rtlCol="0">
            <a:spAutoFit/>
          </a:bodyPr>
          <a:lstStyle/>
          <a:p>
            <a:r>
              <a:rPr lang="en-US" sz="800" dirty="0">
                <a:solidFill>
                  <a:schemeClr val="bg1"/>
                </a:solidFill>
                <a:latin typeface="Arial Rounded MT Bold" panose="020F0704030504030204" pitchFamily="34" charset="77"/>
              </a:rPr>
              <a:t>KS3-16-03</a:t>
            </a:r>
          </a:p>
        </p:txBody>
      </p:sp>
      <p:sp>
        <p:nvSpPr>
          <p:cNvPr id="8" name="TextBox 7">
            <a:extLst>
              <a:ext uri="{FF2B5EF4-FFF2-40B4-BE49-F238E27FC236}">
                <a16:creationId xmlns:a16="http://schemas.microsoft.com/office/drawing/2014/main" id="{EB38CA68-FD38-EEBA-E954-161A5C2972AF}"/>
              </a:ext>
            </a:extLst>
          </p:cNvPr>
          <p:cNvSpPr txBox="1"/>
          <p:nvPr/>
        </p:nvSpPr>
        <p:spPr>
          <a:xfrm>
            <a:off x="1013042" y="-12645"/>
            <a:ext cx="4343497" cy="276999"/>
          </a:xfrm>
          <a:prstGeom prst="rect">
            <a:avLst/>
          </a:prstGeom>
          <a:noFill/>
        </p:spPr>
        <p:txBody>
          <a:bodyPr wrap="square" rtlCol="0">
            <a:spAutoFit/>
          </a:bodyPr>
          <a:lstStyle/>
          <a:p>
            <a:r>
              <a:rPr lang="en-US" sz="1200" dirty="0">
                <a:solidFill>
                  <a:schemeClr val="bg1"/>
                </a:solidFill>
                <a:latin typeface="Arial Rounded MT Bold" panose="020F0704030504030204" pitchFamily="34" charset="0"/>
              </a:rPr>
              <a:t>Mission Assignment: </a:t>
            </a:r>
            <a:r>
              <a:rPr lang="en-GB" sz="1200" dirty="0">
                <a:solidFill>
                  <a:schemeClr val="bg1"/>
                </a:solidFill>
                <a:latin typeface="Arial Rounded MT Bold" panose="020F0704030504030204" pitchFamily="34" charset="0"/>
              </a:rPr>
              <a:t>Explain why plants are important </a:t>
            </a:r>
            <a:endParaRPr lang="en-US" sz="1200" dirty="0">
              <a:solidFill>
                <a:schemeClr val="bg1"/>
              </a:solidFill>
              <a:latin typeface="Arial Rounded MT Bold" panose="020F0704030504030204" pitchFamily="34" charset="0"/>
            </a:endParaRPr>
          </a:p>
        </p:txBody>
      </p:sp>
      <p:pic>
        <p:nvPicPr>
          <p:cNvPr id="9" name="Google Shape;88;p1" descr="Logo  Description automatically generated">
            <a:extLst>
              <a:ext uri="{FF2B5EF4-FFF2-40B4-BE49-F238E27FC236}">
                <a16:creationId xmlns:a16="http://schemas.microsoft.com/office/drawing/2014/main" id="{9BFEF8DB-38B4-0CF4-7BCB-44A8DCAA1BEF}"/>
              </a:ext>
            </a:extLst>
          </p:cNvPr>
          <p:cNvPicPr preferRelativeResize="0"/>
          <p:nvPr/>
        </p:nvPicPr>
        <p:blipFill rotWithShape="1">
          <a:blip r:embed="rId3">
            <a:alphaModFix/>
          </a:blip>
          <a:srcRect/>
          <a:stretch/>
        </p:blipFill>
        <p:spPr>
          <a:xfrm>
            <a:off x="5320177" y="22949"/>
            <a:ext cx="1330454" cy="587953"/>
          </a:xfrm>
          <a:prstGeom prst="rect">
            <a:avLst/>
          </a:prstGeom>
          <a:noFill/>
          <a:ln>
            <a:noFill/>
          </a:ln>
        </p:spPr>
      </p:pic>
      <p:sp>
        <p:nvSpPr>
          <p:cNvPr id="10" name="Rectangle 9">
            <a:extLst>
              <a:ext uri="{FF2B5EF4-FFF2-40B4-BE49-F238E27FC236}">
                <a16:creationId xmlns:a16="http://schemas.microsoft.com/office/drawing/2014/main" id="{1ADEA34F-9B9F-09BA-3694-A254FB6E720E}"/>
              </a:ext>
            </a:extLst>
          </p:cNvPr>
          <p:cNvSpPr/>
          <p:nvPr/>
        </p:nvSpPr>
        <p:spPr>
          <a:xfrm>
            <a:off x="-1" y="9619898"/>
            <a:ext cx="6858002" cy="296795"/>
          </a:xfrm>
          <a:prstGeom prst="rect">
            <a:avLst/>
          </a:prstGeom>
          <a:solidFill>
            <a:srgbClr val="130E3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 name="TextBox 10">
            <a:extLst>
              <a:ext uri="{FF2B5EF4-FFF2-40B4-BE49-F238E27FC236}">
                <a16:creationId xmlns:a16="http://schemas.microsoft.com/office/drawing/2014/main" id="{23D748FC-4B93-FC7C-BD3F-B45FBC26C7C3}"/>
              </a:ext>
            </a:extLst>
          </p:cNvPr>
          <p:cNvSpPr txBox="1"/>
          <p:nvPr/>
        </p:nvSpPr>
        <p:spPr>
          <a:xfrm>
            <a:off x="3761872" y="9678702"/>
            <a:ext cx="2942598" cy="215444"/>
          </a:xfrm>
          <a:prstGeom prst="rect">
            <a:avLst/>
          </a:prstGeom>
          <a:noFill/>
        </p:spPr>
        <p:txBody>
          <a:bodyPr wrap="square" rtlCol="0">
            <a:spAutoFit/>
          </a:bodyPr>
          <a:lstStyle/>
          <a:p>
            <a:pPr algn="r"/>
            <a:r>
              <a:rPr lang="en-US" sz="800" dirty="0">
                <a:solidFill>
                  <a:schemeClr val="bg1"/>
                </a:solidFill>
                <a:latin typeface="Arial Rounded MT Bold" panose="020F0704030504030204" pitchFamily="34" charset="77"/>
              </a:rPr>
              <a:t>Developing Experts Copyright 2023 All Rights Reserved</a:t>
            </a:r>
          </a:p>
        </p:txBody>
      </p:sp>
      <p:pic>
        <p:nvPicPr>
          <p:cNvPr id="12" name="Picture 11">
            <a:extLst>
              <a:ext uri="{FF2B5EF4-FFF2-40B4-BE49-F238E27FC236}">
                <a16:creationId xmlns:a16="http://schemas.microsoft.com/office/drawing/2014/main" id="{B50F34E3-F602-8CDC-5BF5-1A0330615BF3}"/>
              </a:ext>
            </a:extLst>
          </p:cNvPr>
          <p:cNvPicPr>
            <a:picLocks noChangeAspect="1"/>
          </p:cNvPicPr>
          <p:nvPr/>
        </p:nvPicPr>
        <p:blipFill rotWithShape="1">
          <a:blip r:embed="rId2"/>
          <a:srcRect l="3114" t="13379" r="3460" b="3635"/>
          <a:stretch/>
        </p:blipFill>
        <p:spPr>
          <a:xfrm>
            <a:off x="0" y="-213360"/>
            <a:ext cx="6858000" cy="1332562"/>
          </a:xfrm>
          <a:prstGeom prst="rect">
            <a:avLst/>
          </a:prstGeom>
        </p:spPr>
      </p:pic>
      <p:sp>
        <p:nvSpPr>
          <p:cNvPr id="13" name="TextBox 12">
            <a:extLst>
              <a:ext uri="{FF2B5EF4-FFF2-40B4-BE49-F238E27FC236}">
                <a16:creationId xmlns:a16="http://schemas.microsoft.com/office/drawing/2014/main" id="{CAB6DEA0-30C5-21AD-14CD-E420D502B1DC}"/>
              </a:ext>
            </a:extLst>
          </p:cNvPr>
          <p:cNvSpPr txBox="1"/>
          <p:nvPr/>
        </p:nvSpPr>
        <p:spPr>
          <a:xfrm>
            <a:off x="4440396" y="649734"/>
            <a:ext cx="1305618" cy="215444"/>
          </a:xfrm>
          <a:prstGeom prst="rect">
            <a:avLst/>
          </a:prstGeom>
          <a:noFill/>
          <a:effectLst/>
        </p:spPr>
        <p:txBody>
          <a:bodyPr wrap="square" rtlCol="0">
            <a:spAutoFit/>
          </a:bodyPr>
          <a:lstStyle/>
          <a:p>
            <a:r>
              <a:rPr lang="en-US" sz="800" dirty="0">
                <a:solidFill>
                  <a:schemeClr val="bg1"/>
                </a:solidFill>
                <a:latin typeface="Arial Rounded MT Bold" panose="020F0704030504030204" pitchFamily="34" charset="77"/>
              </a:rPr>
              <a:t>KS3-16-05</a:t>
            </a:r>
          </a:p>
        </p:txBody>
      </p:sp>
      <p:sp>
        <p:nvSpPr>
          <p:cNvPr id="14" name="TextBox 13">
            <a:extLst>
              <a:ext uri="{FF2B5EF4-FFF2-40B4-BE49-F238E27FC236}">
                <a16:creationId xmlns:a16="http://schemas.microsoft.com/office/drawing/2014/main" id="{FD1A1630-665E-6DF2-160D-6153AE4F857B}"/>
              </a:ext>
            </a:extLst>
          </p:cNvPr>
          <p:cNvSpPr txBox="1"/>
          <p:nvPr/>
        </p:nvSpPr>
        <p:spPr>
          <a:xfrm>
            <a:off x="1013042" y="-12645"/>
            <a:ext cx="4343497" cy="276999"/>
          </a:xfrm>
          <a:prstGeom prst="rect">
            <a:avLst/>
          </a:prstGeom>
          <a:noFill/>
        </p:spPr>
        <p:txBody>
          <a:bodyPr wrap="square" rtlCol="0">
            <a:spAutoFit/>
          </a:bodyPr>
          <a:lstStyle/>
          <a:p>
            <a:r>
              <a:rPr lang="en-US" sz="1200" dirty="0">
                <a:solidFill>
                  <a:schemeClr val="bg1"/>
                </a:solidFill>
                <a:latin typeface="Arial Rounded MT Bold" panose="020F0704030504030204" pitchFamily="34" charset="0"/>
              </a:rPr>
              <a:t>Mission Assignment: </a:t>
            </a:r>
            <a:r>
              <a:rPr lang="en-GB" sz="1200" dirty="0">
                <a:solidFill>
                  <a:schemeClr val="bg1"/>
                </a:solidFill>
                <a:latin typeface="Arial Rounded MT Bold" panose="020F0704030504030204" pitchFamily="34" charset="0"/>
              </a:rPr>
              <a:t>Describe the structure of a leaf                                              </a:t>
            </a:r>
            <a:endParaRPr lang="en-US" sz="1200" dirty="0">
              <a:solidFill>
                <a:schemeClr val="bg1"/>
              </a:solidFill>
              <a:latin typeface="Arial Rounded MT Bold" panose="020F0704030504030204" pitchFamily="34" charset="0"/>
            </a:endParaRPr>
          </a:p>
        </p:txBody>
      </p:sp>
      <p:sp>
        <p:nvSpPr>
          <p:cNvPr id="15" name="Rounded Rectangle 87">
            <a:extLst>
              <a:ext uri="{FF2B5EF4-FFF2-40B4-BE49-F238E27FC236}">
                <a16:creationId xmlns:a16="http://schemas.microsoft.com/office/drawing/2014/main" id="{FC859174-951A-E0D6-C3AB-F45199FC85B8}"/>
              </a:ext>
            </a:extLst>
          </p:cNvPr>
          <p:cNvSpPr/>
          <p:nvPr/>
        </p:nvSpPr>
        <p:spPr>
          <a:xfrm>
            <a:off x="185736" y="1262146"/>
            <a:ext cx="6464893" cy="461665"/>
          </a:xfrm>
          <a:prstGeom prst="roundRect">
            <a:avLst>
              <a:gd name="adj" fmla="val 4891"/>
            </a:avLst>
          </a:prstGeom>
          <a:noFill/>
          <a:ln w="28575">
            <a:solidFill>
              <a:srgbClr val="807E8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solidFill>
                <a:srgbClr val="33CCCC"/>
              </a:solidFill>
              <a:latin typeface="Arial Rounded MT Bold" panose="020F0704030504030204" pitchFamily="34" charset="77"/>
            </a:endParaRPr>
          </a:p>
        </p:txBody>
      </p:sp>
      <p:pic>
        <p:nvPicPr>
          <p:cNvPr id="16" name="Google Shape;88;p1" descr="Logo  Description automatically generated">
            <a:extLst>
              <a:ext uri="{FF2B5EF4-FFF2-40B4-BE49-F238E27FC236}">
                <a16:creationId xmlns:a16="http://schemas.microsoft.com/office/drawing/2014/main" id="{9634D60C-4862-60A5-BCAE-63A4F73991F7}"/>
              </a:ext>
            </a:extLst>
          </p:cNvPr>
          <p:cNvPicPr preferRelativeResize="0"/>
          <p:nvPr/>
        </p:nvPicPr>
        <p:blipFill rotWithShape="1">
          <a:blip r:embed="rId3">
            <a:alphaModFix/>
          </a:blip>
          <a:srcRect/>
          <a:stretch/>
        </p:blipFill>
        <p:spPr>
          <a:xfrm>
            <a:off x="5320177" y="22949"/>
            <a:ext cx="1330454" cy="587953"/>
          </a:xfrm>
          <a:prstGeom prst="rect">
            <a:avLst/>
          </a:prstGeom>
          <a:noFill/>
          <a:ln>
            <a:noFill/>
          </a:ln>
        </p:spPr>
      </p:pic>
      <p:sp>
        <p:nvSpPr>
          <p:cNvPr id="17" name="TextBox 16">
            <a:extLst>
              <a:ext uri="{FF2B5EF4-FFF2-40B4-BE49-F238E27FC236}">
                <a16:creationId xmlns:a16="http://schemas.microsoft.com/office/drawing/2014/main" id="{3B5EBDB3-5390-A4C0-E75C-9BF68514F377}"/>
              </a:ext>
            </a:extLst>
          </p:cNvPr>
          <p:cNvSpPr txBox="1"/>
          <p:nvPr/>
        </p:nvSpPr>
        <p:spPr>
          <a:xfrm>
            <a:off x="185736" y="1355511"/>
            <a:ext cx="6464893" cy="461665"/>
          </a:xfrm>
          <a:prstGeom prst="rect">
            <a:avLst/>
          </a:prstGeom>
          <a:noFill/>
        </p:spPr>
        <p:txBody>
          <a:bodyPr wrap="square">
            <a:spAutoFit/>
          </a:bodyPr>
          <a:lstStyle/>
          <a:p>
            <a:pPr marL="0" marR="0" lvl="0" indent="0" algn="l" rtl="0">
              <a:spcBef>
                <a:spcPts val="0"/>
              </a:spcBef>
              <a:spcAft>
                <a:spcPts val="0"/>
              </a:spcAft>
              <a:buNone/>
            </a:pPr>
            <a:r>
              <a:rPr lang="en-GB" sz="1200" dirty="0">
                <a:solidFill>
                  <a:srgbClr val="002060"/>
                </a:solidFill>
                <a:latin typeface="Arial Rounded MT Bold" panose="020F0704030504030204" pitchFamily="34" charset="0"/>
                <a:ea typeface="Arial Rounded"/>
                <a:cs typeface="Arial Rounded"/>
                <a:sym typeface="Arial Rounded"/>
              </a:rPr>
              <a:t>In this experiment you will be investigating the gas produced through photosynthesis.</a:t>
            </a:r>
            <a:endParaRPr lang="en-GB" sz="1200" dirty="0">
              <a:solidFill>
                <a:srgbClr val="002060"/>
              </a:solidFill>
              <a:latin typeface="Arial Rounded MT Bold" panose="020F0704030504030204" pitchFamily="34" charset="0"/>
            </a:endParaRPr>
          </a:p>
          <a:p>
            <a:pPr marL="0" marR="0" lvl="0" indent="0" algn="l" rtl="0">
              <a:spcBef>
                <a:spcPts val="0"/>
              </a:spcBef>
              <a:spcAft>
                <a:spcPts val="0"/>
              </a:spcAft>
              <a:buNone/>
            </a:pPr>
            <a:endParaRPr lang="en-GB" sz="1200" dirty="0">
              <a:solidFill>
                <a:srgbClr val="002060"/>
              </a:solidFill>
              <a:latin typeface="Arial Rounded MT Bold" panose="020F0704030504030204" pitchFamily="34" charset="0"/>
              <a:ea typeface="Arial Rounded"/>
              <a:cs typeface="Arial Rounded"/>
              <a:sym typeface="Arial Rounded"/>
            </a:endParaRPr>
          </a:p>
        </p:txBody>
      </p:sp>
      <p:sp>
        <p:nvSpPr>
          <p:cNvPr id="24" name="TextBox 23">
            <a:extLst>
              <a:ext uri="{FF2B5EF4-FFF2-40B4-BE49-F238E27FC236}">
                <a16:creationId xmlns:a16="http://schemas.microsoft.com/office/drawing/2014/main" id="{6C59B344-5BA3-1498-9D12-457D3CD7729E}"/>
              </a:ext>
            </a:extLst>
          </p:cNvPr>
          <p:cNvSpPr txBox="1"/>
          <p:nvPr/>
        </p:nvSpPr>
        <p:spPr>
          <a:xfrm>
            <a:off x="185736" y="1817176"/>
            <a:ext cx="4750394" cy="1938992"/>
          </a:xfrm>
          <a:prstGeom prst="rect">
            <a:avLst/>
          </a:prstGeom>
          <a:noFill/>
        </p:spPr>
        <p:txBody>
          <a:bodyPr wrap="square">
            <a:spAutoFit/>
          </a:bodyPr>
          <a:lstStyle/>
          <a:p>
            <a:pPr marR="0" lvl="0" algn="l" rtl="0">
              <a:spcBef>
                <a:spcPts val="0"/>
              </a:spcBef>
              <a:spcAft>
                <a:spcPts val="0"/>
              </a:spcAft>
              <a:buClr>
                <a:srgbClr val="002060"/>
              </a:buClr>
            </a:pPr>
            <a:r>
              <a:rPr lang="en-GB" sz="1200" dirty="0">
                <a:solidFill>
                  <a:srgbClr val="002060"/>
                </a:solidFill>
                <a:latin typeface="Arial Rounded MT Bold" panose="020F0704030504030204" pitchFamily="34" charset="0"/>
                <a:ea typeface="Arial Rounded"/>
                <a:cs typeface="Arial Rounded"/>
                <a:sym typeface="Arial Rounded"/>
              </a:rPr>
              <a:t>Method:</a:t>
            </a:r>
            <a:endParaRPr lang="en-GB" sz="1200" dirty="0">
              <a:solidFill>
                <a:srgbClr val="002060"/>
              </a:solidFill>
              <a:latin typeface="Arial Rounded MT Bold" panose="020F0704030504030204" pitchFamily="34" charset="0"/>
            </a:endParaRPr>
          </a:p>
          <a:p>
            <a:pPr marL="342900" marR="0" lvl="0" indent="-342900" algn="l" rtl="0">
              <a:spcBef>
                <a:spcPts val="0"/>
              </a:spcBef>
              <a:spcAft>
                <a:spcPts val="0"/>
              </a:spcAft>
              <a:buClr>
                <a:srgbClr val="002060"/>
              </a:buClr>
              <a:buSzPts val="1200"/>
              <a:buFont typeface="Calibri"/>
              <a:buAutoNum type="arabicPeriod"/>
            </a:pPr>
            <a:r>
              <a:rPr lang="en-GB" sz="1200" dirty="0">
                <a:solidFill>
                  <a:srgbClr val="002060"/>
                </a:solidFill>
                <a:latin typeface="Arial Rounded MT Bold" panose="020F0704030504030204" pitchFamily="34" charset="0"/>
                <a:ea typeface="Arial Rounded"/>
                <a:cs typeface="Arial Rounded"/>
                <a:sym typeface="Arial Rounded"/>
              </a:rPr>
              <a:t>Pick a fresh flat leaf and paint a small section on the top and bottom of the leaf, with nail varnish then leave to dry.</a:t>
            </a:r>
            <a:endParaRPr lang="en-GB" sz="1200" dirty="0">
              <a:solidFill>
                <a:srgbClr val="002060"/>
              </a:solidFill>
              <a:latin typeface="Arial Rounded MT Bold" panose="020F0704030504030204" pitchFamily="34" charset="0"/>
            </a:endParaRPr>
          </a:p>
          <a:p>
            <a:pPr marL="342900" marR="0" lvl="0" indent="-342900" algn="l" rtl="0">
              <a:spcBef>
                <a:spcPts val="0"/>
              </a:spcBef>
              <a:spcAft>
                <a:spcPts val="0"/>
              </a:spcAft>
              <a:buClr>
                <a:srgbClr val="002060"/>
              </a:buClr>
              <a:buSzPts val="1200"/>
              <a:buFont typeface="Calibri"/>
              <a:buAutoNum type="arabicPeriod"/>
            </a:pPr>
            <a:r>
              <a:rPr lang="en-GB" sz="1200" dirty="0">
                <a:solidFill>
                  <a:srgbClr val="002060"/>
                </a:solidFill>
                <a:latin typeface="Arial Rounded MT Bold" panose="020F0704030504030204" pitchFamily="34" charset="0"/>
                <a:ea typeface="Arial Rounded"/>
                <a:cs typeface="Arial Rounded"/>
                <a:sym typeface="Arial Rounded"/>
              </a:rPr>
              <a:t>Once the varnish is dry, place a piece of sticky tape over the varnish and peel it off.</a:t>
            </a:r>
            <a:endParaRPr lang="en-GB" sz="1200" dirty="0">
              <a:solidFill>
                <a:srgbClr val="002060"/>
              </a:solidFill>
              <a:latin typeface="Arial Rounded MT Bold" panose="020F0704030504030204" pitchFamily="34" charset="0"/>
            </a:endParaRPr>
          </a:p>
          <a:p>
            <a:pPr marL="342900" marR="0" lvl="0" indent="-342900" algn="l" rtl="0">
              <a:spcBef>
                <a:spcPts val="0"/>
              </a:spcBef>
              <a:spcAft>
                <a:spcPts val="0"/>
              </a:spcAft>
              <a:buClr>
                <a:srgbClr val="002060"/>
              </a:buClr>
              <a:buSzPts val="1200"/>
              <a:buFont typeface="Calibri"/>
              <a:buAutoNum type="arabicPeriod"/>
            </a:pPr>
            <a:r>
              <a:rPr lang="en-GB" sz="1200" dirty="0">
                <a:solidFill>
                  <a:srgbClr val="002060"/>
                </a:solidFill>
                <a:latin typeface="Arial Rounded MT Bold" panose="020F0704030504030204" pitchFamily="34" charset="0"/>
                <a:ea typeface="Arial Rounded"/>
                <a:cs typeface="Arial Rounded"/>
                <a:sym typeface="Arial Rounded"/>
              </a:rPr>
              <a:t>Stick the tape directly over the microscope slide</a:t>
            </a:r>
            <a:endParaRPr lang="en-GB" sz="1200" dirty="0">
              <a:solidFill>
                <a:srgbClr val="002060"/>
              </a:solidFill>
              <a:latin typeface="Arial Rounded MT Bold" panose="020F0704030504030204" pitchFamily="34" charset="0"/>
            </a:endParaRPr>
          </a:p>
          <a:p>
            <a:pPr marL="342900" marR="0" lvl="0" indent="-342900" algn="l" rtl="0">
              <a:spcBef>
                <a:spcPts val="0"/>
              </a:spcBef>
              <a:spcAft>
                <a:spcPts val="0"/>
              </a:spcAft>
              <a:buClr>
                <a:srgbClr val="002060"/>
              </a:buClr>
              <a:buSzPts val="1200"/>
              <a:buFont typeface="Calibri"/>
              <a:buAutoNum type="arabicPeriod"/>
            </a:pPr>
            <a:r>
              <a:rPr lang="en-GB" sz="1200" dirty="0">
                <a:solidFill>
                  <a:srgbClr val="002060"/>
                </a:solidFill>
                <a:latin typeface="Arial Rounded MT Bold" panose="020F0704030504030204" pitchFamily="34" charset="0"/>
                <a:ea typeface="Arial Rounded"/>
                <a:cs typeface="Arial Rounded"/>
                <a:sym typeface="Arial Rounded"/>
              </a:rPr>
              <a:t>Place the slide on the microscope to examine it.</a:t>
            </a:r>
          </a:p>
          <a:p>
            <a:pPr marL="685800" marR="0" lvl="0" indent="-228600" algn="l" rtl="0">
              <a:spcBef>
                <a:spcPts val="0"/>
              </a:spcBef>
              <a:spcAft>
                <a:spcPts val="0"/>
              </a:spcAft>
              <a:buClr>
                <a:srgbClr val="002060"/>
              </a:buClr>
              <a:buFont typeface="+mj-lt"/>
              <a:buAutoNum type="arabicPeriod"/>
            </a:pPr>
            <a:endParaRPr lang="en-GB" sz="1200" dirty="0">
              <a:solidFill>
                <a:srgbClr val="002060"/>
              </a:solidFill>
              <a:latin typeface="Arial Rounded MT Bold" panose="020F0704030504030204" pitchFamily="34" charset="0"/>
              <a:ea typeface="Arial Rounded"/>
              <a:cs typeface="Arial Rounded"/>
              <a:sym typeface="Arial Rounded"/>
            </a:endParaRPr>
          </a:p>
          <a:p>
            <a:pPr marR="0" lvl="0" algn="l" rtl="0">
              <a:spcBef>
                <a:spcPts val="0"/>
              </a:spcBef>
              <a:spcAft>
                <a:spcPts val="0"/>
              </a:spcAft>
              <a:buClr>
                <a:srgbClr val="002060"/>
              </a:buClr>
            </a:pPr>
            <a:r>
              <a:rPr lang="en-GB" sz="1200" dirty="0">
                <a:solidFill>
                  <a:srgbClr val="002060"/>
                </a:solidFill>
                <a:latin typeface="Arial Rounded MT Bold" panose="020F0704030504030204" pitchFamily="34" charset="0"/>
                <a:ea typeface="Arial Rounded"/>
                <a:cs typeface="Arial Rounded"/>
                <a:sym typeface="Arial Rounded"/>
              </a:rPr>
              <a:t>Draw what you observe in the appropriate space below. Label any key structures you notice.</a:t>
            </a:r>
            <a:endParaRPr lang="en-GB" sz="1200" dirty="0">
              <a:solidFill>
                <a:srgbClr val="002060"/>
              </a:solidFill>
              <a:latin typeface="Arial Rounded MT Bold" panose="020F0704030504030204" pitchFamily="34" charset="0"/>
            </a:endParaRPr>
          </a:p>
        </p:txBody>
      </p:sp>
      <p:sp>
        <p:nvSpPr>
          <p:cNvPr id="26" name="TextBox 25">
            <a:extLst>
              <a:ext uri="{FF2B5EF4-FFF2-40B4-BE49-F238E27FC236}">
                <a16:creationId xmlns:a16="http://schemas.microsoft.com/office/drawing/2014/main" id="{E75A0623-6140-815D-5BD7-3A86148FCFD5}"/>
              </a:ext>
            </a:extLst>
          </p:cNvPr>
          <p:cNvSpPr txBox="1"/>
          <p:nvPr/>
        </p:nvSpPr>
        <p:spPr>
          <a:xfrm>
            <a:off x="4936129" y="1909509"/>
            <a:ext cx="1714500" cy="1754326"/>
          </a:xfrm>
          <a:prstGeom prst="rect">
            <a:avLst/>
          </a:prstGeom>
          <a:noFill/>
        </p:spPr>
        <p:txBody>
          <a:bodyPr wrap="square">
            <a:spAutoFit/>
          </a:bodyPr>
          <a:lstStyle/>
          <a:p>
            <a:pPr marR="0" lvl="0" algn="l" rtl="0">
              <a:spcBef>
                <a:spcPts val="0"/>
              </a:spcBef>
              <a:spcAft>
                <a:spcPts val="0"/>
              </a:spcAft>
              <a:buClr>
                <a:srgbClr val="002060"/>
              </a:buClr>
            </a:pPr>
            <a:r>
              <a:rPr lang="en-GB" sz="1200" dirty="0">
                <a:solidFill>
                  <a:srgbClr val="002060"/>
                </a:solidFill>
                <a:latin typeface="Arial Rounded MT Bold" panose="020F0704030504030204" pitchFamily="34" charset="0"/>
                <a:ea typeface="Arial Rounded"/>
                <a:cs typeface="Arial Rounded"/>
                <a:sym typeface="Arial Rounded"/>
              </a:rPr>
              <a:t>Equipment</a:t>
            </a:r>
            <a:endParaRPr lang="en-GB" sz="1200" dirty="0">
              <a:solidFill>
                <a:srgbClr val="002060"/>
              </a:solidFill>
              <a:latin typeface="Arial Rounded MT Bold" panose="020F0704030504030204" pitchFamily="34" charset="0"/>
            </a:endParaRPr>
          </a:p>
          <a:p>
            <a:pPr marL="285750" marR="0" lvl="0" indent="-285750" algn="l" rtl="0">
              <a:spcBef>
                <a:spcPts val="0"/>
              </a:spcBef>
              <a:spcAft>
                <a:spcPts val="0"/>
              </a:spcAft>
              <a:buClr>
                <a:srgbClr val="002060"/>
              </a:buClr>
              <a:buSzPts val="1200"/>
              <a:buFont typeface="Arial"/>
              <a:buChar char="•"/>
            </a:pPr>
            <a:r>
              <a:rPr lang="en-GB" sz="1200" dirty="0">
                <a:solidFill>
                  <a:srgbClr val="002060"/>
                </a:solidFill>
                <a:latin typeface="Arial Rounded MT Bold" panose="020F0704030504030204" pitchFamily="34" charset="0"/>
                <a:ea typeface="Arial Rounded"/>
                <a:cs typeface="Arial Rounded"/>
                <a:sym typeface="Arial Rounded"/>
              </a:rPr>
              <a:t>Clear nail varnish</a:t>
            </a:r>
            <a:endParaRPr lang="en-GB" sz="1200" dirty="0">
              <a:solidFill>
                <a:srgbClr val="002060"/>
              </a:solidFill>
              <a:latin typeface="Arial Rounded MT Bold" panose="020F0704030504030204" pitchFamily="34" charset="0"/>
            </a:endParaRPr>
          </a:p>
          <a:p>
            <a:pPr marL="285750" marR="0" lvl="0" indent="-285750" algn="l" rtl="0">
              <a:spcBef>
                <a:spcPts val="0"/>
              </a:spcBef>
              <a:spcAft>
                <a:spcPts val="0"/>
              </a:spcAft>
              <a:buClr>
                <a:srgbClr val="002060"/>
              </a:buClr>
              <a:buSzPts val="1200"/>
              <a:buFont typeface="Arial"/>
              <a:buChar char="•"/>
            </a:pPr>
            <a:r>
              <a:rPr lang="en-GB" sz="1200" dirty="0">
                <a:solidFill>
                  <a:srgbClr val="002060"/>
                </a:solidFill>
                <a:latin typeface="Arial Rounded MT Bold" panose="020F0704030504030204" pitchFamily="34" charset="0"/>
                <a:ea typeface="Arial Rounded"/>
                <a:cs typeface="Arial Rounded"/>
                <a:sym typeface="Arial Rounded"/>
              </a:rPr>
              <a:t>Clear sticky tape</a:t>
            </a:r>
            <a:endParaRPr lang="en-GB" sz="1200" dirty="0">
              <a:solidFill>
                <a:srgbClr val="002060"/>
              </a:solidFill>
              <a:latin typeface="Arial Rounded MT Bold" panose="020F0704030504030204" pitchFamily="34" charset="0"/>
            </a:endParaRPr>
          </a:p>
          <a:p>
            <a:pPr marL="285750" marR="0" lvl="0" indent="-285750" algn="l" rtl="0">
              <a:spcBef>
                <a:spcPts val="0"/>
              </a:spcBef>
              <a:spcAft>
                <a:spcPts val="0"/>
              </a:spcAft>
              <a:buClr>
                <a:srgbClr val="002060"/>
              </a:buClr>
              <a:buSzPts val="1200"/>
              <a:buFont typeface="Arial"/>
              <a:buChar char="•"/>
            </a:pPr>
            <a:r>
              <a:rPr lang="en-GB" sz="1200" dirty="0">
                <a:solidFill>
                  <a:srgbClr val="002060"/>
                </a:solidFill>
                <a:latin typeface="Arial Rounded MT Bold" panose="020F0704030504030204" pitchFamily="34" charset="0"/>
                <a:ea typeface="Arial Rounded"/>
                <a:cs typeface="Arial Rounded"/>
                <a:sym typeface="Arial Rounded"/>
              </a:rPr>
              <a:t>Deciduous leaves</a:t>
            </a:r>
            <a:endParaRPr lang="en-GB" sz="1200" dirty="0">
              <a:solidFill>
                <a:srgbClr val="002060"/>
              </a:solidFill>
              <a:latin typeface="Arial Rounded MT Bold" panose="020F0704030504030204" pitchFamily="34" charset="0"/>
            </a:endParaRPr>
          </a:p>
          <a:p>
            <a:pPr marL="285750" marR="0" lvl="0" indent="-285750" algn="l" rtl="0">
              <a:spcBef>
                <a:spcPts val="0"/>
              </a:spcBef>
              <a:spcAft>
                <a:spcPts val="0"/>
              </a:spcAft>
              <a:buClr>
                <a:srgbClr val="002060"/>
              </a:buClr>
              <a:buSzPts val="1200"/>
              <a:buFont typeface="Arial"/>
              <a:buChar char="•"/>
            </a:pPr>
            <a:r>
              <a:rPr lang="en-GB" sz="1200" dirty="0">
                <a:solidFill>
                  <a:srgbClr val="002060"/>
                </a:solidFill>
                <a:latin typeface="Arial Rounded MT Bold" panose="020F0704030504030204" pitchFamily="34" charset="0"/>
                <a:ea typeface="Arial Rounded"/>
                <a:cs typeface="Arial Rounded"/>
                <a:sym typeface="Arial Rounded"/>
              </a:rPr>
              <a:t>Microscope</a:t>
            </a:r>
            <a:endParaRPr lang="en-GB" sz="1200" dirty="0">
              <a:solidFill>
                <a:srgbClr val="002060"/>
              </a:solidFill>
              <a:latin typeface="Arial Rounded MT Bold" panose="020F0704030504030204" pitchFamily="34" charset="0"/>
            </a:endParaRPr>
          </a:p>
          <a:p>
            <a:pPr marL="285750" marR="0" lvl="0" indent="-285750" algn="l" rtl="0">
              <a:spcBef>
                <a:spcPts val="0"/>
              </a:spcBef>
              <a:spcAft>
                <a:spcPts val="0"/>
              </a:spcAft>
              <a:buClr>
                <a:srgbClr val="002060"/>
              </a:buClr>
              <a:buSzPts val="1200"/>
              <a:buFont typeface="Arial"/>
              <a:buChar char="•"/>
            </a:pPr>
            <a:r>
              <a:rPr lang="en-GB" sz="1200" dirty="0">
                <a:solidFill>
                  <a:srgbClr val="002060"/>
                </a:solidFill>
                <a:latin typeface="Arial Rounded MT Bold" panose="020F0704030504030204" pitchFamily="34" charset="0"/>
                <a:ea typeface="Arial Rounded"/>
                <a:cs typeface="Arial Rounded"/>
                <a:sym typeface="Arial Rounded"/>
              </a:rPr>
              <a:t>Microscope slides</a:t>
            </a:r>
            <a:endParaRPr lang="en-GB" sz="1200" dirty="0">
              <a:solidFill>
                <a:srgbClr val="002060"/>
              </a:solidFill>
              <a:latin typeface="Arial Rounded MT Bold" panose="020F0704030504030204" pitchFamily="34" charset="0"/>
            </a:endParaRPr>
          </a:p>
        </p:txBody>
      </p:sp>
      <p:graphicFrame>
        <p:nvGraphicFramePr>
          <p:cNvPr id="27" name="Table 27">
            <a:extLst>
              <a:ext uri="{FF2B5EF4-FFF2-40B4-BE49-F238E27FC236}">
                <a16:creationId xmlns:a16="http://schemas.microsoft.com/office/drawing/2014/main" id="{562A2D66-62C1-3DC6-A5C2-42CD2FAD493A}"/>
              </a:ext>
            </a:extLst>
          </p:cNvPr>
          <p:cNvGraphicFramePr>
            <a:graphicFrameLocks noGrp="1"/>
          </p:cNvGraphicFramePr>
          <p:nvPr>
            <p:extLst>
              <p:ext uri="{D42A27DB-BD31-4B8C-83A1-F6EECF244321}">
                <p14:modId xmlns:p14="http://schemas.microsoft.com/office/powerpoint/2010/main" val="2745021232"/>
              </p:ext>
            </p:extLst>
          </p:nvPr>
        </p:nvGraphicFramePr>
        <p:xfrm>
          <a:off x="185735" y="4024546"/>
          <a:ext cx="6464893" cy="3971945"/>
        </p:xfrm>
        <a:graphic>
          <a:graphicData uri="http://schemas.openxmlformats.org/drawingml/2006/table">
            <a:tbl>
              <a:tblPr firstRow="1" bandRow="1">
                <a:tableStyleId>{5940675A-B579-460E-94D1-54222C63F5DA}</a:tableStyleId>
              </a:tblPr>
              <a:tblGrid>
                <a:gridCol w="6464893">
                  <a:extLst>
                    <a:ext uri="{9D8B030D-6E8A-4147-A177-3AD203B41FA5}">
                      <a16:colId xmlns:a16="http://schemas.microsoft.com/office/drawing/2014/main" val="1433019111"/>
                    </a:ext>
                  </a:extLst>
                </a:gridCol>
              </a:tblGrid>
              <a:tr h="493550">
                <a:tc>
                  <a:txBody>
                    <a:bodyPr/>
                    <a:lstStyle/>
                    <a:p>
                      <a:r>
                        <a:rPr lang="en-GB" sz="1200" dirty="0">
                          <a:solidFill>
                            <a:srgbClr val="002060"/>
                          </a:solidFill>
                          <a:latin typeface="Arial Rounded MT Bold" panose="020F0704030504030204" pitchFamily="34" charset="0"/>
                        </a:rPr>
                        <a:t>Top of leaf </a:t>
                      </a:r>
                    </a:p>
                  </a:txBody>
                  <a:tcPr>
                    <a:lnL w="28575" cap="flat" cmpd="sng" algn="ctr">
                      <a:solidFill>
                        <a:srgbClr val="807E80"/>
                      </a:solidFill>
                      <a:prstDash val="solid"/>
                      <a:round/>
                      <a:headEnd type="none" w="med" len="med"/>
                      <a:tailEnd type="none" w="med" len="med"/>
                    </a:lnL>
                    <a:lnR w="28575" cap="flat" cmpd="sng" algn="ctr">
                      <a:solidFill>
                        <a:srgbClr val="807E80"/>
                      </a:solidFill>
                      <a:prstDash val="solid"/>
                      <a:round/>
                      <a:headEnd type="none" w="med" len="med"/>
                      <a:tailEnd type="none" w="med" len="med"/>
                    </a:lnR>
                    <a:lnT w="28575" cap="flat" cmpd="sng" algn="ctr">
                      <a:solidFill>
                        <a:srgbClr val="807E80"/>
                      </a:solidFill>
                      <a:prstDash val="solid"/>
                      <a:round/>
                      <a:headEnd type="none" w="med" len="med"/>
                      <a:tailEnd type="none" w="med" len="med"/>
                    </a:lnT>
                    <a:lnB w="28575" cap="flat" cmpd="sng" algn="ctr">
                      <a:solidFill>
                        <a:srgbClr val="807E80"/>
                      </a:solidFill>
                      <a:prstDash val="solid"/>
                      <a:round/>
                      <a:headEnd type="none" w="med" len="med"/>
                      <a:tailEnd type="none" w="med" len="med"/>
                    </a:lnB>
                  </a:tcPr>
                </a:tc>
                <a:extLst>
                  <a:ext uri="{0D108BD9-81ED-4DB2-BD59-A6C34878D82A}">
                    <a16:rowId xmlns:a16="http://schemas.microsoft.com/office/drawing/2014/main" val="14321367"/>
                  </a:ext>
                </a:extLst>
              </a:tr>
              <a:tr h="1499592">
                <a:tc>
                  <a:txBody>
                    <a:bodyPr/>
                    <a:lstStyle/>
                    <a:p>
                      <a:endParaRPr lang="en-GB" sz="1200">
                        <a:solidFill>
                          <a:srgbClr val="002060"/>
                        </a:solidFill>
                        <a:latin typeface="Arial Rounded MT Bold" panose="020F0704030504030204" pitchFamily="34" charset="0"/>
                      </a:endParaRPr>
                    </a:p>
                  </a:txBody>
                  <a:tcPr>
                    <a:lnL w="28575" cap="flat" cmpd="sng" algn="ctr">
                      <a:solidFill>
                        <a:srgbClr val="807E80"/>
                      </a:solidFill>
                      <a:prstDash val="solid"/>
                      <a:round/>
                      <a:headEnd type="none" w="med" len="med"/>
                      <a:tailEnd type="none" w="med" len="med"/>
                    </a:lnL>
                    <a:lnR w="28575" cap="flat" cmpd="sng" algn="ctr">
                      <a:solidFill>
                        <a:srgbClr val="807E80"/>
                      </a:solidFill>
                      <a:prstDash val="solid"/>
                      <a:round/>
                      <a:headEnd type="none" w="med" len="med"/>
                      <a:tailEnd type="none" w="med" len="med"/>
                    </a:lnR>
                    <a:lnT w="28575" cap="flat" cmpd="sng" algn="ctr">
                      <a:solidFill>
                        <a:srgbClr val="807E80"/>
                      </a:solidFill>
                      <a:prstDash val="solid"/>
                      <a:round/>
                      <a:headEnd type="none" w="med" len="med"/>
                      <a:tailEnd type="none" w="med" len="med"/>
                    </a:lnT>
                    <a:lnB w="28575" cap="flat" cmpd="sng" algn="ctr">
                      <a:solidFill>
                        <a:srgbClr val="807E80"/>
                      </a:solidFill>
                      <a:prstDash val="solid"/>
                      <a:round/>
                      <a:headEnd type="none" w="med" len="med"/>
                      <a:tailEnd type="none" w="med" len="med"/>
                    </a:lnB>
                  </a:tcPr>
                </a:tc>
                <a:extLst>
                  <a:ext uri="{0D108BD9-81ED-4DB2-BD59-A6C34878D82A}">
                    <a16:rowId xmlns:a16="http://schemas.microsoft.com/office/drawing/2014/main" val="2625072388"/>
                  </a:ext>
                </a:extLst>
              </a:tr>
              <a:tr h="479211">
                <a:tc>
                  <a:txBody>
                    <a:bodyPr/>
                    <a:lstStyle/>
                    <a:p>
                      <a:r>
                        <a:rPr lang="en-GB" sz="1200" dirty="0">
                          <a:solidFill>
                            <a:srgbClr val="002060"/>
                          </a:solidFill>
                          <a:latin typeface="Arial Rounded MT Bold" panose="020F0704030504030204" pitchFamily="34" charset="0"/>
                        </a:rPr>
                        <a:t>Underside of lead </a:t>
                      </a:r>
                    </a:p>
                  </a:txBody>
                  <a:tcPr>
                    <a:lnL w="28575" cap="flat" cmpd="sng" algn="ctr">
                      <a:solidFill>
                        <a:srgbClr val="807E80"/>
                      </a:solidFill>
                      <a:prstDash val="solid"/>
                      <a:round/>
                      <a:headEnd type="none" w="med" len="med"/>
                      <a:tailEnd type="none" w="med" len="med"/>
                    </a:lnL>
                    <a:lnR w="28575" cap="flat" cmpd="sng" algn="ctr">
                      <a:solidFill>
                        <a:srgbClr val="807E80"/>
                      </a:solidFill>
                      <a:prstDash val="solid"/>
                      <a:round/>
                      <a:headEnd type="none" w="med" len="med"/>
                      <a:tailEnd type="none" w="med" len="med"/>
                    </a:lnR>
                    <a:lnT w="28575" cap="flat" cmpd="sng" algn="ctr">
                      <a:solidFill>
                        <a:srgbClr val="807E80"/>
                      </a:solidFill>
                      <a:prstDash val="solid"/>
                      <a:round/>
                      <a:headEnd type="none" w="med" len="med"/>
                      <a:tailEnd type="none" w="med" len="med"/>
                    </a:lnT>
                    <a:lnB w="28575" cap="flat" cmpd="sng" algn="ctr">
                      <a:solidFill>
                        <a:srgbClr val="807E80"/>
                      </a:solidFill>
                      <a:prstDash val="solid"/>
                      <a:round/>
                      <a:headEnd type="none" w="med" len="med"/>
                      <a:tailEnd type="none" w="med" len="med"/>
                    </a:lnB>
                  </a:tcPr>
                </a:tc>
                <a:extLst>
                  <a:ext uri="{0D108BD9-81ED-4DB2-BD59-A6C34878D82A}">
                    <a16:rowId xmlns:a16="http://schemas.microsoft.com/office/drawing/2014/main" val="1784866401"/>
                  </a:ext>
                </a:extLst>
              </a:tr>
              <a:tr h="1499592">
                <a:tc>
                  <a:txBody>
                    <a:bodyPr/>
                    <a:lstStyle/>
                    <a:p>
                      <a:endParaRPr lang="en-GB" dirty="0"/>
                    </a:p>
                  </a:txBody>
                  <a:tcPr>
                    <a:lnL w="28575" cap="flat" cmpd="sng" algn="ctr">
                      <a:solidFill>
                        <a:srgbClr val="807E80"/>
                      </a:solidFill>
                      <a:prstDash val="solid"/>
                      <a:round/>
                      <a:headEnd type="none" w="med" len="med"/>
                      <a:tailEnd type="none" w="med" len="med"/>
                    </a:lnL>
                    <a:lnR w="28575" cap="flat" cmpd="sng" algn="ctr">
                      <a:solidFill>
                        <a:srgbClr val="807E80"/>
                      </a:solidFill>
                      <a:prstDash val="solid"/>
                      <a:round/>
                      <a:headEnd type="none" w="med" len="med"/>
                      <a:tailEnd type="none" w="med" len="med"/>
                    </a:lnR>
                    <a:lnT w="28575" cap="flat" cmpd="sng" algn="ctr">
                      <a:solidFill>
                        <a:srgbClr val="807E80"/>
                      </a:solidFill>
                      <a:prstDash val="solid"/>
                      <a:round/>
                      <a:headEnd type="none" w="med" len="med"/>
                      <a:tailEnd type="none" w="med" len="med"/>
                    </a:lnT>
                    <a:lnB w="28575" cap="flat" cmpd="sng" algn="ctr">
                      <a:solidFill>
                        <a:srgbClr val="807E80"/>
                      </a:solidFill>
                      <a:prstDash val="solid"/>
                      <a:round/>
                      <a:headEnd type="none" w="med" len="med"/>
                      <a:tailEnd type="none" w="med" len="med"/>
                    </a:lnB>
                  </a:tcPr>
                </a:tc>
                <a:extLst>
                  <a:ext uri="{0D108BD9-81ED-4DB2-BD59-A6C34878D82A}">
                    <a16:rowId xmlns:a16="http://schemas.microsoft.com/office/drawing/2014/main" val="2464260342"/>
                  </a:ext>
                </a:extLst>
              </a:tr>
            </a:tbl>
          </a:graphicData>
        </a:graphic>
      </p:graphicFrame>
      <p:sp>
        <p:nvSpPr>
          <p:cNvPr id="28" name="Google Shape;77;p1">
            <a:extLst>
              <a:ext uri="{FF2B5EF4-FFF2-40B4-BE49-F238E27FC236}">
                <a16:creationId xmlns:a16="http://schemas.microsoft.com/office/drawing/2014/main" id="{B579FFFC-FFE3-DD78-FBD4-FC6F0C63971E}"/>
              </a:ext>
            </a:extLst>
          </p:cNvPr>
          <p:cNvSpPr/>
          <p:nvPr/>
        </p:nvSpPr>
        <p:spPr>
          <a:xfrm>
            <a:off x="134628" y="8098816"/>
            <a:ext cx="6516000" cy="1384954"/>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GB" sz="1200" dirty="0">
                <a:solidFill>
                  <a:srgbClr val="002060"/>
                </a:solidFill>
                <a:latin typeface="Arial Rounded MT Bold" panose="020F0704030504030204" pitchFamily="34" charset="0"/>
                <a:ea typeface="Arial Rounded"/>
                <a:cs typeface="Arial Rounded"/>
                <a:sym typeface="Arial Rounded"/>
              </a:rPr>
              <a:t>Describe how the top and underside of a leaf differs in its structure.</a:t>
            </a:r>
            <a:endParaRPr sz="1200" dirty="0">
              <a:solidFill>
                <a:srgbClr val="002060"/>
              </a:solidFill>
              <a:latin typeface="Arial Rounded MT Bold" panose="020F0704030504030204" pitchFamily="34" charset="0"/>
            </a:endParaRPr>
          </a:p>
          <a:p>
            <a:pPr marL="0" marR="0" lvl="0" indent="0" algn="l" rtl="0">
              <a:spcBef>
                <a:spcPts val="0"/>
              </a:spcBef>
              <a:spcAft>
                <a:spcPts val="0"/>
              </a:spcAft>
              <a:buNone/>
            </a:pPr>
            <a:r>
              <a:rPr lang="en-GB" sz="1200" dirty="0">
                <a:solidFill>
                  <a:srgbClr val="002060"/>
                </a:solidFill>
                <a:latin typeface="Arial Rounded MT Bold" panose="020F0704030504030204" pitchFamily="34" charset="0"/>
                <a:ea typeface="Arial Rounded"/>
                <a:cs typeface="Arial Rounded"/>
                <a:sym typeface="Arial Rounded"/>
              </a:rPr>
              <a:t>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a:t>
            </a:r>
            <a:endParaRPr sz="1200" dirty="0">
              <a:solidFill>
                <a:srgbClr val="002060"/>
              </a:solidFill>
              <a:latin typeface="Arial Rounded MT Bold" panose="020F0704030504030204" pitchFamily="34" charset="0"/>
            </a:endParaRPr>
          </a:p>
        </p:txBody>
      </p:sp>
    </p:spTree>
    <p:extLst>
      <p:ext uri="{BB962C8B-B14F-4D97-AF65-F5344CB8AC3E}">
        <p14:creationId xmlns:p14="http://schemas.microsoft.com/office/powerpoint/2010/main" val="20010493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059C9CB2-354C-9D93-65F3-2D1B19232FAA}"/>
              </a:ext>
            </a:extLst>
          </p:cNvPr>
          <p:cNvSpPr/>
          <p:nvPr/>
        </p:nvSpPr>
        <p:spPr>
          <a:xfrm>
            <a:off x="-1" y="9619898"/>
            <a:ext cx="6858002" cy="296795"/>
          </a:xfrm>
          <a:prstGeom prst="rect">
            <a:avLst/>
          </a:prstGeom>
          <a:solidFill>
            <a:srgbClr val="130E3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 name="TextBox 2">
            <a:extLst>
              <a:ext uri="{FF2B5EF4-FFF2-40B4-BE49-F238E27FC236}">
                <a16:creationId xmlns:a16="http://schemas.microsoft.com/office/drawing/2014/main" id="{FF36422D-4424-6207-B787-AA93FF5DDEF6}"/>
              </a:ext>
            </a:extLst>
          </p:cNvPr>
          <p:cNvSpPr txBox="1"/>
          <p:nvPr/>
        </p:nvSpPr>
        <p:spPr>
          <a:xfrm>
            <a:off x="3761872" y="9678702"/>
            <a:ext cx="2942598" cy="215444"/>
          </a:xfrm>
          <a:prstGeom prst="rect">
            <a:avLst/>
          </a:prstGeom>
          <a:noFill/>
        </p:spPr>
        <p:txBody>
          <a:bodyPr wrap="square" rtlCol="0">
            <a:spAutoFit/>
          </a:bodyPr>
          <a:lstStyle/>
          <a:p>
            <a:pPr algn="r"/>
            <a:r>
              <a:rPr lang="en-US" sz="800" dirty="0">
                <a:solidFill>
                  <a:schemeClr val="bg1"/>
                </a:solidFill>
                <a:latin typeface="Arial Rounded MT Bold" panose="020F0704030504030204" pitchFamily="34" charset="77"/>
              </a:rPr>
              <a:t>Developing Experts Copyright 2023 All Rights Reserved</a:t>
            </a:r>
          </a:p>
        </p:txBody>
      </p:sp>
      <p:pic>
        <p:nvPicPr>
          <p:cNvPr id="4" name="Picture 3">
            <a:extLst>
              <a:ext uri="{FF2B5EF4-FFF2-40B4-BE49-F238E27FC236}">
                <a16:creationId xmlns:a16="http://schemas.microsoft.com/office/drawing/2014/main" id="{34DEFDA3-A92D-7830-711C-4DF895BB3470}"/>
              </a:ext>
            </a:extLst>
          </p:cNvPr>
          <p:cNvPicPr>
            <a:picLocks noChangeAspect="1"/>
          </p:cNvPicPr>
          <p:nvPr/>
        </p:nvPicPr>
        <p:blipFill rotWithShape="1">
          <a:blip r:embed="rId2"/>
          <a:srcRect l="3114" t="13379" r="3460" b="3635"/>
          <a:stretch/>
        </p:blipFill>
        <p:spPr>
          <a:xfrm>
            <a:off x="0" y="-213360"/>
            <a:ext cx="6858000" cy="1332562"/>
          </a:xfrm>
          <a:prstGeom prst="rect">
            <a:avLst/>
          </a:prstGeom>
        </p:spPr>
      </p:pic>
      <p:sp>
        <p:nvSpPr>
          <p:cNvPr id="5" name="TextBox 4">
            <a:extLst>
              <a:ext uri="{FF2B5EF4-FFF2-40B4-BE49-F238E27FC236}">
                <a16:creationId xmlns:a16="http://schemas.microsoft.com/office/drawing/2014/main" id="{E258E815-C8E1-5E69-70F8-CEC2785FFF97}"/>
              </a:ext>
            </a:extLst>
          </p:cNvPr>
          <p:cNvSpPr txBox="1"/>
          <p:nvPr/>
        </p:nvSpPr>
        <p:spPr>
          <a:xfrm>
            <a:off x="4440396" y="649734"/>
            <a:ext cx="1305618" cy="215444"/>
          </a:xfrm>
          <a:prstGeom prst="rect">
            <a:avLst/>
          </a:prstGeom>
          <a:noFill/>
          <a:effectLst/>
        </p:spPr>
        <p:txBody>
          <a:bodyPr wrap="square" rtlCol="0">
            <a:spAutoFit/>
          </a:bodyPr>
          <a:lstStyle/>
          <a:p>
            <a:r>
              <a:rPr lang="en-US" sz="800" dirty="0">
                <a:solidFill>
                  <a:schemeClr val="bg1"/>
                </a:solidFill>
                <a:latin typeface="Arial Rounded MT Bold" panose="020F0704030504030204" pitchFamily="34" charset="77"/>
              </a:rPr>
              <a:t>KS3-16-03</a:t>
            </a:r>
          </a:p>
        </p:txBody>
      </p:sp>
      <p:sp>
        <p:nvSpPr>
          <p:cNvPr id="6" name="TextBox 5">
            <a:extLst>
              <a:ext uri="{FF2B5EF4-FFF2-40B4-BE49-F238E27FC236}">
                <a16:creationId xmlns:a16="http://schemas.microsoft.com/office/drawing/2014/main" id="{9D12F7D4-009F-FB06-FA3E-F4B88AB58A6B}"/>
              </a:ext>
            </a:extLst>
          </p:cNvPr>
          <p:cNvSpPr txBox="1"/>
          <p:nvPr/>
        </p:nvSpPr>
        <p:spPr>
          <a:xfrm>
            <a:off x="1013042" y="-12645"/>
            <a:ext cx="4343497" cy="276999"/>
          </a:xfrm>
          <a:prstGeom prst="rect">
            <a:avLst/>
          </a:prstGeom>
          <a:noFill/>
        </p:spPr>
        <p:txBody>
          <a:bodyPr wrap="square" rtlCol="0">
            <a:spAutoFit/>
          </a:bodyPr>
          <a:lstStyle/>
          <a:p>
            <a:r>
              <a:rPr lang="en-US" sz="1200" dirty="0">
                <a:solidFill>
                  <a:schemeClr val="bg1"/>
                </a:solidFill>
                <a:latin typeface="Arial Rounded MT Bold" panose="020F0704030504030204" pitchFamily="34" charset="0"/>
              </a:rPr>
              <a:t>Mission Assignment: </a:t>
            </a:r>
            <a:r>
              <a:rPr lang="en-GB" sz="1200" dirty="0">
                <a:solidFill>
                  <a:schemeClr val="bg1"/>
                </a:solidFill>
                <a:latin typeface="Arial Rounded MT Bold" panose="020F0704030504030204" pitchFamily="34" charset="0"/>
              </a:rPr>
              <a:t>Explain why plants are important </a:t>
            </a:r>
            <a:endParaRPr lang="en-US" sz="1200" dirty="0">
              <a:solidFill>
                <a:schemeClr val="bg1"/>
              </a:solidFill>
              <a:latin typeface="Arial Rounded MT Bold" panose="020F0704030504030204" pitchFamily="34" charset="0"/>
            </a:endParaRPr>
          </a:p>
        </p:txBody>
      </p:sp>
      <p:pic>
        <p:nvPicPr>
          <p:cNvPr id="7" name="Google Shape;88;p1" descr="Logo  Description automatically generated">
            <a:extLst>
              <a:ext uri="{FF2B5EF4-FFF2-40B4-BE49-F238E27FC236}">
                <a16:creationId xmlns:a16="http://schemas.microsoft.com/office/drawing/2014/main" id="{A2BB2A8E-1170-5546-CFE0-AC42E3C88990}"/>
              </a:ext>
            </a:extLst>
          </p:cNvPr>
          <p:cNvPicPr preferRelativeResize="0"/>
          <p:nvPr/>
        </p:nvPicPr>
        <p:blipFill rotWithShape="1">
          <a:blip r:embed="rId3">
            <a:alphaModFix/>
          </a:blip>
          <a:srcRect/>
          <a:stretch/>
        </p:blipFill>
        <p:spPr>
          <a:xfrm>
            <a:off x="5320177" y="22949"/>
            <a:ext cx="1330454" cy="587953"/>
          </a:xfrm>
          <a:prstGeom prst="rect">
            <a:avLst/>
          </a:prstGeom>
          <a:noFill/>
          <a:ln>
            <a:noFill/>
          </a:ln>
        </p:spPr>
      </p:pic>
      <p:sp>
        <p:nvSpPr>
          <p:cNvPr id="8" name="Rectangle 7">
            <a:extLst>
              <a:ext uri="{FF2B5EF4-FFF2-40B4-BE49-F238E27FC236}">
                <a16:creationId xmlns:a16="http://schemas.microsoft.com/office/drawing/2014/main" id="{06D3BFF0-C370-7743-AF89-66DCCE239919}"/>
              </a:ext>
            </a:extLst>
          </p:cNvPr>
          <p:cNvSpPr/>
          <p:nvPr/>
        </p:nvSpPr>
        <p:spPr>
          <a:xfrm>
            <a:off x="-1" y="9619898"/>
            <a:ext cx="6858002" cy="296795"/>
          </a:xfrm>
          <a:prstGeom prst="rect">
            <a:avLst/>
          </a:prstGeom>
          <a:solidFill>
            <a:srgbClr val="130E3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TextBox 8">
            <a:extLst>
              <a:ext uri="{FF2B5EF4-FFF2-40B4-BE49-F238E27FC236}">
                <a16:creationId xmlns:a16="http://schemas.microsoft.com/office/drawing/2014/main" id="{6C61A844-B41B-3AAD-E0AC-223FB8FBF5E6}"/>
              </a:ext>
            </a:extLst>
          </p:cNvPr>
          <p:cNvSpPr txBox="1"/>
          <p:nvPr/>
        </p:nvSpPr>
        <p:spPr>
          <a:xfrm>
            <a:off x="3761872" y="9678702"/>
            <a:ext cx="2942598" cy="215444"/>
          </a:xfrm>
          <a:prstGeom prst="rect">
            <a:avLst/>
          </a:prstGeom>
          <a:noFill/>
        </p:spPr>
        <p:txBody>
          <a:bodyPr wrap="square" rtlCol="0">
            <a:spAutoFit/>
          </a:bodyPr>
          <a:lstStyle/>
          <a:p>
            <a:pPr algn="r"/>
            <a:r>
              <a:rPr lang="en-US" sz="800" dirty="0">
                <a:solidFill>
                  <a:schemeClr val="bg1"/>
                </a:solidFill>
                <a:latin typeface="Arial Rounded MT Bold" panose="020F0704030504030204" pitchFamily="34" charset="77"/>
              </a:rPr>
              <a:t>Developing Experts Copyright 2023 All Rights Reserved</a:t>
            </a:r>
          </a:p>
        </p:txBody>
      </p:sp>
      <p:pic>
        <p:nvPicPr>
          <p:cNvPr id="10" name="Picture 9">
            <a:extLst>
              <a:ext uri="{FF2B5EF4-FFF2-40B4-BE49-F238E27FC236}">
                <a16:creationId xmlns:a16="http://schemas.microsoft.com/office/drawing/2014/main" id="{61BA41FE-430C-F1C7-57FA-65C99A2BDA68}"/>
              </a:ext>
            </a:extLst>
          </p:cNvPr>
          <p:cNvPicPr>
            <a:picLocks noChangeAspect="1"/>
          </p:cNvPicPr>
          <p:nvPr/>
        </p:nvPicPr>
        <p:blipFill rotWithShape="1">
          <a:blip r:embed="rId2"/>
          <a:srcRect l="3114" t="13379" r="3460" b="3635"/>
          <a:stretch/>
        </p:blipFill>
        <p:spPr>
          <a:xfrm>
            <a:off x="0" y="-213360"/>
            <a:ext cx="6858000" cy="1332562"/>
          </a:xfrm>
          <a:prstGeom prst="rect">
            <a:avLst/>
          </a:prstGeom>
        </p:spPr>
      </p:pic>
      <p:sp>
        <p:nvSpPr>
          <p:cNvPr id="11" name="TextBox 10">
            <a:extLst>
              <a:ext uri="{FF2B5EF4-FFF2-40B4-BE49-F238E27FC236}">
                <a16:creationId xmlns:a16="http://schemas.microsoft.com/office/drawing/2014/main" id="{66D43DD6-320B-8CE8-C940-E7F4FD740C6D}"/>
              </a:ext>
            </a:extLst>
          </p:cNvPr>
          <p:cNvSpPr txBox="1"/>
          <p:nvPr/>
        </p:nvSpPr>
        <p:spPr>
          <a:xfrm>
            <a:off x="4440396" y="649734"/>
            <a:ext cx="1305618" cy="215444"/>
          </a:xfrm>
          <a:prstGeom prst="rect">
            <a:avLst/>
          </a:prstGeom>
          <a:noFill/>
          <a:effectLst/>
        </p:spPr>
        <p:txBody>
          <a:bodyPr wrap="square" rtlCol="0">
            <a:spAutoFit/>
          </a:bodyPr>
          <a:lstStyle/>
          <a:p>
            <a:r>
              <a:rPr lang="en-US" sz="800" dirty="0">
                <a:solidFill>
                  <a:schemeClr val="bg1"/>
                </a:solidFill>
                <a:latin typeface="Arial Rounded MT Bold" panose="020F0704030504030204" pitchFamily="34" charset="77"/>
              </a:rPr>
              <a:t>KS3-16-05</a:t>
            </a:r>
          </a:p>
        </p:txBody>
      </p:sp>
      <p:sp>
        <p:nvSpPr>
          <p:cNvPr id="12" name="TextBox 11">
            <a:extLst>
              <a:ext uri="{FF2B5EF4-FFF2-40B4-BE49-F238E27FC236}">
                <a16:creationId xmlns:a16="http://schemas.microsoft.com/office/drawing/2014/main" id="{826FF6C1-21AB-E7F2-7654-D2D23F790C57}"/>
              </a:ext>
            </a:extLst>
          </p:cNvPr>
          <p:cNvSpPr txBox="1"/>
          <p:nvPr/>
        </p:nvSpPr>
        <p:spPr>
          <a:xfrm>
            <a:off x="1013042" y="-12645"/>
            <a:ext cx="4343497" cy="276999"/>
          </a:xfrm>
          <a:prstGeom prst="rect">
            <a:avLst/>
          </a:prstGeom>
          <a:noFill/>
        </p:spPr>
        <p:txBody>
          <a:bodyPr wrap="square" rtlCol="0">
            <a:spAutoFit/>
          </a:bodyPr>
          <a:lstStyle/>
          <a:p>
            <a:r>
              <a:rPr lang="en-US" sz="1200" dirty="0">
                <a:solidFill>
                  <a:schemeClr val="bg1"/>
                </a:solidFill>
                <a:latin typeface="Arial Rounded MT Bold" panose="020F0704030504030204" pitchFamily="34" charset="0"/>
              </a:rPr>
              <a:t>Mission Assignment: </a:t>
            </a:r>
            <a:r>
              <a:rPr lang="en-GB" sz="1200" dirty="0">
                <a:solidFill>
                  <a:schemeClr val="bg1"/>
                </a:solidFill>
                <a:latin typeface="Arial Rounded MT Bold" panose="020F0704030504030204" pitchFamily="34" charset="0"/>
              </a:rPr>
              <a:t>Describe the structure of a leaf                                              </a:t>
            </a:r>
            <a:endParaRPr lang="en-US" sz="1200" dirty="0">
              <a:solidFill>
                <a:schemeClr val="bg1"/>
              </a:solidFill>
              <a:latin typeface="Arial Rounded MT Bold" panose="020F0704030504030204" pitchFamily="34" charset="0"/>
            </a:endParaRPr>
          </a:p>
        </p:txBody>
      </p:sp>
      <p:sp>
        <p:nvSpPr>
          <p:cNvPr id="13" name="Rounded Rectangle 87">
            <a:extLst>
              <a:ext uri="{FF2B5EF4-FFF2-40B4-BE49-F238E27FC236}">
                <a16:creationId xmlns:a16="http://schemas.microsoft.com/office/drawing/2014/main" id="{C2DA8BB0-6BF9-4D1E-DA25-0651FE10FC86}"/>
              </a:ext>
            </a:extLst>
          </p:cNvPr>
          <p:cNvSpPr/>
          <p:nvPr/>
        </p:nvSpPr>
        <p:spPr>
          <a:xfrm>
            <a:off x="185736" y="1262146"/>
            <a:ext cx="6464893" cy="461665"/>
          </a:xfrm>
          <a:prstGeom prst="roundRect">
            <a:avLst>
              <a:gd name="adj" fmla="val 4891"/>
            </a:avLst>
          </a:prstGeom>
          <a:noFill/>
          <a:ln w="28575">
            <a:solidFill>
              <a:srgbClr val="807E8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solidFill>
                <a:srgbClr val="33CCCC"/>
              </a:solidFill>
              <a:latin typeface="Arial Rounded MT Bold" panose="020F0704030504030204" pitchFamily="34" charset="77"/>
            </a:endParaRPr>
          </a:p>
        </p:txBody>
      </p:sp>
      <p:pic>
        <p:nvPicPr>
          <p:cNvPr id="14" name="Google Shape;88;p1" descr="Logo  Description automatically generated">
            <a:extLst>
              <a:ext uri="{FF2B5EF4-FFF2-40B4-BE49-F238E27FC236}">
                <a16:creationId xmlns:a16="http://schemas.microsoft.com/office/drawing/2014/main" id="{AD43F799-0DC6-8963-2395-F604B9077FCE}"/>
              </a:ext>
            </a:extLst>
          </p:cNvPr>
          <p:cNvPicPr preferRelativeResize="0"/>
          <p:nvPr/>
        </p:nvPicPr>
        <p:blipFill rotWithShape="1">
          <a:blip r:embed="rId3">
            <a:alphaModFix/>
          </a:blip>
          <a:srcRect/>
          <a:stretch/>
        </p:blipFill>
        <p:spPr>
          <a:xfrm>
            <a:off x="5320177" y="22949"/>
            <a:ext cx="1330454" cy="587953"/>
          </a:xfrm>
          <a:prstGeom prst="rect">
            <a:avLst/>
          </a:prstGeom>
          <a:noFill/>
          <a:ln>
            <a:noFill/>
          </a:ln>
        </p:spPr>
      </p:pic>
      <p:sp>
        <p:nvSpPr>
          <p:cNvPr id="15" name="TextBox 14">
            <a:extLst>
              <a:ext uri="{FF2B5EF4-FFF2-40B4-BE49-F238E27FC236}">
                <a16:creationId xmlns:a16="http://schemas.microsoft.com/office/drawing/2014/main" id="{B33D6E0E-9A09-5606-B43A-870CDB092EDF}"/>
              </a:ext>
            </a:extLst>
          </p:cNvPr>
          <p:cNvSpPr txBox="1"/>
          <p:nvPr/>
        </p:nvSpPr>
        <p:spPr>
          <a:xfrm>
            <a:off x="2665003" y="1320950"/>
            <a:ext cx="1527993" cy="461665"/>
          </a:xfrm>
          <a:prstGeom prst="rect">
            <a:avLst/>
          </a:prstGeom>
          <a:noFill/>
        </p:spPr>
        <p:txBody>
          <a:bodyPr wrap="square">
            <a:spAutoFit/>
          </a:bodyPr>
          <a:lstStyle/>
          <a:p>
            <a:pPr marL="0" marR="0" lvl="0" indent="0" algn="l" rtl="0">
              <a:spcBef>
                <a:spcPts val="0"/>
              </a:spcBef>
              <a:spcAft>
                <a:spcPts val="0"/>
              </a:spcAft>
              <a:buNone/>
            </a:pPr>
            <a:r>
              <a:rPr lang="en-GB" sz="1200" dirty="0">
                <a:solidFill>
                  <a:srgbClr val="002060"/>
                </a:solidFill>
                <a:latin typeface="Arial Rounded MT Bold" panose="020F0704030504030204" pitchFamily="34" charset="0"/>
                <a:ea typeface="Arial Rounded"/>
                <a:cs typeface="Arial Rounded"/>
                <a:sym typeface="Arial Rounded"/>
              </a:rPr>
              <a:t>Layers of the leaf </a:t>
            </a:r>
            <a:endParaRPr lang="en-GB" sz="1200" dirty="0">
              <a:solidFill>
                <a:srgbClr val="002060"/>
              </a:solidFill>
              <a:latin typeface="Arial Rounded MT Bold" panose="020F0704030504030204" pitchFamily="34" charset="0"/>
            </a:endParaRPr>
          </a:p>
          <a:p>
            <a:pPr marL="0" marR="0" lvl="0" indent="0" algn="l" rtl="0">
              <a:spcBef>
                <a:spcPts val="0"/>
              </a:spcBef>
              <a:spcAft>
                <a:spcPts val="0"/>
              </a:spcAft>
              <a:buNone/>
            </a:pPr>
            <a:endParaRPr lang="en-GB" sz="1200" dirty="0">
              <a:solidFill>
                <a:srgbClr val="002060"/>
              </a:solidFill>
              <a:latin typeface="Arial Rounded MT Bold" panose="020F0704030504030204" pitchFamily="34" charset="0"/>
              <a:ea typeface="Arial Rounded"/>
              <a:cs typeface="Arial Rounded"/>
              <a:sym typeface="Arial Rounded"/>
            </a:endParaRPr>
          </a:p>
        </p:txBody>
      </p:sp>
      <p:sp>
        <p:nvSpPr>
          <p:cNvPr id="20" name="Google Shape;103;p2">
            <a:extLst>
              <a:ext uri="{FF2B5EF4-FFF2-40B4-BE49-F238E27FC236}">
                <a16:creationId xmlns:a16="http://schemas.microsoft.com/office/drawing/2014/main" id="{7B7C9AF0-8A47-B161-AA3D-017E1DDDCE11}"/>
              </a:ext>
            </a:extLst>
          </p:cNvPr>
          <p:cNvSpPr/>
          <p:nvPr/>
        </p:nvSpPr>
        <p:spPr>
          <a:xfrm>
            <a:off x="188469" y="1894736"/>
            <a:ext cx="6462159" cy="7663596"/>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GB" sz="1200" dirty="0">
                <a:solidFill>
                  <a:srgbClr val="002060"/>
                </a:solidFill>
                <a:latin typeface="Arial Rounded MT Bold" panose="020F0704030504030204" pitchFamily="34" charset="0"/>
                <a:ea typeface="Arial Rounded"/>
                <a:cs typeface="Arial Rounded"/>
                <a:sym typeface="Arial Rounded"/>
              </a:rPr>
              <a:t>The diagram below shows a cross section of a leaf.</a:t>
            </a:r>
            <a:endParaRPr sz="1200" dirty="0">
              <a:solidFill>
                <a:srgbClr val="002060"/>
              </a:solidFill>
              <a:latin typeface="Arial Rounded MT Bold" panose="020F0704030504030204" pitchFamily="34" charset="0"/>
            </a:endParaRPr>
          </a:p>
          <a:p>
            <a:pPr marL="0" marR="0" lvl="0" indent="0" algn="l" rtl="0">
              <a:spcBef>
                <a:spcPts val="0"/>
              </a:spcBef>
              <a:spcAft>
                <a:spcPts val="0"/>
              </a:spcAft>
              <a:buNone/>
            </a:pPr>
            <a:endParaRPr sz="1200" dirty="0">
              <a:solidFill>
                <a:srgbClr val="002060"/>
              </a:solidFill>
              <a:latin typeface="Arial Rounded MT Bold" panose="020F0704030504030204" pitchFamily="34" charset="0"/>
              <a:ea typeface="Arial Rounded"/>
              <a:cs typeface="Arial Rounded"/>
              <a:sym typeface="Arial Rounded"/>
            </a:endParaRPr>
          </a:p>
          <a:p>
            <a:pPr marL="0" marR="0" lvl="0" indent="0" algn="l" rtl="0">
              <a:spcBef>
                <a:spcPts val="0"/>
              </a:spcBef>
              <a:spcAft>
                <a:spcPts val="0"/>
              </a:spcAft>
              <a:buNone/>
            </a:pPr>
            <a:endParaRPr sz="1200" dirty="0">
              <a:solidFill>
                <a:srgbClr val="002060"/>
              </a:solidFill>
              <a:latin typeface="Arial Rounded MT Bold" panose="020F0704030504030204" pitchFamily="34" charset="0"/>
              <a:ea typeface="Arial Rounded"/>
              <a:cs typeface="Arial Rounded"/>
              <a:sym typeface="Arial Rounded"/>
            </a:endParaRPr>
          </a:p>
          <a:p>
            <a:pPr marL="0" marR="0" lvl="0" indent="0" algn="l" rtl="0">
              <a:spcBef>
                <a:spcPts val="0"/>
              </a:spcBef>
              <a:spcAft>
                <a:spcPts val="0"/>
              </a:spcAft>
              <a:buNone/>
            </a:pPr>
            <a:endParaRPr sz="1200" dirty="0">
              <a:solidFill>
                <a:srgbClr val="002060"/>
              </a:solidFill>
              <a:latin typeface="Arial Rounded MT Bold" panose="020F0704030504030204" pitchFamily="34" charset="0"/>
              <a:ea typeface="Arial Rounded"/>
              <a:cs typeface="Arial Rounded"/>
              <a:sym typeface="Arial Rounded"/>
            </a:endParaRPr>
          </a:p>
          <a:p>
            <a:pPr marL="0" marR="0" lvl="0" indent="0" algn="l" rtl="0">
              <a:spcBef>
                <a:spcPts val="0"/>
              </a:spcBef>
              <a:spcAft>
                <a:spcPts val="0"/>
              </a:spcAft>
              <a:buNone/>
            </a:pPr>
            <a:endParaRPr lang="en-GB" sz="1200" dirty="0">
              <a:solidFill>
                <a:srgbClr val="002060"/>
              </a:solidFill>
              <a:latin typeface="Arial Rounded MT Bold" panose="020F0704030504030204" pitchFamily="34" charset="0"/>
              <a:ea typeface="Arial Rounded"/>
              <a:cs typeface="Arial Rounded"/>
              <a:sym typeface="Arial Rounded"/>
            </a:endParaRPr>
          </a:p>
          <a:p>
            <a:pPr marL="0" marR="0" lvl="0" indent="0" algn="l" rtl="0">
              <a:spcBef>
                <a:spcPts val="0"/>
              </a:spcBef>
              <a:spcAft>
                <a:spcPts val="0"/>
              </a:spcAft>
              <a:buNone/>
            </a:pPr>
            <a:endParaRPr lang="en-GB" sz="1200" dirty="0">
              <a:solidFill>
                <a:srgbClr val="002060"/>
              </a:solidFill>
              <a:latin typeface="Arial Rounded MT Bold" panose="020F0704030504030204" pitchFamily="34" charset="0"/>
              <a:ea typeface="Arial Rounded"/>
              <a:cs typeface="Arial Rounded"/>
              <a:sym typeface="Arial Rounded"/>
            </a:endParaRPr>
          </a:p>
          <a:p>
            <a:pPr marL="0" marR="0" lvl="0" indent="0" algn="l" rtl="0">
              <a:spcBef>
                <a:spcPts val="0"/>
              </a:spcBef>
              <a:spcAft>
                <a:spcPts val="0"/>
              </a:spcAft>
              <a:buNone/>
            </a:pPr>
            <a:endParaRPr sz="1200" dirty="0">
              <a:solidFill>
                <a:srgbClr val="002060"/>
              </a:solidFill>
              <a:latin typeface="Arial Rounded MT Bold" panose="020F0704030504030204" pitchFamily="34" charset="0"/>
              <a:ea typeface="Arial Rounded"/>
              <a:cs typeface="Arial Rounded"/>
              <a:sym typeface="Arial Rounded"/>
            </a:endParaRPr>
          </a:p>
          <a:p>
            <a:pPr marL="0" marR="0" lvl="0" indent="0" algn="l" rtl="0">
              <a:spcBef>
                <a:spcPts val="0"/>
              </a:spcBef>
              <a:spcAft>
                <a:spcPts val="0"/>
              </a:spcAft>
              <a:buNone/>
            </a:pPr>
            <a:endParaRPr sz="1200" dirty="0">
              <a:solidFill>
                <a:srgbClr val="002060"/>
              </a:solidFill>
              <a:latin typeface="Arial Rounded MT Bold" panose="020F0704030504030204" pitchFamily="34" charset="0"/>
              <a:ea typeface="Arial Rounded"/>
              <a:cs typeface="Arial Rounded"/>
              <a:sym typeface="Arial Rounded"/>
            </a:endParaRPr>
          </a:p>
          <a:p>
            <a:pPr marL="0" marR="0" lvl="0" indent="0" algn="l" rtl="0">
              <a:spcBef>
                <a:spcPts val="0"/>
              </a:spcBef>
              <a:spcAft>
                <a:spcPts val="0"/>
              </a:spcAft>
              <a:buNone/>
            </a:pPr>
            <a:endParaRPr sz="1200" dirty="0">
              <a:solidFill>
                <a:srgbClr val="002060"/>
              </a:solidFill>
              <a:latin typeface="Arial Rounded MT Bold" panose="020F0704030504030204" pitchFamily="34" charset="0"/>
              <a:ea typeface="Arial Rounded"/>
              <a:cs typeface="Arial Rounded"/>
              <a:sym typeface="Arial Rounded"/>
            </a:endParaRPr>
          </a:p>
          <a:p>
            <a:pPr marL="0" marR="0" lvl="0" indent="0" algn="l" rtl="0">
              <a:spcBef>
                <a:spcPts val="0"/>
              </a:spcBef>
              <a:spcAft>
                <a:spcPts val="0"/>
              </a:spcAft>
              <a:buNone/>
            </a:pPr>
            <a:endParaRPr lang="en-GB" sz="1200" dirty="0">
              <a:solidFill>
                <a:srgbClr val="002060"/>
              </a:solidFill>
              <a:latin typeface="Arial Rounded MT Bold" panose="020F0704030504030204" pitchFamily="34" charset="0"/>
              <a:ea typeface="Arial Rounded"/>
              <a:cs typeface="Arial Rounded"/>
              <a:sym typeface="Arial Rounded"/>
            </a:endParaRPr>
          </a:p>
          <a:p>
            <a:pPr marL="0" marR="0" lvl="0" indent="0" algn="l" rtl="0">
              <a:spcBef>
                <a:spcPts val="0"/>
              </a:spcBef>
              <a:spcAft>
                <a:spcPts val="0"/>
              </a:spcAft>
              <a:buNone/>
            </a:pPr>
            <a:endParaRPr sz="1200" dirty="0">
              <a:solidFill>
                <a:srgbClr val="002060"/>
              </a:solidFill>
              <a:latin typeface="Arial Rounded MT Bold" panose="020F0704030504030204" pitchFamily="34" charset="0"/>
              <a:ea typeface="Arial Rounded"/>
              <a:cs typeface="Arial Rounded"/>
              <a:sym typeface="Arial Rounded"/>
            </a:endParaRPr>
          </a:p>
          <a:p>
            <a:pPr marL="0" marR="0" lvl="0" indent="0" algn="l" rtl="0">
              <a:spcBef>
                <a:spcPts val="0"/>
              </a:spcBef>
              <a:spcAft>
                <a:spcPts val="0"/>
              </a:spcAft>
              <a:buNone/>
            </a:pPr>
            <a:endParaRPr sz="1200" dirty="0">
              <a:solidFill>
                <a:srgbClr val="002060"/>
              </a:solidFill>
              <a:latin typeface="Arial Rounded MT Bold" panose="020F0704030504030204" pitchFamily="34" charset="0"/>
              <a:ea typeface="Arial Rounded"/>
              <a:cs typeface="Arial Rounded"/>
              <a:sym typeface="Arial Rounded"/>
            </a:endParaRPr>
          </a:p>
          <a:p>
            <a:pPr marL="0" marR="0" lvl="0" indent="0" algn="l" rtl="0">
              <a:spcBef>
                <a:spcPts val="0"/>
              </a:spcBef>
              <a:spcAft>
                <a:spcPts val="0"/>
              </a:spcAft>
              <a:buNone/>
            </a:pPr>
            <a:endParaRPr sz="1200" dirty="0">
              <a:solidFill>
                <a:srgbClr val="002060"/>
              </a:solidFill>
              <a:latin typeface="Arial Rounded MT Bold" panose="020F0704030504030204" pitchFamily="34" charset="0"/>
              <a:ea typeface="Arial Rounded"/>
              <a:cs typeface="Arial Rounded"/>
              <a:sym typeface="Arial Rounded"/>
            </a:endParaRPr>
          </a:p>
          <a:p>
            <a:pPr marL="0" marR="0" lvl="0" indent="0" algn="l" rtl="0">
              <a:spcBef>
                <a:spcPts val="0"/>
              </a:spcBef>
              <a:spcAft>
                <a:spcPts val="0"/>
              </a:spcAft>
              <a:buNone/>
            </a:pPr>
            <a:endParaRPr sz="1200" dirty="0">
              <a:solidFill>
                <a:srgbClr val="002060"/>
              </a:solidFill>
              <a:latin typeface="Arial Rounded MT Bold" panose="020F0704030504030204" pitchFamily="34" charset="0"/>
              <a:ea typeface="Arial Rounded"/>
              <a:cs typeface="Arial Rounded"/>
              <a:sym typeface="Arial Rounded"/>
            </a:endParaRPr>
          </a:p>
          <a:p>
            <a:pPr marL="0" marR="0" lvl="0" indent="0" algn="l" rtl="0">
              <a:spcBef>
                <a:spcPts val="0"/>
              </a:spcBef>
              <a:spcAft>
                <a:spcPts val="0"/>
              </a:spcAft>
              <a:buNone/>
            </a:pPr>
            <a:endParaRPr sz="1200" dirty="0">
              <a:solidFill>
                <a:srgbClr val="002060"/>
              </a:solidFill>
              <a:latin typeface="Arial Rounded MT Bold" panose="020F0704030504030204" pitchFamily="34" charset="0"/>
              <a:ea typeface="Arial Rounded"/>
              <a:cs typeface="Arial Rounded"/>
              <a:sym typeface="Arial Rounded"/>
            </a:endParaRPr>
          </a:p>
          <a:p>
            <a:pPr marL="0" marR="0" lvl="0" indent="0" algn="l" rtl="0">
              <a:spcBef>
                <a:spcPts val="0"/>
              </a:spcBef>
              <a:spcAft>
                <a:spcPts val="0"/>
              </a:spcAft>
              <a:buNone/>
            </a:pPr>
            <a:endParaRPr sz="1200" dirty="0">
              <a:solidFill>
                <a:srgbClr val="002060"/>
              </a:solidFill>
              <a:latin typeface="Arial Rounded MT Bold" panose="020F0704030504030204" pitchFamily="34" charset="0"/>
              <a:ea typeface="Arial Rounded"/>
              <a:cs typeface="Arial Rounded"/>
              <a:sym typeface="Arial Rounded"/>
            </a:endParaRPr>
          </a:p>
          <a:p>
            <a:pPr marL="0" marR="0" lvl="0" indent="0" algn="l" rtl="0">
              <a:spcBef>
                <a:spcPts val="0"/>
              </a:spcBef>
              <a:spcAft>
                <a:spcPts val="0"/>
              </a:spcAft>
              <a:buNone/>
            </a:pPr>
            <a:endParaRPr sz="1200" dirty="0">
              <a:solidFill>
                <a:srgbClr val="002060"/>
              </a:solidFill>
              <a:latin typeface="Arial Rounded MT Bold" panose="020F0704030504030204" pitchFamily="34" charset="0"/>
              <a:ea typeface="Arial Rounded"/>
              <a:cs typeface="Arial Rounded"/>
              <a:sym typeface="Arial Rounded"/>
            </a:endParaRPr>
          </a:p>
          <a:p>
            <a:pPr marL="0" marR="0" lvl="0" indent="0" algn="l" rtl="0">
              <a:spcBef>
                <a:spcPts val="0"/>
              </a:spcBef>
              <a:spcAft>
                <a:spcPts val="0"/>
              </a:spcAft>
              <a:buNone/>
            </a:pPr>
            <a:endParaRPr sz="1200" dirty="0">
              <a:solidFill>
                <a:srgbClr val="002060"/>
              </a:solidFill>
              <a:latin typeface="Arial Rounded MT Bold" panose="020F0704030504030204" pitchFamily="34" charset="0"/>
              <a:ea typeface="Arial Rounded"/>
              <a:cs typeface="Arial Rounded"/>
              <a:sym typeface="Arial Rounded"/>
            </a:endParaRPr>
          </a:p>
          <a:p>
            <a:pPr marL="0" marR="0" lvl="0" indent="0" algn="l" rtl="0">
              <a:spcBef>
                <a:spcPts val="0"/>
              </a:spcBef>
              <a:spcAft>
                <a:spcPts val="0"/>
              </a:spcAft>
              <a:buNone/>
            </a:pPr>
            <a:endParaRPr sz="1200" dirty="0">
              <a:solidFill>
                <a:srgbClr val="002060"/>
              </a:solidFill>
              <a:latin typeface="Arial Rounded MT Bold" panose="020F0704030504030204" pitchFamily="34" charset="0"/>
              <a:ea typeface="Arial Rounded"/>
              <a:cs typeface="Arial Rounded"/>
              <a:sym typeface="Arial Rounded"/>
            </a:endParaRPr>
          </a:p>
          <a:p>
            <a:pPr marL="0" marR="0" lvl="0" indent="0" algn="l" rtl="0">
              <a:spcBef>
                <a:spcPts val="0"/>
              </a:spcBef>
              <a:spcAft>
                <a:spcPts val="0"/>
              </a:spcAft>
              <a:buNone/>
            </a:pPr>
            <a:endParaRPr sz="1200" dirty="0">
              <a:solidFill>
                <a:srgbClr val="002060"/>
              </a:solidFill>
              <a:latin typeface="Arial Rounded MT Bold" panose="020F0704030504030204" pitchFamily="34" charset="0"/>
              <a:ea typeface="Arial Rounded"/>
              <a:cs typeface="Arial Rounded"/>
              <a:sym typeface="Arial Rounded"/>
            </a:endParaRPr>
          </a:p>
          <a:p>
            <a:pPr marL="0" marR="0" lvl="0" indent="0" algn="l" rtl="0">
              <a:spcBef>
                <a:spcPts val="0"/>
              </a:spcBef>
              <a:spcAft>
                <a:spcPts val="0"/>
              </a:spcAft>
              <a:buNone/>
            </a:pPr>
            <a:r>
              <a:rPr lang="en-GB" sz="1200" dirty="0">
                <a:solidFill>
                  <a:srgbClr val="002060"/>
                </a:solidFill>
                <a:latin typeface="Arial Rounded MT Bold" panose="020F0704030504030204" pitchFamily="34" charset="0"/>
                <a:ea typeface="Arial Rounded"/>
                <a:cs typeface="Arial Rounded"/>
                <a:sym typeface="Arial Rounded"/>
              </a:rPr>
              <a:t>The top layer of the leaf (upper epidermis) contains translucent cells topped with a waxy layer called the cuticle. Explain the role of the waxy cuticle.</a:t>
            </a:r>
            <a:endParaRPr sz="1200" dirty="0">
              <a:solidFill>
                <a:srgbClr val="002060"/>
              </a:solidFill>
              <a:latin typeface="Arial Rounded MT Bold" panose="020F0704030504030204" pitchFamily="34" charset="0"/>
            </a:endParaRPr>
          </a:p>
          <a:p>
            <a:pPr marL="0" marR="0" lvl="0" indent="0" algn="l" rtl="0">
              <a:spcBef>
                <a:spcPts val="0"/>
              </a:spcBef>
              <a:spcAft>
                <a:spcPts val="0"/>
              </a:spcAft>
              <a:buNone/>
            </a:pPr>
            <a:r>
              <a:rPr lang="en-GB" sz="1200" dirty="0">
                <a:solidFill>
                  <a:srgbClr val="002060"/>
                </a:solidFill>
                <a:latin typeface="Arial Rounded MT Bold" panose="020F0704030504030204" pitchFamily="34" charset="0"/>
                <a:ea typeface="Arial Rounded"/>
                <a:cs typeface="Arial Rounded"/>
                <a:sym typeface="Arial Rounded"/>
              </a:rPr>
              <a:t>____________________________________________________________________________________________________________________________________________________________________</a:t>
            </a:r>
            <a:endParaRPr sz="1200" dirty="0">
              <a:solidFill>
                <a:srgbClr val="002060"/>
              </a:solidFill>
              <a:latin typeface="Arial Rounded MT Bold" panose="020F0704030504030204" pitchFamily="34" charset="0"/>
            </a:endParaRPr>
          </a:p>
          <a:p>
            <a:pPr marL="0" marR="0" lvl="0" indent="0" algn="l" rtl="0">
              <a:spcBef>
                <a:spcPts val="0"/>
              </a:spcBef>
              <a:spcAft>
                <a:spcPts val="0"/>
              </a:spcAft>
              <a:buNone/>
            </a:pPr>
            <a:endParaRPr sz="1200" dirty="0">
              <a:solidFill>
                <a:srgbClr val="002060"/>
              </a:solidFill>
              <a:latin typeface="Arial Rounded MT Bold" panose="020F0704030504030204" pitchFamily="34" charset="0"/>
              <a:ea typeface="Arial Rounded"/>
              <a:cs typeface="Arial Rounded"/>
              <a:sym typeface="Arial Rounded"/>
            </a:endParaRPr>
          </a:p>
          <a:p>
            <a:pPr marL="0" marR="0" lvl="0" indent="0" algn="l" rtl="0">
              <a:spcBef>
                <a:spcPts val="0"/>
              </a:spcBef>
              <a:spcAft>
                <a:spcPts val="0"/>
              </a:spcAft>
              <a:buNone/>
            </a:pPr>
            <a:r>
              <a:rPr lang="en-GB" sz="1200" dirty="0">
                <a:solidFill>
                  <a:srgbClr val="002060"/>
                </a:solidFill>
                <a:latin typeface="Arial Rounded MT Bold" panose="020F0704030504030204" pitchFamily="34" charset="0"/>
                <a:ea typeface="Arial Rounded"/>
                <a:cs typeface="Arial Rounded"/>
                <a:sym typeface="Arial Rounded"/>
              </a:rPr>
              <a:t>The second layer (palisade layer) contains plant cells that are full of chloroplasts. Explain what the main role of the palisade layer is. </a:t>
            </a:r>
            <a:endParaRPr sz="1200" dirty="0">
              <a:solidFill>
                <a:srgbClr val="002060"/>
              </a:solidFill>
              <a:latin typeface="Arial Rounded MT Bold" panose="020F0704030504030204" pitchFamily="34" charset="0"/>
            </a:endParaRPr>
          </a:p>
          <a:p>
            <a:pPr marL="0" marR="0" lvl="0" indent="0" algn="l" rtl="0">
              <a:spcBef>
                <a:spcPts val="0"/>
              </a:spcBef>
              <a:spcAft>
                <a:spcPts val="0"/>
              </a:spcAft>
              <a:buNone/>
            </a:pPr>
            <a:r>
              <a:rPr lang="en-GB" sz="1200" dirty="0">
                <a:solidFill>
                  <a:srgbClr val="002060"/>
                </a:solidFill>
                <a:latin typeface="Arial Rounded MT Bold" panose="020F0704030504030204" pitchFamily="34" charset="0"/>
                <a:ea typeface="Arial Rounded"/>
                <a:cs typeface="Arial Rounded"/>
                <a:sym typeface="Arial Rounded"/>
              </a:rPr>
              <a:t>____________________________________________________________________________________________________________________________________________________________________</a:t>
            </a:r>
            <a:endParaRPr sz="1200" dirty="0">
              <a:solidFill>
                <a:srgbClr val="002060"/>
              </a:solidFill>
              <a:latin typeface="Arial Rounded MT Bold" panose="020F0704030504030204" pitchFamily="34" charset="0"/>
            </a:endParaRPr>
          </a:p>
          <a:p>
            <a:pPr marL="0" marR="0" lvl="0" indent="0" algn="l" rtl="0">
              <a:spcBef>
                <a:spcPts val="0"/>
              </a:spcBef>
              <a:spcAft>
                <a:spcPts val="0"/>
              </a:spcAft>
              <a:buNone/>
            </a:pPr>
            <a:endParaRPr sz="1200" dirty="0">
              <a:solidFill>
                <a:srgbClr val="002060"/>
              </a:solidFill>
              <a:latin typeface="Arial Rounded MT Bold" panose="020F0704030504030204" pitchFamily="34" charset="0"/>
              <a:ea typeface="Arial Rounded"/>
              <a:cs typeface="Arial Rounded"/>
              <a:sym typeface="Arial Rounded"/>
            </a:endParaRPr>
          </a:p>
          <a:p>
            <a:pPr marL="0" marR="0" lvl="0" indent="0" algn="l" rtl="0">
              <a:spcBef>
                <a:spcPts val="0"/>
              </a:spcBef>
              <a:spcAft>
                <a:spcPts val="0"/>
              </a:spcAft>
              <a:buNone/>
            </a:pPr>
            <a:r>
              <a:rPr lang="en-GB" sz="1200" dirty="0">
                <a:solidFill>
                  <a:srgbClr val="002060"/>
                </a:solidFill>
                <a:latin typeface="Arial Rounded MT Bold" panose="020F0704030504030204" pitchFamily="34" charset="0"/>
                <a:ea typeface="Arial Rounded"/>
                <a:cs typeface="Arial Rounded"/>
                <a:sym typeface="Arial Rounded"/>
              </a:rPr>
              <a:t>The third layer (spongy layer) contains a lot of air space. Explain why it is important for this layer to contain a lot of air space.</a:t>
            </a:r>
            <a:endParaRPr sz="1200" dirty="0">
              <a:solidFill>
                <a:srgbClr val="002060"/>
              </a:solidFill>
              <a:latin typeface="Arial Rounded MT Bold" panose="020F0704030504030204" pitchFamily="34" charset="0"/>
            </a:endParaRPr>
          </a:p>
          <a:p>
            <a:pPr marL="0" marR="0" lvl="0" indent="0" algn="l" rtl="0">
              <a:spcBef>
                <a:spcPts val="0"/>
              </a:spcBef>
              <a:spcAft>
                <a:spcPts val="0"/>
              </a:spcAft>
              <a:buNone/>
            </a:pPr>
            <a:r>
              <a:rPr lang="en-GB" sz="1200" dirty="0">
                <a:solidFill>
                  <a:srgbClr val="002060"/>
                </a:solidFill>
                <a:latin typeface="Arial Rounded MT Bold" panose="020F0704030504030204" pitchFamily="34" charset="0"/>
                <a:ea typeface="Arial Rounded"/>
                <a:cs typeface="Arial Rounded"/>
                <a:sym typeface="Arial Rounded"/>
              </a:rPr>
              <a:t>____________________________________________________________________________________________________________________________</a:t>
            </a:r>
            <a:r>
              <a:rPr lang="en-GB" sz="1200" dirty="0">
                <a:solidFill>
                  <a:srgbClr val="002060"/>
                </a:solidFill>
                <a:latin typeface="Arial Rounded MT Bold" panose="020F0704030504030204" pitchFamily="34" charset="0"/>
                <a:sym typeface="Arial Rounded"/>
              </a:rPr>
              <a:t>________________________________________</a:t>
            </a:r>
            <a:endParaRPr sz="1200" dirty="0">
              <a:solidFill>
                <a:srgbClr val="002060"/>
              </a:solidFill>
              <a:latin typeface="Arial Rounded MT Bold" panose="020F0704030504030204" pitchFamily="34" charset="0"/>
              <a:ea typeface="Arial Rounded"/>
              <a:cs typeface="Arial Rounded"/>
              <a:sym typeface="Arial Rounded"/>
            </a:endParaRPr>
          </a:p>
          <a:p>
            <a:pPr marL="0" marR="0" lvl="0" indent="0" algn="l" rtl="0">
              <a:spcBef>
                <a:spcPts val="0"/>
              </a:spcBef>
              <a:spcAft>
                <a:spcPts val="0"/>
              </a:spcAft>
              <a:buNone/>
            </a:pPr>
            <a:endParaRPr sz="1200" dirty="0">
              <a:solidFill>
                <a:srgbClr val="002060"/>
              </a:solidFill>
              <a:latin typeface="Arial Rounded MT Bold" panose="020F0704030504030204" pitchFamily="34" charset="0"/>
              <a:ea typeface="Arial Rounded"/>
              <a:cs typeface="Arial Rounded"/>
              <a:sym typeface="Arial Rounded"/>
            </a:endParaRPr>
          </a:p>
          <a:p>
            <a:pPr marL="0" marR="0" lvl="0" indent="0" algn="l" rtl="0">
              <a:spcBef>
                <a:spcPts val="0"/>
              </a:spcBef>
              <a:spcAft>
                <a:spcPts val="0"/>
              </a:spcAft>
              <a:buNone/>
            </a:pPr>
            <a:r>
              <a:rPr lang="en-GB" sz="1200" dirty="0">
                <a:solidFill>
                  <a:srgbClr val="002060"/>
                </a:solidFill>
                <a:latin typeface="Arial Rounded MT Bold" panose="020F0704030504030204" pitchFamily="34" charset="0"/>
                <a:ea typeface="Arial Rounded"/>
                <a:cs typeface="Arial Rounded"/>
                <a:sym typeface="Arial Rounded"/>
              </a:rPr>
              <a:t>The underside of the leaf (lower epidermis) contains stomata (singular - stoma). These are openings that open and close at different times of the day. Explain why it is important that stomata don’t remain open all the time.</a:t>
            </a:r>
            <a:endParaRPr sz="1200" dirty="0">
              <a:solidFill>
                <a:srgbClr val="002060"/>
              </a:solidFill>
              <a:latin typeface="Arial Rounded MT Bold" panose="020F0704030504030204" pitchFamily="34" charset="0"/>
            </a:endParaRPr>
          </a:p>
          <a:p>
            <a:pPr marL="0" marR="0" lvl="0" indent="0" algn="l" rtl="0">
              <a:spcBef>
                <a:spcPts val="0"/>
              </a:spcBef>
              <a:spcAft>
                <a:spcPts val="0"/>
              </a:spcAft>
              <a:buNone/>
            </a:pPr>
            <a:r>
              <a:rPr lang="en-GB" sz="1200" dirty="0">
                <a:solidFill>
                  <a:srgbClr val="002060"/>
                </a:solidFill>
                <a:latin typeface="Arial Rounded MT Bold" panose="020F0704030504030204" pitchFamily="34" charset="0"/>
                <a:ea typeface="Arial Rounded"/>
                <a:cs typeface="Arial Rounded"/>
                <a:sym typeface="Arial Rounded"/>
              </a:rPr>
              <a:t>____________________________________________________________________________________________________________________________________________________________________</a:t>
            </a:r>
            <a:endParaRPr sz="1200" dirty="0">
              <a:solidFill>
                <a:srgbClr val="002060"/>
              </a:solidFill>
              <a:latin typeface="Arial Rounded MT Bold" panose="020F0704030504030204" pitchFamily="34" charset="0"/>
            </a:endParaRPr>
          </a:p>
        </p:txBody>
      </p:sp>
      <p:pic>
        <p:nvPicPr>
          <p:cNvPr id="21" name="Google Shape;101;p2" descr="A close up of a map&#10;&#10;Description automatically generated">
            <a:extLst>
              <a:ext uri="{FF2B5EF4-FFF2-40B4-BE49-F238E27FC236}">
                <a16:creationId xmlns:a16="http://schemas.microsoft.com/office/drawing/2014/main" id="{44485974-F710-FB7F-5DBE-0D4FB199B531}"/>
              </a:ext>
            </a:extLst>
          </p:cNvPr>
          <p:cNvPicPr preferRelativeResize="0"/>
          <p:nvPr/>
        </p:nvPicPr>
        <p:blipFill rotWithShape="1">
          <a:blip r:embed="rId4">
            <a:alphaModFix/>
          </a:blip>
          <a:srcRect l="2722" t="11627" r="2622" b="6474"/>
          <a:stretch/>
        </p:blipFill>
        <p:spPr>
          <a:xfrm>
            <a:off x="891153" y="2426870"/>
            <a:ext cx="5075694" cy="3035300"/>
          </a:xfrm>
          <a:prstGeom prst="rect">
            <a:avLst/>
          </a:prstGeom>
          <a:noFill/>
          <a:ln>
            <a:noFill/>
          </a:ln>
        </p:spPr>
      </p:pic>
      <p:sp>
        <p:nvSpPr>
          <p:cNvPr id="22" name="Rounded Rectangle 87">
            <a:extLst>
              <a:ext uri="{FF2B5EF4-FFF2-40B4-BE49-F238E27FC236}">
                <a16:creationId xmlns:a16="http://schemas.microsoft.com/office/drawing/2014/main" id="{3C150316-CFC5-51E7-330C-639A9432F720}"/>
              </a:ext>
            </a:extLst>
          </p:cNvPr>
          <p:cNvSpPr/>
          <p:nvPr/>
        </p:nvSpPr>
        <p:spPr>
          <a:xfrm>
            <a:off x="185735" y="1822261"/>
            <a:ext cx="6464893" cy="7674505"/>
          </a:xfrm>
          <a:prstGeom prst="roundRect">
            <a:avLst>
              <a:gd name="adj" fmla="val 4891"/>
            </a:avLst>
          </a:prstGeom>
          <a:noFill/>
          <a:ln w="28575">
            <a:solidFill>
              <a:srgbClr val="807E8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solidFill>
                <a:srgbClr val="33CCCC"/>
              </a:solidFill>
              <a:latin typeface="Arial Rounded MT Bold" panose="020F0704030504030204" pitchFamily="34" charset="77"/>
            </a:endParaRPr>
          </a:p>
        </p:txBody>
      </p:sp>
    </p:spTree>
    <p:extLst>
      <p:ext uri="{BB962C8B-B14F-4D97-AF65-F5344CB8AC3E}">
        <p14:creationId xmlns:p14="http://schemas.microsoft.com/office/powerpoint/2010/main" val="31797921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F7BE11D7-338D-D23A-3928-123B9DFFF419}"/>
              </a:ext>
            </a:extLst>
          </p:cNvPr>
          <p:cNvSpPr/>
          <p:nvPr/>
        </p:nvSpPr>
        <p:spPr>
          <a:xfrm>
            <a:off x="-1" y="9619898"/>
            <a:ext cx="6858002" cy="296795"/>
          </a:xfrm>
          <a:prstGeom prst="rect">
            <a:avLst/>
          </a:prstGeom>
          <a:solidFill>
            <a:srgbClr val="130E3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 name="TextBox 2">
            <a:extLst>
              <a:ext uri="{FF2B5EF4-FFF2-40B4-BE49-F238E27FC236}">
                <a16:creationId xmlns:a16="http://schemas.microsoft.com/office/drawing/2014/main" id="{914BF668-60A0-7BC0-4C4D-EB687559AB7C}"/>
              </a:ext>
            </a:extLst>
          </p:cNvPr>
          <p:cNvSpPr txBox="1"/>
          <p:nvPr/>
        </p:nvSpPr>
        <p:spPr>
          <a:xfrm>
            <a:off x="3761872" y="9678702"/>
            <a:ext cx="2942598" cy="215444"/>
          </a:xfrm>
          <a:prstGeom prst="rect">
            <a:avLst/>
          </a:prstGeom>
          <a:noFill/>
        </p:spPr>
        <p:txBody>
          <a:bodyPr wrap="square" rtlCol="0">
            <a:spAutoFit/>
          </a:bodyPr>
          <a:lstStyle/>
          <a:p>
            <a:pPr algn="r"/>
            <a:r>
              <a:rPr lang="en-US" sz="800" dirty="0">
                <a:solidFill>
                  <a:schemeClr val="bg1"/>
                </a:solidFill>
                <a:latin typeface="Arial Rounded MT Bold" panose="020F0704030504030204" pitchFamily="34" charset="77"/>
              </a:rPr>
              <a:t>Developing Experts Copyright 2023 All Rights Reserved</a:t>
            </a:r>
          </a:p>
        </p:txBody>
      </p:sp>
      <p:pic>
        <p:nvPicPr>
          <p:cNvPr id="4" name="Picture 3">
            <a:extLst>
              <a:ext uri="{FF2B5EF4-FFF2-40B4-BE49-F238E27FC236}">
                <a16:creationId xmlns:a16="http://schemas.microsoft.com/office/drawing/2014/main" id="{573C5279-A064-9E6B-EDB7-8D582C8ACF60}"/>
              </a:ext>
            </a:extLst>
          </p:cNvPr>
          <p:cNvPicPr>
            <a:picLocks noChangeAspect="1"/>
          </p:cNvPicPr>
          <p:nvPr/>
        </p:nvPicPr>
        <p:blipFill rotWithShape="1">
          <a:blip r:embed="rId2"/>
          <a:srcRect l="3114" t="13379" r="3460" b="3635"/>
          <a:stretch/>
        </p:blipFill>
        <p:spPr>
          <a:xfrm>
            <a:off x="0" y="-213360"/>
            <a:ext cx="6858000" cy="1332562"/>
          </a:xfrm>
          <a:prstGeom prst="rect">
            <a:avLst/>
          </a:prstGeom>
        </p:spPr>
      </p:pic>
      <p:sp>
        <p:nvSpPr>
          <p:cNvPr id="5" name="TextBox 4">
            <a:extLst>
              <a:ext uri="{FF2B5EF4-FFF2-40B4-BE49-F238E27FC236}">
                <a16:creationId xmlns:a16="http://schemas.microsoft.com/office/drawing/2014/main" id="{6CCCEC2A-4673-B9AC-E1D0-23FCBD0295FD}"/>
              </a:ext>
            </a:extLst>
          </p:cNvPr>
          <p:cNvSpPr txBox="1"/>
          <p:nvPr/>
        </p:nvSpPr>
        <p:spPr>
          <a:xfrm>
            <a:off x="4440396" y="649734"/>
            <a:ext cx="1305618" cy="215444"/>
          </a:xfrm>
          <a:prstGeom prst="rect">
            <a:avLst/>
          </a:prstGeom>
          <a:noFill/>
          <a:effectLst/>
        </p:spPr>
        <p:txBody>
          <a:bodyPr wrap="square" rtlCol="0">
            <a:spAutoFit/>
          </a:bodyPr>
          <a:lstStyle/>
          <a:p>
            <a:r>
              <a:rPr lang="en-US" sz="800" dirty="0">
                <a:solidFill>
                  <a:schemeClr val="bg1"/>
                </a:solidFill>
                <a:latin typeface="Arial Rounded MT Bold" panose="020F0704030504030204" pitchFamily="34" charset="77"/>
              </a:rPr>
              <a:t>KS3-16-03</a:t>
            </a:r>
          </a:p>
        </p:txBody>
      </p:sp>
      <p:sp>
        <p:nvSpPr>
          <p:cNvPr id="6" name="TextBox 5">
            <a:extLst>
              <a:ext uri="{FF2B5EF4-FFF2-40B4-BE49-F238E27FC236}">
                <a16:creationId xmlns:a16="http://schemas.microsoft.com/office/drawing/2014/main" id="{0EC6CDB0-66A7-92CD-50B8-E3A4ACFDA850}"/>
              </a:ext>
            </a:extLst>
          </p:cNvPr>
          <p:cNvSpPr txBox="1"/>
          <p:nvPr/>
        </p:nvSpPr>
        <p:spPr>
          <a:xfrm>
            <a:off x="1013042" y="-12645"/>
            <a:ext cx="4343497" cy="276999"/>
          </a:xfrm>
          <a:prstGeom prst="rect">
            <a:avLst/>
          </a:prstGeom>
          <a:noFill/>
        </p:spPr>
        <p:txBody>
          <a:bodyPr wrap="square" rtlCol="0">
            <a:spAutoFit/>
          </a:bodyPr>
          <a:lstStyle/>
          <a:p>
            <a:r>
              <a:rPr lang="en-US" sz="1200" dirty="0">
                <a:solidFill>
                  <a:schemeClr val="bg1"/>
                </a:solidFill>
                <a:latin typeface="Arial Rounded MT Bold" panose="020F0704030504030204" pitchFamily="34" charset="0"/>
              </a:rPr>
              <a:t>Mission Assignment: </a:t>
            </a:r>
            <a:r>
              <a:rPr lang="en-GB" sz="1200" dirty="0">
                <a:solidFill>
                  <a:schemeClr val="bg1"/>
                </a:solidFill>
                <a:latin typeface="Arial Rounded MT Bold" panose="020F0704030504030204" pitchFamily="34" charset="0"/>
              </a:rPr>
              <a:t>Explain why plants are important </a:t>
            </a:r>
            <a:endParaRPr lang="en-US" sz="1200" dirty="0">
              <a:solidFill>
                <a:schemeClr val="bg1"/>
              </a:solidFill>
              <a:latin typeface="Arial Rounded MT Bold" panose="020F0704030504030204" pitchFamily="34" charset="0"/>
            </a:endParaRPr>
          </a:p>
        </p:txBody>
      </p:sp>
      <p:pic>
        <p:nvPicPr>
          <p:cNvPr id="7" name="Google Shape;88;p1" descr="Logo  Description automatically generated">
            <a:extLst>
              <a:ext uri="{FF2B5EF4-FFF2-40B4-BE49-F238E27FC236}">
                <a16:creationId xmlns:a16="http://schemas.microsoft.com/office/drawing/2014/main" id="{281D0774-BF1F-8969-EEF4-EFA823D7B72A}"/>
              </a:ext>
            </a:extLst>
          </p:cNvPr>
          <p:cNvPicPr preferRelativeResize="0"/>
          <p:nvPr/>
        </p:nvPicPr>
        <p:blipFill rotWithShape="1">
          <a:blip r:embed="rId3">
            <a:alphaModFix/>
          </a:blip>
          <a:srcRect/>
          <a:stretch/>
        </p:blipFill>
        <p:spPr>
          <a:xfrm>
            <a:off x="5320177" y="22949"/>
            <a:ext cx="1330454" cy="587953"/>
          </a:xfrm>
          <a:prstGeom prst="rect">
            <a:avLst/>
          </a:prstGeom>
          <a:noFill/>
          <a:ln>
            <a:noFill/>
          </a:ln>
        </p:spPr>
      </p:pic>
      <p:sp>
        <p:nvSpPr>
          <p:cNvPr id="8" name="Rectangle 7">
            <a:extLst>
              <a:ext uri="{FF2B5EF4-FFF2-40B4-BE49-F238E27FC236}">
                <a16:creationId xmlns:a16="http://schemas.microsoft.com/office/drawing/2014/main" id="{7CAA490D-83A5-CDE2-9186-131E434F695F}"/>
              </a:ext>
            </a:extLst>
          </p:cNvPr>
          <p:cNvSpPr/>
          <p:nvPr/>
        </p:nvSpPr>
        <p:spPr>
          <a:xfrm>
            <a:off x="-1" y="9619898"/>
            <a:ext cx="6858002" cy="296795"/>
          </a:xfrm>
          <a:prstGeom prst="rect">
            <a:avLst/>
          </a:prstGeom>
          <a:solidFill>
            <a:srgbClr val="130E3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TextBox 8">
            <a:extLst>
              <a:ext uri="{FF2B5EF4-FFF2-40B4-BE49-F238E27FC236}">
                <a16:creationId xmlns:a16="http://schemas.microsoft.com/office/drawing/2014/main" id="{F2D9807F-9483-8E87-8606-ADA2DDAE543E}"/>
              </a:ext>
            </a:extLst>
          </p:cNvPr>
          <p:cNvSpPr txBox="1"/>
          <p:nvPr/>
        </p:nvSpPr>
        <p:spPr>
          <a:xfrm>
            <a:off x="3761872" y="9678702"/>
            <a:ext cx="2942598" cy="215444"/>
          </a:xfrm>
          <a:prstGeom prst="rect">
            <a:avLst/>
          </a:prstGeom>
          <a:noFill/>
        </p:spPr>
        <p:txBody>
          <a:bodyPr wrap="square" rtlCol="0">
            <a:spAutoFit/>
          </a:bodyPr>
          <a:lstStyle/>
          <a:p>
            <a:pPr algn="r"/>
            <a:r>
              <a:rPr lang="en-US" sz="800" dirty="0">
                <a:solidFill>
                  <a:schemeClr val="bg1"/>
                </a:solidFill>
                <a:latin typeface="Arial Rounded MT Bold" panose="020F0704030504030204" pitchFamily="34" charset="77"/>
              </a:rPr>
              <a:t>Developing Experts Copyright 2023 All Rights Reserved</a:t>
            </a:r>
          </a:p>
        </p:txBody>
      </p:sp>
      <p:pic>
        <p:nvPicPr>
          <p:cNvPr id="10" name="Picture 9">
            <a:extLst>
              <a:ext uri="{FF2B5EF4-FFF2-40B4-BE49-F238E27FC236}">
                <a16:creationId xmlns:a16="http://schemas.microsoft.com/office/drawing/2014/main" id="{9465D6C0-67C7-6D87-43B8-A5B1E8973F2C}"/>
              </a:ext>
            </a:extLst>
          </p:cNvPr>
          <p:cNvPicPr>
            <a:picLocks noChangeAspect="1"/>
          </p:cNvPicPr>
          <p:nvPr/>
        </p:nvPicPr>
        <p:blipFill rotWithShape="1">
          <a:blip r:embed="rId2"/>
          <a:srcRect l="3114" t="13379" r="3460" b="3635"/>
          <a:stretch/>
        </p:blipFill>
        <p:spPr>
          <a:xfrm>
            <a:off x="0" y="-213360"/>
            <a:ext cx="6858000" cy="1332562"/>
          </a:xfrm>
          <a:prstGeom prst="rect">
            <a:avLst/>
          </a:prstGeom>
        </p:spPr>
      </p:pic>
      <p:sp>
        <p:nvSpPr>
          <p:cNvPr id="11" name="TextBox 10">
            <a:extLst>
              <a:ext uri="{FF2B5EF4-FFF2-40B4-BE49-F238E27FC236}">
                <a16:creationId xmlns:a16="http://schemas.microsoft.com/office/drawing/2014/main" id="{743CD8CB-3154-905D-2B67-9BDD0D617236}"/>
              </a:ext>
            </a:extLst>
          </p:cNvPr>
          <p:cNvSpPr txBox="1"/>
          <p:nvPr/>
        </p:nvSpPr>
        <p:spPr>
          <a:xfrm>
            <a:off x="4440396" y="649734"/>
            <a:ext cx="1305618" cy="215444"/>
          </a:xfrm>
          <a:prstGeom prst="rect">
            <a:avLst/>
          </a:prstGeom>
          <a:noFill/>
          <a:effectLst/>
        </p:spPr>
        <p:txBody>
          <a:bodyPr wrap="square" rtlCol="0">
            <a:spAutoFit/>
          </a:bodyPr>
          <a:lstStyle/>
          <a:p>
            <a:r>
              <a:rPr lang="en-US" sz="800" dirty="0">
                <a:solidFill>
                  <a:schemeClr val="bg1"/>
                </a:solidFill>
                <a:latin typeface="Arial Rounded MT Bold" panose="020F0704030504030204" pitchFamily="34" charset="77"/>
              </a:rPr>
              <a:t>KS3-16-05</a:t>
            </a:r>
          </a:p>
        </p:txBody>
      </p:sp>
      <p:sp>
        <p:nvSpPr>
          <p:cNvPr id="12" name="TextBox 11">
            <a:extLst>
              <a:ext uri="{FF2B5EF4-FFF2-40B4-BE49-F238E27FC236}">
                <a16:creationId xmlns:a16="http://schemas.microsoft.com/office/drawing/2014/main" id="{CCEB0AA3-894B-27CB-8440-83C8923C9912}"/>
              </a:ext>
            </a:extLst>
          </p:cNvPr>
          <p:cNvSpPr txBox="1"/>
          <p:nvPr/>
        </p:nvSpPr>
        <p:spPr>
          <a:xfrm>
            <a:off x="1013042" y="-12645"/>
            <a:ext cx="4343497" cy="461665"/>
          </a:xfrm>
          <a:prstGeom prst="rect">
            <a:avLst/>
          </a:prstGeom>
          <a:noFill/>
        </p:spPr>
        <p:txBody>
          <a:bodyPr wrap="square" rtlCol="0">
            <a:spAutoFit/>
          </a:bodyPr>
          <a:lstStyle/>
          <a:p>
            <a:r>
              <a:rPr lang="en-US" sz="1200" dirty="0">
                <a:solidFill>
                  <a:schemeClr val="bg1"/>
                </a:solidFill>
                <a:latin typeface="Arial Rounded MT Bold" panose="020F0704030504030204" pitchFamily="34" charset="0"/>
              </a:rPr>
              <a:t>Mission Assignment: </a:t>
            </a:r>
            <a:r>
              <a:rPr lang="en-GB" sz="1200" dirty="0">
                <a:solidFill>
                  <a:schemeClr val="bg1"/>
                </a:solidFill>
                <a:latin typeface="Arial Rounded MT Bold" panose="020F0704030504030204" pitchFamily="34" charset="0"/>
              </a:rPr>
              <a:t>Describe the structure of a leaf</a:t>
            </a:r>
          </a:p>
          <a:p>
            <a:r>
              <a:rPr lang="en-GB" sz="1200" dirty="0">
                <a:solidFill>
                  <a:schemeClr val="bg1"/>
                </a:solidFill>
                <a:latin typeface="Arial Rounded MT Bold" panose="020F0704030504030204" pitchFamily="34" charset="0"/>
              </a:rPr>
              <a:t>                                                                                 ANSWERS                                              </a:t>
            </a:r>
            <a:endParaRPr lang="en-US" sz="1200" dirty="0">
              <a:solidFill>
                <a:schemeClr val="bg1"/>
              </a:solidFill>
              <a:latin typeface="Arial Rounded MT Bold" panose="020F0704030504030204" pitchFamily="34" charset="0"/>
            </a:endParaRPr>
          </a:p>
        </p:txBody>
      </p:sp>
      <p:sp>
        <p:nvSpPr>
          <p:cNvPr id="13" name="Rounded Rectangle 87">
            <a:extLst>
              <a:ext uri="{FF2B5EF4-FFF2-40B4-BE49-F238E27FC236}">
                <a16:creationId xmlns:a16="http://schemas.microsoft.com/office/drawing/2014/main" id="{9E07072C-7FFB-DA62-ABD9-661151B0767E}"/>
              </a:ext>
            </a:extLst>
          </p:cNvPr>
          <p:cNvSpPr/>
          <p:nvPr/>
        </p:nvSpPr>
        <p:spPr>
          <a:xfrm>
            <a:off x="185736" y="1262146"/>
            <a:ext cx="6464893" cy="461665"/>
          </a:xfrm>
          <a:prstGeom prst="roundRect">
            <a:avLst>
              <a:gd name="adj" fmla="val 4891"/>
            </a:avLst>
          </a:prstGeom>
          <a:noFill/>
          <a:ln w="28575">
            <a:solidFill>
              <a:srgbClr val="807E8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solidFill>
                <a:srgbClr val="33CCCC"/>
              </a:solidFill>
              <a:latin typeface="Arial Rounded MT Bold" panose="020F0704030504030204" pitchFamily="34" charset="77"/>
            </a:endParaRPr>
          </a:p>
        </p:txBody>
      </p:sp>
      <p:pic>
        <p:nvPicPr>
          <p:cNvPr id="14" name="Google Shape;88;p1" descr="Logo  Description automatically generated">
            <a:extLst>
              <a:ext uri="{FF2B5EF4-FFF2-40B4-BE49-F238E27FC236}">
                <a16:creationId xmlns:a16="http://schemas.microsoft.com/office/drawing/2014/main" id="{3222D29A-8E81-8898-7BEA-6F2EFA1759B1}"/>
              </a:ext>
            </a:extLst>
          </p:cNvPr>
          <p:cNvPicPr preferRelativeResize="0"/>
          <p:nvPr/>
        </p:nvPicPr>
        <p:blipFill rotWithShape="1">
          <a:blip r:embed="rId3">
            <a:alphaModFix/>
          </a:blip>
          <a:srcRect/>
          <a:stretch/>
        </p:blipFill>
        <p:spPr>
          <a:xfrm>
            <a:off x="5320177" y="22949"/>
            <a:ext cx="1330454" cy="587953"/>
          </a:xfrm>
          <a:prstGeom prst="rect">
            <a:avLst/>
          </a:prstGeom>
          <a:noFill/>
          <a:ln>
            <a:noFill/>
          </a:ln>
        </p:spPr>
      </p:pic>
      <p:sp>
        <p:nvSpPr>
          <p:cNvPr id="15" name="TextBox 14">
            <a:extLst>
              <a:ext uri="{FF2B5EF4-FFF2-40B4-BE49-F238E27FC236}">
                <a16:creationId xmlns:a16="http://schemas.microsoft.com/office/drawing/2014/main" id="{E0133529-B30F-3BF2-BE27-C812995CA303}"/>
              </a:ext>
            </a:extLst>
          </p:cNvPr>
          <p:cNvSpPr txBox="1"/>
          <p:nvPr/>
        </p:nvSpPr>
        <p:spPr>
          <a:xfrm>
            <a:off x="185736" y="1355511"/>
            <a:ext cx="6464893" cy="461665"/>
          </a:xfrm>
          <a:prstGeom prst="rect">
            <a:avLst/>
          </a:prstGeom>
          <a:noFill/>
        </p:spPr>
        <p:txBody>
          <a:bodyPr wrap="square">
            <a:spAutoFit/>
          </a:bodyPr>
          <a:lstStyle/>
          <a:p>
            <a:pPr marL="0" marR="0" lvl="0" indent="0" algn="l" rtl="0">
              <a:spcBef>
                <a:spcPts val="0"/>
              </a:spcBef>
              <a:spcAft>
                <a:spcPts val="0"/>
              </a:spcAft>
              <a:buNone/>
            </a:pPr>
            <a:r>
              <a:rPr lang="en-GB" sz="1200" dirty="0">
                <a:solidFill>
                  <a:srgbClr val="002060"/>
                </a:solidFill>
                <a:latin typeface="Arial Rounded MT Bold" panose="020F0704030504030204" pitchFamily="34" charset="0"/>
                <a:ea typeface="Arial Rounded"/>
                <a:cs typeface="Arial Rounded"/>
                <a:sym typeface="Arial Rounded"/>
              </a:rPr>
              <a:t>In this experiment you will be investigating the gas produced through photosynthesis.</a:t>
            </a:r>
            <a:endParaRPr lang="en-GB" sz="1200" dirty="0">
              <a:solidFill>
                <a:srgbClr val="002060"/>
              </a:solidFill>
              <a:latin typeface="Arial Rounded MT Bold" panose="020F0704030504030204" pitchFamily="34" charset="0"/>
            </a:endParaRPr>
          </a:p>
          <a:p>
            <a:pPr marL="0" marR="0" lvl="0" indent="0" algn="l" rtl="0">
              <a:spcBef>
                <a:spcPts val="0"/>
              </a:spcBef>
              <a:spcAft>
                <a:spcPts val="0"/>
              </a:spcAft>
              <a:buNone/>
            </a:pPr>
            <a:endParaRPr lang="en-GB" sz="1200" dirty="0">
              <a:solidFill>
                <a:srgbClr val="002060"/>
              </a:solidFill>
              <a:latin typeface="Arial Rounded MT Bold" panose="020F0704030504030204" pitchFamily="34" charset="0"/>
              <a:ea typeface="Arial Rounded"/>
              <a:cs typeface="Arial Rounded"/>
              <a:sym typeface="Arial Rounded"/>
            </a:endParaRPr>
          </a:p>
        </p:txBody>
      </p:sp>
      <p:sp>
        <p:nvSpPr>
          <p:cNvPr id="16" name="TextBox 15">
            <a:extLst>
              <a:ext uri="{FF2B5EF4-FFF2-40B4-BE49-F238E27FC236}">
                <a16:creationId xmlns:a16="http://schemas.microsoft.com/office/drawing/2014/main" id="{013C11D1-0D4F-605B-0525-4DA4F4B519BF}"/>
              </a:ext>
            </a:extLst>
          </p:cNvPr>
          <p:cNvSpPr txBox="1"/>
          <p:nvPr/>
        </p:nvSpPr>
        <p:spPr>
          <a:xfrm>
            <a:off x="185736" y="1817176"/>
            <a:ext cx="4750394" cy="1938992"/>
          </a:xfrm>
          <a:prstGeom prst="rect">
            <a:avLst/>
          </a:prstGeom>
          <a:noFill/>
        </p:spPr>
        <p:txBody>
          <a:bodyPr wrap="square">
            <a:spAutoFit/>
          </a:bodyPr>
          <a:lstStyle/>
          <a:p>
            <a:pPr marR="0" lvl="0" algn="l" rtl="0">
              <a:spcBef>
                <a:spcPts val="0"/>
              </a:spcBef>
              <a:spcAft>
                <a:spcPts val="0"/>
              </a:spcAft>
              <a:buClr>
                <a:srgbClr val="002060"/>
              </a:buClr>
            </a:pPr>
            <a:r>
              <a:rPr lang="en-GB" sz="1200" dirty="0">
                <a:solidFill>
                  <a:srgbClr val="002060"/>
                </a:solidFill>
                <a:latin typeface="Arial Rounded MT Bold" panose="020F0704030504030204" pitchFamily="34" charset="0"/>
                <a:ea typeface="Arial Rounded"/>
                <a:cs typeface="Arial Rounded"/>
                <a:sym typeface="Arial Rounded"/>
              </a:rPr>
              <a:t>Method:</a:t>
            </a:r>
            <a:endParaRPr lang="en-GB" sz="1200" dirty="0">
              <a:solidFill>
                <a:srgbClr val="002060"/>
              </a:solidFill>
              <a:latin typeface="Arial Rounded MT Bold" panose="020F0704030504030204" pitchFamily="34" charset="0"/>
            </a:endParaRPr>
          </a:p>
          <a:p>
            <a:pPr marL="342900" marR="0" lvl="0" indent="-342900" algn="l" rtl="0">
              <a:spcBef>
                <a:spcPts val="0"/>
              </a:spcBef>
              <a:spcAft>
                <a:spcPts val="0"/>
              </a:spcAft>
              <a:buClr>
                <a:srgbClr val="002060"/>
              </a:buClr>
              <a:buSzPts val="1200"/>
              <a:buFont typeface="Calibri"/>
              <a:buAutoNum type="arabicPeriod"/>
            </a:pPr>
            <a:r>
              <a:rPr lang="en-GB" sz="1200" dirty="0">
                <a:solidFill>
                  <a:srgbClr val="002060"/>
                </a:solidFill>
                <a:latin typeface="Arial Rounded MT Bold" panose="020F0704030504030204" pitchFamily="34" charset="0"/>
                <a:ea typeface="Arial Rounded"/>
                <a:cs typeface="Arial Rounded"/>
                <a:sym typeface="Arial Rounded"/>
              </a:rPr>
              <a:t>Pick a fresh flat leaf and paint a small section on the top and bottom of the leaf, with nail varnish then leave to dry.</a:t>
            </a:r>
            <a:endParaRPr lang="en-GB" sz="1200" dirty="0">
              <a:solidFill>
                <a:srgbClr val="002060"/>
              </a:solidFill>
              <a:latin typeface="Arial Rounded MT Bold" panose="020F0704030504030204" pitchFamily="34" charset="0"/>
            </a:endParaRPr>
          </a:p>
          <a:p>
            <a:pPr marL="342900" marR="0" lvl="0" indent="-342900" algn="l" rtl="0">
              <a:spcBef>
                <a:spcPts val="0"/>
              </a:spcBef>
              <a:spcAft>
                <a:spcPts val="0"/>
              </a:spcAft>
              <a:buClr>
                <a:srgbClr val="002060"/>
              </a:buClr>
              <a:buSzPts val="1200"/>
              <a:buFont typeface="Calibri"/>
              <a:buAutoNum type="arabicPeriod"/>
            </a:pPr>
            <a:r>
              <a:rPr lang="en-GB" sz="1200" dirty="0">
                <a:solidFill>
                  <a:srgbClr val="002060"/>
                </a:solidFill>
                <a:latin typeface="Arial Rounded MT Bold" panose="020F0704030504030204" pitchFamily="34" charset="0"/>
                <a:ea typeface="Arial Rounded"/>
                <a:cs typeface="Arial Rounded"/>
                <a:sym typeface="Arial Rounded"/>
              </a:rPr>
              <a:t>Once the varnish is dry, place a piece of sticky tape over the varnish and peel it off.</a:t>
            </a:r>
            <a:endParaRPr lang="en-GB" sz="1200" dirty="0">
              <a:solidFill>
                <a:srgbClr val="002060"/>
              </a:solidFill>
              <a:latin typeface="Arial Rounded MT Bold" panose="020F0704030504030204" pitchFamily="34" charset="0"/>
            </a:endParaRPr>
          </a:p>
          <a:p>
            <a:pPr marL="342900" marR="0" lvl="0" indent="-342900" algn="l" rtl="0">
              <a:spcBef>
                <a:spcPts val="0"/>
              </a:spcBef>
              <a:spcAft>
                <a:spcPts val="0"/>
              </a:spcAft>
              <a:buClr>
                <a:srgbClr val="002060"/>
              </a:buClr>
              <a:buSzPts val="1200"/>
              <a:buFont typeface="Calibri"/>
              <a:buAutoNum type="arabicPeriod"/>
            </a:pPr>
            <a:r>
              <a:rPr lang="en-GB" sz="1200" dirty="0">
                <a:solidFill>
                  <a:srgbClr val="002060"/>
                </a:solidFill>
                <a:latin typeface="Arial Rounded MT Bold" panose="020F0704030504030204" pitchFamily="34" charset="0"/>
                <a:ea typeface="Arial Rounded"/>
                <a:cs typeface="Arial Rounded"/>
                <a:sym typeface="Arial Rounded"/>
              </a:rPr>
              <a:t>Stick the tape directly over the microscope slide</a:t>
            </a:r>
            <a:endParaRPr lang="en-GB" sz="1200" dirty="0">
              <a:solidFill>
                <a:srgbClr val="002060"/>
              </a:solidFill>
              <a:latin typeface="Arial Rounded MT Bold" panose="020F0704030504030204" pitchFamily="34" charset="0"/>
            </a:endParaRPr>
          </a:p>
          <a:p>
            <a:pPr marL="342900" marR="0" lvl="0" indent="-342900" algn="l" rtl="0">
              <a:spcBef>
                <a:spcPts val="0"/>
              </a:spcBef>
              <a:spcAft>
                <a:spcPts val="0"/>
              </a:spcAft>
              <a:buClr>
                <a:srgbClr val="002060"/>
              </a:buClr>
              <a:buSzPts val="1200"/>
              <a:buFont typeface="Calibri"/>
              <a:buAutoNum type="arabicPeriod"/>
            </a:pPr>
            <a:r>
              <a:rPr lang="en-GB" sz="1200" dirty="0">
                <a:solidFill>
                  <a:srgbClr val="002060"/>
                </a:solidFill>
                <a:latin typeface="Arial Rounded MT Bold" panose="020F0704030504030204" pitchFamily="34" charset="0"/>
                <a:ea typeface="Arial Rounded"/>
                <a:cs typeface="Arial Rounded"/>
                <a:sym typeface="Arial Rounded"/>
              </a:rPr>
              <a:t>Place the slide on the microscope to examine it.</a:t>
            </a:r>
          </a:p>
          <a:p>
            <a:pPr marL="685800" marR="0" lvl="0" indent="-228600" algn="l" rtl="0">
              <a:spcBef>
                <a:spcPts val="0"/>
              </a:spcBef>
              <a:spcAft>
                <a:spcPts val="0"/>
              </a:spcAft>
              <a:buClr>
                <a:srgbClr val="002060"/>
              </a:buClr>
              <a:buFont typeface="+mj-lt"/>
              <a:buAutoNum type="arabicPeriod"/>
            </a:pPr>
            <a:endParaRPr lang="en-GB" sz="1200" dirty="0">
              <a:solidFill>
                <a:srgbClr val="002060"/>
              </a:solidFill>
              <a:latin typeface="Arial Rounded MT Bold" panose="020F0704030504030204" pitchFamily="34" charset="0"/>
              <a:ea typeface="Arial Rounded"/>
              <a:cs typeface="Arial Rounded"/>
              <a:sym typeface="Arial Rounded"/>
            </a:endParaRPr>
          </a:p>
          <a:p>
            <a:pPr marR="0" lvl="0" algn="l" rtl="0">
              <a:spcBef>
                <a:spcPts val="0"/>
              </a:spcBef>
              <a:spcAft>
                <a:spcPts val="0"/>
              </a:spcAft>
              <a:buClr>
                <a:srgbClr val="002060"/>
              </a:buClr>
            </a:pPr>
            <a:r>
              <a:rPr lang="en-GB" sz="1200" dirty="0">
                <a:solidFill>
                  <a:srgbClr val="002060"/>
                </a:solidFill>
                <a:latin typeface="Arial Rounded MT Bold" panose="020F0704030504030204" pitchFamily="34" charset="0"/>
                <a:ea typeface="Arial Rounded"/>
                <a:cs typeface="Arial Rounded"/>
                <a:sym typeface="Arial Rounded"/>
              </a:rPr>
              <a:t>Draw what you observe in the appropriate space below. Label any key structures you notice.</a:t>
            </a:r>
            <a:endParaRPr lang="en-GB" sz="1200" dirty="0">
              <a:solidFill>
                <a:srgbClr val="002060"/>
              </a:solidFill>
              <a:latin typeface="Arial Rounded MT Bold" panose="020F0704030504030204" pitchFamily="34" charset="0"/>
            </a:endParaRPr>
          </a:p>
        </p:txBody>
      </p:sp>
      <p:sp>
        <p:nvSpPr>
          <p:cNvPr id="17" name="TextBox 16">
            <a:extLst>
              <a:ext uri="{FF2B5EF4-FFF2-40B4-BE49-F238E27FC236}">
                <a16:creationId xmlns:a16="http://schemas.microsoft.com/office/drawing/2014/main" id="{F341ACF0-BACE-0961-E2B1-C24F837CC606}"/>
              </a:ext>
            </a:extLst>
          </p:cNvPr>
          <p:cNvSpPr txBox="1"/>
          <p:nvPr/>
        </p:nvSpPr>
        <p:spPr>
          <a:xfrm>
            <a:off x="4936129" y="1909509"/>
            <a:ext cx="1714500" cy="1754326"/>
          </a:xfrm>
          <a:prstGeom prst="rect">
            <a:avLst/>
          </a:prstGeom>
          <a:noFill/>
        </p:spPr>
        <p:txBody>
          <a:bodyPr wrap="square">
            <a:spAutoFit/>
          </a:bodyPr>
          <a:lstStyle/>
          <a:p>
            <a:pPr marR="0" lvl="0" algn="l" rtl="0">
              <a:spcBef>
                <a:spcPts val="0"/>
              </a:spcBef>
              <a:spcAft>
                <a:spcPts val="0"/>
              </a:spcAft>
              <a:buClr>
                <a:srgbClr val="002060"/>
              </a:buClr>
            </a:pPr>
            <a:r>
              <a:rPr lang="en-GB" sz="1200" dirty="0">
                <a:solidFill>
                  <a:srgbClr val="002060"/>
                </a:solidFill>
                <a:latin typeface="Arial Rounded MT Bold" panose="020F0704030504030204" pitchFamily="34" charset="0"/>
                <a:ea typeface="Arial Rounded"/>
                <a:cs typeface="Arial Rounded"/>
                <a:sym typeface="Arial Rounded"/>
              </a:rPr>
              <a:t>Equipment</a:t>
            </a:r>
            <a:endParaRPr lang="en-GB" sz="1200" dirty="0">
              <a:solidFill>
                <a:srgbClr val="002060"/>
              </a:solidFill>
              <a:latin typeface="Arial Rounded MT Bold" panose="020F0704030504030204" pitchFamily="34" charset="0"/>
            </a:endParaRPr>
          </a:p>
          <a:p>
            <a:pPr marL="285750" marR="0" lvl="0" indent="-285750" algn="l" rtl="0">
              <a:spcBef>
                <a:spcPts val="0"/>
              </a:spcBef>
              <a:spcAft>
                <a:spcPts val="0"/>
              </a:spcAft>
              <a:buClr>
                <a:srgbClr val="002060"/>
              </a:buClr>
              <a:buSzPts val="1200"/>
              <a:buFont typeface="Arial"/>
              <a:buChar char="•"/>
            </a:pPr>
            <a:r>
              <a:rPr lang="en-GB" sz="1200" dirty="0">
                <a:solidFill>
                  <a:srgbClr val="002060"/>
                </a:solidFill>
                <a:latin typeface="Arial Rounded MT Bold" panose="020F0704030504030204" pitchFamily="34" charset="0"/>
                <a:ea typeface="Arial Rounded"/>
                <a:cs typeface="Arial Rounded"/>
                <a:sym typeface="Arial Rounded"/>
              </a:rPr>
              <a:t>Clear nail varnish</a:t>
            </a:r>
            <a:endParaRPr lang="en-GB" sz="1200" dirty="0">
              <a:solidFill>
                <a:srgbClr val="002060"/>
              </a:solidFill>
              <a:latin typeface="Arial Rounded MT Bold" panose="020F0704030504030204" pitchFamily="34" charset="0"/>
            </a:endParaRPr>
          </a:p>
          <a:p>
            <a:pPr marL="285750" marR="0" lvl="0" indent="-285750" algn="l" rtl="0">
              <a:spcBef>
                <a:spcPts val="0"/>
              </a:spcBef>
              <a:spcAft>
                <a:spcPts val="0"/>
              </a:spcAft>
              <a:buClr>
                <a:srgbClr val="002060"/>
              </a:buClr>
              <a:buSzPts val="1200"/>
              <a:buFont typeface="Arial"/>
              <a:buChar char="•"/>
            </a:pPr>
            <a:r>
              <a:rPr lang="en-GB" sz="1200" dirty="0">
                <a:solidFill>
                  <a:srgbClr val="002060"/>
                </a:solidFill>
                <a:latin typeface="Arial Rounded MT Bold" panose="020F0704030504030204" pitchFamily="34" charset="0"/>
                <a:ea typeface="Arial Rounded"/>
                <a:cs typeface="Arial Rounded"/>
                <a:sym typeface="Arial Rounded"/>
              </a:rPr>
              <a:t>Clear sticky tape</a:t>
            </a:r>
            <a:endParaRPr lang="en-GB" sz="1200" dirty="0">
              <a:solidFill>
                <a:srgbClr val="002060"/>
              </a:solidFill>
              <a:latin typeface="Arial Rounded MT Bold" panose="020F0704030504030204" pitchFamily="34" charset="0"/>
            </a:endParaRPr>
          </a:p>
          <a:p>
            <a:pPr marL="285750" marR="0" lvl="0" indent="-285750" algn="l" rtl="0">
              <a:spcBef>
                <a:spcPts val="0"/>
              </a:spcBef>
              <a:spcAft>
                <a:spcPts val="0"/>
              </a:spcAft>
              <a:buClr>
                <a:srgbClr val="002060"/>
              </a:buClr>
              <a:buSzPts val="1200"/>
              <a:buFont typeface="Arial"/>
              <a:buChar char="•"/>
            </a:pPr>
            <a:r>
              <a:rPr lang="en-GB" sz="1200" dirty="0">
                <a:solidFill>
                  <a:srgbClr val="002060"/>
                </a:solidFill>
                <a:latin typeface="Arial Rounded MT Bold" panose="020F0704030504030204" pitchFamily="34" charset="0"/>
                <a:ea typeface="Arial Rounded"/>
                <a:cs typeface="Arial Rounded"/>
                <a:sym typeface="Arial Rounded"/>
              </a:rPr>
              <a:t>Deciduous leaves</a:t>
            </a:r>
            <a:endParaRPr lang="en-GB" sz="1200" dirty="0">
              <a:solidFill>
                <a:srgbClr val="002060"/>
              </a:solidFill>
              <a:latin typeface="Arial Rounded MT Bold" panose="020F0704030504030204" pitchFamily="34" charset="0"/>
            </a:endParaRPr>
          </a:p>
          <a:p>
            <a:pPr marL="285750" marR="0" lvl="0" indent="-285750" algn="l" rtl="0">
              <a:spcBef>
                <a:spcPts val="0"/>
              </a:spcBef>
              <a:spcAft>
                <a:spcPts val="0"/>
              </a:spcAft>
              <a:buClr>
                <a:srgbClr val="002060"/>
              </a:buClr>
              <a:buSzPts val="1200"/>
              <a:buFont typeface="Arial"/>
              <a:buChar char="•"/>
            </a:pPr>
            <a:r>
              <a:rPr lang="en-GB" sz="1200" dirty="0">
                <a:solidFill>
                  <a:srgbClr val="002060"/>
                </a:solidFill>
                <a:latin typeface="Arial Rounded MT Bold" panose="020F0704030504030204" pitchFamily="34" charset="0"/>
                <a:ea typeface="Arial Rounded"/>
                <a:cs typeface="Arial Rounded"/>
                <a:sym typeface="Arial Rounded"/>
              </a:rPr>
              <a:t>Microscope</a:t>
            </a:r>
            <a:endParaRPr lang="en-GB" sz="1200" dirty="0">
              <a:solidFill>
                <a:srgbClr val="002060"/>
              </a:solidFill>
              <a:latin typeface="Arial Rounded MT Bold" panose="020F0704030504030204" pitchFamily="34" charset="0"/>
            </a:endParaRPr>
          </a:p>
          <a:p>
            <a:pPr marL="285750" marR="0" lvl="0" indent="-285750" algn="l" rtl="0">
              <a:spcBef>
                <a:spcPts val="0"/>
              </a:spcBef>
              <a:spcAft>
                <a:spcPts val="0"/>
              </a:spcAft>
              <a:buClr>
                <a:srgbClr val="002060"/>
              </a:buClr>
              <a:buSzPts val="1200"/>
              <a:buFont typeface="Arial"/>
              <a:buChar char="•"/>
            </a:pPr>
            <a:r>
              <a:rPr lang="en-GB" sz="1200" dirty="0">
                <a:solidFill>
                  <a:srgbClr val="002060"/>
                </a:solidFill>
                <a:latin typeface="Arial Rounded MT Bold" panose="020F0704030504030204" pitchFamily="34" charset="0"/>
                <a:ea typeface="Arial Rounded"/>
                <a:cs typeface="Arial Rounded"/>
                <a:sym typeface="Arial Rounded"/>
              </a:rPr>
              <a:t>Microscope slides</a:t>
            </a:r>
            <a:endParaRPr lang="en-GB" sz="1200" dirty="0">
              <a:solidFill>
                <a:srgbClr val="002060"/>
              </a:solidFill>
              <a:latin typeface="Arial Rounded MT Bold" panose="020F0704030504030204" pitchFamily="34" charset="0"/>
            </a:endParaRPr>
          </a:p>
        </p:txBody>
      </p:sp>
      <p:graphicFrame>
        <p:nvGraphicFramePr>
          <p:cNvPr id="18" name="Table 27">
            <a:extLst>
              <a:ext uri="{FF2B5EF4-FFF2-40B4-BE49-F238E27FC236}">
                <a16:creationId xmlns:a16="http://schemas.microsoft.com/office/drawing/2014/main" id="{19A72806-6755-EAFA-2235-1A1F6963FA44}"/>
              </a:ext>
            </a:extLst>
          </p:cNvPr>
          <p:cNvGraphicFramePr>
            <a:graphicFrameLocks noGrp="1"/>
          </p:cNvGraphicFramePr>
          <p:nvPr>
            <p:extLst>
              <p:ext uri="{D42A27DB-BD31-4B8C-83A1-F6EECF244321}">
                <p14:modId xmlns:p14="http://schemas.microsoft.com/office/powerpoint/2010/main" val="2087171815"/>
              </p:ext>
            </p:extLst>
          </p:nvPr>
        </p:nvGraphicFramePr>
        <p:xfrm>
          <a:off x="185735" y="4024546"/>
          <a:ext cx="6464893" cy="3971945"/>
        </p:xfrm>
        <a:graphic>
          <a:graphicData uri="http://schemas.openxmlformats.org/drawingml/2006/table">
            <a:tbl>
              <a:tblPr firstRow="1" bandRow="1">
                <a:tableStyleId>{5940675A-B579-460E-94D1-54222C63F5DA}</a:tableStyleId>
              </a:tblPr>
              <a:tblGrid>
                <a:gridCol w="6464893">
                  <a:extLst>
                    <a:ext uri="{9D8B030D-6E8A-4147-A177-3AD203B41FA5}">
                      <a16:colId xmlns:a16="http://schemas.microsoft.com/office/drawing/2014/main" val="1433019111"/>
                    </a:ext>
                  </a:extLst>
                </a:gridCol>
              </a:tblGrid>
              <a:tr h="493550">
                <a:tc>
                  <a:txBody>
                    <a:bodyPr/>
                    <a:lstStyle/>
                    <a:p>
                      <a:r>
                        <a:rPr lang="en-GB" sz="1200" dirty="0">
                          <a:solidFill>
                            <a:srgbClr val="002060"/>
                          </a:solidFill>
                          <a:latin typeface="Arial Rounded MT Bold" panose="020F0704030504030204" pitchFamily="34" charset="0"/>
                        </a:rPr>
                        <a:t>Top of leaf </a:t>
                      </a:r>
                    </a:p>
                  </a:txBody>
                  <a:tcPr>
                    <a:lnL w="28575" cap="flat" cmpd="sng" algn="ctr">
                      <a:solidFill>
                        <a:srgbClr val="807E80"/>
                      </a:solidFill>
                      <a:prstDash val="solid"/>
                      <a:round/>
                      <a:headEnd type="none" w="med" len="med"/>
                      <a:tailEnd type="none" w="med" len="med"/>
                    </a:lnL>
                    <a:lnR w="28575" cap="flat" cmpd="sng" algn="ctr">
                      <a:solidFill>
                        <a:srgbClr val="807E80"/>
                      </a:solidFill>
                      <a:prstDash val="solid"/>
                      <a:round/>
                      <a:headEnd type="none" w="med" len="med"/>
                      <a:tailEnd type="none" w="med" len="med"/>
                    </a:lnR>
                    <a:lnT w="28575" cap="flat" cmpd="sng" algn="ctr">
                      <a:solidFill>
                        <a:srgbClr val="807E80"/>
                      </a:solidFill>
                      <a:prstDash val="solid"/>
                      <a:round/>
                      <a:headEnd type="none" w="med" len="med"/>
                      <a:tailEnd type="none" w="med" len="med"/>
                    </a:lnT>
                    <a:lnB w="28575" cap="flat" cmpd="sng" algn="ctr">
                      <a:solidFill>
                        <a:srgbClr val="807E80"/>
                      </a:solidFill>
                      <a:prstDash val="solid"/>
                      <a:round/>
                      <a:headEnd type="none" w="med" len="med"/>
                      <a:tailEnd type="none" w="med" len="med"/>
                    </a:lnB>
                  </a:tcPr>
                </a:tc>
                <a:extLst>
                  <a:ext uri="{0D108BD9-81ED-4DB2-BD59-A6C34878D82A}">
                    <a16:rowId xmlns:a16="http://schemas.microsoft.com/office/drawing/2014/main" val="14321367"/>
                  </a:ext>
                </a:extLst>
              </a:tr>
              <a:tr h="1499592">
                <a:tc>
                  <a:txBody>
                    <a:bodyPr/>
                    <a:lstStyle/>
                    <a:p>
                      <a:endParaRPr lang="en-GB" sz="1200">
                        <a:solidFill>
                          <a:srgbClr val="002060"/>
                        </a:solidFill>
                        <a:latin typeface="Arial Rounded MT Bold" panose="020F0704030504030204" pitchFamily="34" charset="0"/>
                      </a:endParaRPr>
                    </a:p>
                  </a:txBody>
                  <a:tcPr>
                    <a:lnL w="28575" cap="flat" cmpd="sng" algn="ctr">
                      <a:solidFill>
                        <a:srgbClr val="807E80"/>
                      </a:solidFill>
                      <a:prstDash val="solid"/>
                      <a:round/>
                      <a:headEnd type="none" w="med" len="med"/>
                      <a:tailEnd type="none" w="med" len="med"/>
                    </a:lnL>
                    <a:lnR w="28575" cap="flat" cmpd="sng" algn="ctr">
                      <a:solidFill>
                        <a:srgbClr val="807E80"/>
                      </a:solidFill>
                      <a:prstDash val="solid"/>
                      <a:round/>
                      <a:headEnd type="none" w="med" len="med"/>
                      <a:tailEnd type="none" w="med" len="med"/>
                    </a:lnR>
                    <a:lnT w="28575" cap="flat" cmpd="sng" algn="ctr">
                      <a:solidFill>
                        <a:srgbClr val="807E80"/>
                      </a:solidFill>
                      <a:prstDash val="solid"/>
                      <a:round/>
                      <a:headEnd type="none" w="med" len="med"/>
                      <a:tailEnd type="none" w="med" len="med"/>
                    </a:lnT>
                    <a:lnB w="28575" cap="flat" cmpd="sng" algn="ctr">
                      <a:solidFill>
                        <a:srgbClr val="807E80"/>
                      </a:solidFill>
                      <a:prstDash val="solid"/>
                      <a:round/>
                      <a:headEnd type="none" w="med" len="med"/>
                      <a:tailEnd type="none" w="med" len="med"/>
                    </a:lnB>
                  </a:tcPr>
                </a:tc>
                <a:extLst>
                  <a:ext uri="{0D108BD9-81ED-4DB2-BD59-A6C34878D82A}">
                    <a16:rowId xmlns:a16="http://schemas.microsoft.com/office/drawing/2014/main" val="2625072388"/>
                  </a:ext>
                </a:extLst>
              </a:tr>
              <a:tr h="479211">
                <a:tc>
                  <a:txBody>
                    <a:bodyPr/>
                    <a:lstStyle/>
                    <a:p>
                      <a:r>
                        <a:rPr lang="en-GB" sz="1200" dirty="0">
                          <a:solidFill>
                            <a:srgbClr val="002060"/>
                          </a:solidFill>
                          <a:latin typeface="Arial Rounded MT Bold" panose="020F0704030504030204" pitchFamily="34" charset="0"/>
                        </a:rPr>
                        <a:t>Underside of lead </a:t>
                      </a:r>
                    </a:p>
                  </a:txBody>
                  <a:tcPr>
                    <a:lnL w="28575" cap="flat" cmpd="sng" algn="ctr">
                      <a:solidFill>
                        <a:srgbClr val="807E80"/>
                      </a:solidFill>
                      <a:prstDash val="solid"/>
                      <a:round/>
                      <a:headEnd type="none" w="med" len="med"/>
                      <a:tailEnd type="none" w="med" len="med"/>
                    </a:lnL>
                    <a:lnR w="28575" cap="flat" cmpd="sng" algn="ctr">
                      <a:solidFill>
                        <a:srgbClr val="807E80"/>
                      </a:solidFill>
                      <a:prstDash val="solid"/>
                      <a:round/>
                      <a:headEnd type="none" w="med" len="med"/>
                      <a:tailEnd type="none" w="med" len="med"/>
                    </a:lnR>
                    <a:lnT w="28575" cap="flat" cmpd="sng" algn="ctr">
                      <a:solidFill>
                        <a:srgbClr val="807E80"/>
                      </a:solidFill>
                      <a:prstDash val="solid"/>
                      <a:round/>
                      <a:headEnd type="none" w="med" len="med"/>
                      <a:tailEnd type="none" w="med" len="med"/>
                    </a:lnT>
                    <a:lnB w="28575" cap="flat" cmpd="sng" algn="ctr">
                      <a:solidFill>
                        <a:srgbClr val="807E80"/>
                      </a:solidFill>
                      <a:prstDash val="solid"/>
                      <a:round/>
                      <a:headEnd type="none" w="med" len="med"/>
                      <a:tailEnd type="none" w="med" len="med"/>
                    </a:lnB>
                  </a:tcPr>
                </a:tc>
                <a:extLst>
                  <a:ext uri="{0D108BD9-81ED-4DB2-BD59-A6C34878D82A}">
                    <a16:rowId xmlns:a16="http://schemas.microsoft.com/office/drawing/2014/main" val="1784866401"/>
                  </a:ext>
                </a:extLst>
              </a:tr>
              <a:tr h="1499592">
                <a:tc>
                  <a:txBody>
                    <a:bodyPr/>
                    <a:lstStyle/>
                    <a:p>
                      <a:endParaRPr lang="en-GB" dirty="0"/>
                    </a:p>
                  </a:txBody>
                  <a:tcPr>
                    <a:lnL w="28575" cap="flat" cmpd="sng" algn="ctr">
                      <a:solidFill>
                        <a:srgbClr val="807E80"/>
                      </a:solidFill>
                      <a:prstDash val="solid"/>
                      <a:round/>
                      <a:headEnd type="none" w="med" len="med"/>
                      <a:tailEnd type="none" w="med" len="med"/>
                    </a:lnL>
                    <a:lnR w="28575" cap="flat" cmpd="sng" algn="ctr">
                      <a:solidFill>
                        <a:srgbClr val="807E80"/>
                      </a:solidFill>
                      <a:prstDash val="solid"/>
                      <a:round/>
                      <a:headEnd type="none" w="med" len="med"/>
                      <a:tailEnd type="none" w="med" len="med"/>
                    </a:lnR>
                    <a:lnT w="28575" cap="flat" cmpd="sng" algn="ctr">
                      <a:solidFill>
                        <a:srgbClr val="807E80"/>
                      </a:solidFill>
                      <a:prstDash val="solid"/>
                      <a:round/>
                      <a:headEnd type="none" w="med" len="med"/>
                      <a:tailEnd type="none" w="med" len="med"/>
                    </a:lnT>
                    <a:lnB w="28575" cap="flat" cmpd="sng" algn="ctr">
                      <a:solidFill>
                        <a:srgbClr val="807E80"/>
                      </a:solidFill>
                      <a:prstDash val="solid"/>
                      <a:round/>
                      <a:headEnd type="none" w="med" len="med"/>
                      <a:tailEnd type="none" w="med" len="med"/>
                    </a:lnB>
                  </a:tcPr>
                </a:tc>
                <a:extLst>
                  <a:ext uri="{0D108BD9-81ED-4DB2-BD59-A6C34878D82A}">
                    <a16:rowId xmlns:a16="http://schemas.microsoft.com/office/drawing/2014/main" val="2464260342"/>
                  </a:ext>
                </a:extLst>
              </a:tr>
            </a:tbl>
          </a:graphicData>
        </a:graphic>
      </p:graphicFrame>
      <p:sp>
        <p:nvSpPr>
          <p:cNvPr id="19" name="Google Shape;77;p1">
            <a:extLst>
              <a:ext uri="{FF2B5EF4-FFF2-40B4-BE49-F238E27FC236}">
                <a16:creationId xmlns:a16="http://schemas.microsoft.com/office/drawing/2014/main" id="{93E9067C-1BB7-ED80-EF00-4C8EB15CDCAE}"/>
              </a:ext>
            </a:extLst>
          </p:cNvPr>
          <p:cNvSpPr/>
          <p:nvPr/>
        </p:nvSpPr>
        <p:spPr>
          <a:xfrm>
            <a:off x="134628" y="8098816"/>
            <a:ext cx="6516000" cy="1384954"/>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GB" sz="1200" dirty="0">
                <a:solidFill>
                  <a:srgbClr val="002060"/>
                </a:solidFill>
                <a:latin typeface="Arial Rounded MT Bold" panose="020F0704030504030204" pitchFamily="34" charset="0"/>
                <a:ea typeface="Arial Rounded"/>
                <a:cs typeface="Arial Rounded"/>
                <a:sym typeface="Arial Rounded"/>
              </a:rPr>
              <a:t>Describe how the top and underside of a leaf differs in its structure.</a:t>
            </a:r>
            <a:endParaRPr sz="1200" dirty="0">
              <a:solidFill>
                <a:srgbClr val="002060"/>
              </a:solidFill>
              <a:latin typeface="Arial Rounded MT Bold" panose="020F0704030504030204" pitchFamily="34" charset="0"/>
            </a:endParaRPr>
          </a:p>
          <a:p>
            <a:pPr marL="0" marR="0" lvl="0" indent="0" algn="l" rtl="0">
              <a:spcBef>
                <a:spcPts val="0"/>
              </a:spcBef>
              <a:spcAft>
                <a:spcPts val="0"/>
              </a:spcAft>
              <a:buNone/>
            </a:pPr>
            <a:r>
              <a:rPr lang="en-GB" sz="1200" dirty="0">
                <a:solidFill>
                  <a:srgbClr val="002060"/>
                </a:solidFill>
                <a:latin typeface="Arial Rounded MT Bold" panose="020F0704030504030204" pitchFamily="34" charset="0"/>
                <a:ea typeface="Arial Rounded"/>
                <a:cs typeface="Arial Rounded"/>
                <a:sym typeface="Arial Rounded"/>
              </a:rPr>
              <a:t>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a:t>
            </a:r>
            <a:endParaRPr sz="1200" dirty="0">
              <a:solidFill>
                <a:srgbClr val="002060"/>
              </a:solidFill>
              <a:latin typeface="Arial Rounded MT Bold" panose="020F0704030504030204" pitchFamily="34" charset="0"/>
            </a:endParaRPr>
          </a:p>
        </p:txBody>
      </p:sp>
      <p:sp>
        <p:nvSpPr>
          <p:cNvPr id="21" name="TextBox 20">
            <a:extLst>
              <a:ext uri="{FF2B5EF4-FFF2-40B4-BE49-F238E27FC236}">
                <a16:creationId xmlns:a16="http://schemas.microsoft.com/office/drawing/2014/main" id="{F80AB34E-C4D1-0B24-9400-DE0DDF9F3B54}"/>
              </a:ext>
            </a:extLst>
          </p:cNvPr>
          <p:cNvSpPr txBox="1"/>
          <p:nvPr/>
        </p:nvSpPr>
        <p:spPr>
          <a:xfrm>
            <a:off x="-1" y="8283461"/>
            <a:ext cx="6464893" cy="1015663"/>
          </a:xfrm>
          <a:prstGeom prst="rect">
            <a:avLst/>
          </a:prstGeom>
          <a:noFill/>
        </p:spPr>
        <p:txBody>
          <a:bodyPr wrap="square">
            <a:spAutoFit/>
          </a:bodyPr>
          <a:lstStyle/>
          <a:p>
            <a:pPr marL="152400" marR="0" lvl="0" algn="l" rtl="0">
              <a:spcBef>
                <a:spcPts val="0"/>
              </a:spcBef>
              <a:spcAft>
                <a:spcPts val="0"/>
              </a:spcAft>
              <a:buClr>
                <a:srgbClr val="93C47D"/>
              </a:buClr>
              <a:buSzPts val="1200"/>
            </a:pPr>
            <a:r>
              <a:rPr lang="en-GB" sz="1200" dirty="0">
                <a:solidFill>
                  <a:srgbClr val="FF0000"/>
                </a:solidFill>
                <a:latin typeface="Arial Rounded MT Bold" panose="020F0704030504030204" pitchFamily="34" charset="0"/>
                <a:ea typeface="Arial Rounded"/>
                <a:cs typeface="Arial Rounded"/>
                <a:sym typeface="Arial Rounded"/>
              </a:rPr>
              <a:t>The top of the leaf will appear smooth due to the waxy cuticle. The underside of the leaf has many structures including stomata that open and close to allow gases in and out; midrib, which helps to give the leaf strength to stand out rather than flop; veins, which bring water and nutrients to the leaves and take glucose produced in photosynthesis to other parts of the plant. </a:t>
            </a:r>
          </a:p>
        </p:txBody>
      </p:sp>
    </p:spTree>
    <p:extLst>
      <p:ext uri="{BB962C8B-B14F-4D97-AF65-F5344CB8AC3E}">
        <p14:creationId xmlns:p14="http://schemas.microsoft.com/office/powerpoint/2010/main" val="20626209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ABFFA404-272F-DC97-A7AF-BED0BB375893}"/>
              </a:ext>
            </a:extLst>
          </p:cNvPr>
          <p:cNvSpPr/>
          <p:nvPr/>
        </p:nvSpPr>
        <p:spPr>
          <a:xfrm>
            <a:off x="-1" y="9619898"/>
            <a:ext cx="6858002" cy="296795"/>
          </a:xfrm>
          <a:prstGeom prst="rect">
            <a:avLst/>
          </a:prstGeom>
          <a:solidFill>
            <a:srgbClr val="130E3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 name="TextBox 2">
            <a:extLst>
              <a:ext uri="{FF2B5EF4-FFF2-40B4-BE49-F238E27FC236}">
                <a16:creationId xmlns:a16="http://schemas.microsoft.com/office/drawing/2014/main" id="{64FFFB75-47E6-E16B-1E86-656961B44ABC}"/>
              </a:ext>
            </a:extLst>
          </p:cNvPr>
          <p:cNvSpPr txBox="1"/>
          <p:nvPr/>
        </p:nvSpPr>
        <p:spPr>
          <a:xfrm>
            <a:off x="3761872" y="9678702"/>
            <a:ext cx="2942598" cy="215444"/>
          </a:xfrm>
          <a:prstGeom prst="rect">
            <a:avLst/>
          </a:prstGeom>
          <a:noFill/>
        </p:spPr>
        <p:txBody>
          <a:bodyPr wrap="square" rtlCol="0">
            <a:spAutoFit/>
          </a:bodyPr>
          <a:lstStyle/>
          <a:p>
            <a:pPr algn="r"/>
            <a:r>
              <a:rPr lang="en-US" sz="800" dirty="0">
                <a:solidFill>
                  <a:schemeClr val="bg1"/>
                </a:solidFill>
                <a:latin typeface="Arial Rounded MT Bold" panose="020F0704030504030204" pitchFamily="34" charset="77"/>
              </a:rPr>
              <a:t>Developing Experts Copyright 2023 All Rights Reserved</a:t>
            </a:r>
          </a:p>
        </p:txBody>
      </p:sp>
      <p:pic>
        <p:nvPicPr>
          <p:cNvPr id="4" name="Picture 3">
            <a:extLst>
              <a:ext uri="{FF2B5EF4-FFF2-40B4-BE49-F238E27FC236}">
                <a16:creationId xmlns:a16="http://schemas.microsoft.com/office/drawing/2014/main" id="{6AB7149B-1B9A-891D-172C-69CCB5E85585}"/>
              </a:ext>
            </a:extLst>
          </p:cNvPr>
          <p:cNvPicPr>
            <a:picLocks noChangeAspect="1"/>
          </p:cNvPicPr>
          <p:nvPr/>
        </p:nvPicPr>
        <p:blipFill rotWithShape="1">
          <a:blip r:embed="rId2"/>
          <a:srcRect l="3114" t="13379" r="3460" b="3635"/>
          <a:stretch/>
        </p:blipFill>
        <p:spPr>
          <a:xfrm>
            <a:off x="0" y="-213360"/>
            <a:ext cx="6858000" cy="1332562"/>
          </a:xfrm>
          <a:prstGeom prst="rect">
            <a:avLst/>
          </a:prstGeom>
        </p:spPr>
      </p:pic>
      <p:sp>
        <p:nvSpPr>
          <p:cNvPr id="5" name="TextBox 4">
            <a:extLst>
              <a:ext uri="{FF2B5EF4-FFF2-40B4-BE49-F238E27FC236}">
                <a16:creationId xmlns:a16="http://schemas.microsoft.com/office/drawing/2014/main" id="{43C3E6E7-0EDC-EC8A-5E3E-2EFB83A43A7F}"/>
              </a:ext>
            </a:extLst>
          </p:cNvPr>
          <p:cNvSpPr txBox="1"/>
          <p:nvPr/>
        </p:nvSpPr>
        <p:spPr>
          <a:xfrm>
            <a:off x="4440396" y="649734"/>
            <a:ext cx="1305618" cy="215444"/>
          </a:xfrm>
          <a:prstGeom prst="rect">
            <a:avLst/>
          </a:prstGeom>
          <a:noFill/>
          <a:effectLst/>
        </p:spPr>
        <p:txBody>
          <a:bodyPr wrap="square" rtlCol="0">
            <a:spAutoFit/>
          </a:bodyPr>
          <a:lstStyle/>
          <a:p>
            <a:r>
              <a:rPr lang="en-US" sz="800" dirty="0">
                <a:solidFill>
                  <a:schemeClr val="bg1"/>
                </a:solidFill>
                <a:latin typeface="Arial Rounded MT Bold" panose="020F0704030504030204" pitchFamily="34" charset="77"/>
              </a:rPr>
              <a:t>KS3-16-03</a:t>
            </a:r>
          </a:p>
        </p:txBody>
      </p:sp>
      <p:sp>
        <p:nvSpPr>
          <p:cNvPr id="6" name="TextBox 5">
            <a:extLst>
              <a:ext uri="{FF2B5EF4-FFF2-40B4-BE49-F238E27FC236}">
                <a16:creationId xmlns:a16="http://schemas.microsoft.com/office/drawing/2014/main" id="{9D8A5BF8-2DEE-F1C3-2BE3-B5541BCC23C7}"/>
              </a:ext>
            </a:extLst>
          </p:cNvPr>
          <p:cNvSpPr txBox="1"/>
          <p:nvPr/>
        </p:nvSpPr>
        <p:spPr>
          <a:xfrm>
            <a:off x="1013042" y="-12645"/>
            <a:ext cx="4343497" cy="276999"/>
          </a:xfrm>
          <a:prstGeom prst="rect">
            <a:avLst/>
          </a:prstGeom>
          <a:noFill/>
        </p:spPr>
        <p:txBody>
          <a:bodyPr wrap="square" rtlCol="0">
            <a:spAutoFit/>
          </a:bodyPr>
          <a:lstStyle/>
          <a:p>
            <a:r>
              <a:rPr lang="en-US" sz="1200" dirty="0">
                <a:solidFill>
                  <a:schemeClr val="bg1"/>
                </a:solidFill>
                <a:latin typeface="Arial Rounded MT Bold" panose="020F0704030504030204" pitchFamily="34" charset="0"/>
              </a:rPr>
              <a:t>Mission Assignment: </a:t>
            </a:r>
            <a:r>
              <a:rPr lang="en-GB" sz="1200" dirty="0">
                <a:solidFill>
                  <a:schemeClr val="bg1"/>
                </a:solidFill>
                <a:latin typeface="Arial Rounded MT Bold" panose="020F0704030504030204" pitchFamily="34" charset="0"/>
              </a:rPr>
              <a:t>Explain why plants are important </a:t>
            </a:r>
            <a:endParaRPr lang="en-US" sz="1200" dirty="0">
              <a:solidFill>
                <a:schemeClr val="bg1"/>
              </a:solidFill>
              <a:latin typeface="Arial Rounded MT Bold" panose="020F0704030504030204" pitchFamily="34" charset="0"/>
            </a:endParaRPr>
          </a:p>
        </p:txBody>
      </p:sp>
      <p:pic>
        <p:nvPicPr>
          <p:cNvPr id="7" name="Google Shape;88;p1" descr="Logo  Description automatically generated">
            <a:extLst>
              <a:ext uri="{FF2B5EF4-FFF2-40B4-BE49-F238E27FC236}">
                <a16:creationId xmlns:a16="http://schemas.microsoft.com/office/drawing/2014/main" id="{4F40ECC1-17B3-5DDE-BC7C-005CBABCF088}"/>
              </a:ext>
            </a:extLst>
          </p:cNvPr>
          <p:cNvPicPr preferRelativeResize="0"/>
          <p:nvPr/>
        </p:nvPicPr>
        <p:blipFill rotWithShape="1">
          <a:blip r:embed="rId3">
            <a:alphaModFix/>
          </a:blip>
          <a:srcRect/>
          <a:stretch/>
        </p:blipFill>
        <p:spPr>
          <a:xfrm>
            <a:off x="5320177" y="22949"/>
            <a:ext cx="1330454" cy="587953"/>
          </a:xfrm>
          <a:prstGeom prst="rect">
            <a:avLst/>
          </a:prstGeom>
          <a:noFill/>
          <a:ln>
            <a:noFill/>
          </a:ln>
        </p:spPr>
      </p:pic>
      <p:sp>
        <p:nvSpPr>
          <p:cNvPr id="8" name="Rectangle 7">
            <a:extLst>
              <a:ext uri="{FF2B5EF4-FFF2-40B4-BE49-F238E27FC236}">
                <a16:creationId xmlns:a16="http://schemas.microsoft.com/office/drawing/2014/main" id="{1D8162EB-C340-4001-D619-26F4B4C91F92}"/>
              </a:ext>
            </a:extLst>
          </p:cNvPr>
          <p:cNvSpPr/>
          <p:nvPr/>
        </p:nvSpPr>
        <p:spPr>
          <a:xfrm>
            <a:off x="-1" y="9619898"/>
            <a:ext cx="6858002" cy="296795"/>
          </a:xfrm>
          <a:prstGeom prst="rect">
            <a:avLst/>
          </a:prstGeom>
          <a:solidFill>
            <a:srgbClr val="130E3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TextBox 8">
            <a:extLst>
              <a:ext uri="{FF2B5EF4-FFF2-40B4-BE49-F238E27FC236}">
                <a16:creationId xmlns:a16="http://schemas.microsoft.com/office/drawing/2014/main" id="{E45B6923-8B23-C632-1FCF-7ABDFB8ECF40}"/>
              </a:ext>
            </a:extLst>
          </p:cNvPr>
          <p:cNvSpPr txBox="1"/>
          <p:nvPr/>
        </p:nvSpPr>
        <p:spPr>
          <a:xfrm>
            <a:off x="3761872" y="9678702"/>
            <a:ext cx="2942598" cy="215444"/>
          </a:xfrm>
          <a:prstGeom prst="rect">
            <a:avLst/>
          </a:prstGeom>
          <a:noFill/>
        </p:spPr>
        <p:txBody>
          <a:bodyPr wrap="square" rtlCol="0">
            <a:spAutoFit/>
          </a:bodyPr>
          <a:lstStyle/>
          <a:p>
            <a:pPr algn="r"/>
            <a:r>
              <a:rPr lang="en-US" sz="800" dirty="0">
                <a:solidFill>
                  <a:schemeClr val="bg1"/>
                </a:solidFill>
                <a:latin typeface="Arial Rounded MT Bold" panose="020F0704030504030204" pitchFamily="34" charset="77"/>
              </a:rPr>
              <a:t>Developing Experts Copyright 2023 All Rights Reserved</a:t>
            </a:r>
          </a:p>
        </p:txBody>
      </p:sp>
      <p:pic>
        <p:nvPicPr>
          <p:cNvPr id="10" name="Picture 9">
            <a:extLst>
              <a:ext uri="{FF2B5EF4-FFF2-40B4-BE49-F238E27FC236}">
                <a16:creationId xmlns:a16="http://schemas.microsoft.com/office/drawing/2014/main" id="{E4AAE561-4C08-95C3-5F12-5CE370F3A577}"/>
              </a:ext>
            </a:extLst>
          </p:cNvPr>
          <p:cNvPicPr>
            <a:picLocks noChangeAspect="1"/>
          </p:cNvPicPr>
          <p:nvPr/>
        </p:nvPicPr>
        <p:blipFill rotWithShape="1">
          <a:blip r:embed="rId2"/>
          <a:srcRect l="3114" t="13379" r="3460" b="3635"/>
          <a:stretch/>
        </p:blipFill>
        <p:spPr>
          <a:xfrm>
            <a:off x="0" y="-213360"/>
            <a:ext cx="6858000" cy="1332562"/>
          </a:xfrm>
          <a:prstGeom prst="rect">
            <a:avLst/>
          </a:prstGeom>
        </p:spPr>
      </p:pic>
      <p:sp>
        <p:nvSpPr>
          <p:cNvPr id="11" name="TextBox 10">
            <a:extLst>
              <a:ext uri="{FF2B5EF4-FFF2-40B4-BE49-F238E27FC236}">
                <a16:creationId xmlns:a16="http://schemas.microsoft.com/office/drawing/2014/main" id="{913C4B73-4D2B-842C-32A5-16CDE88D81DD}"/>
              </a:ext>
            </a:extLst>
          </p:cNvPr>
          <p:cNvSpPr txBox="1"/>
          <p:nvPr/>
        </p:nvSpPr>
        <p:spPr>
          <a:xfrm>
            <a:off x="4440396" y="649734"/>
            <a:ext cx="1305618" cy="215444"/>
          </a:xfrm>
          <a:prstGeom prst="rect">
            <a:avLst/>
          </a:prstGeom>
          <a:noFill/>
          <a:effectLst/>
        </p:spPr>
        <p:txBody>
          <a:bodyPr wrap="square" rtlCol="0">
            <a:spAutoFit/>
          </a:bodyPr>
          <a:lstStyle/>
          <a:p>
            <a:r>
              <a:rPr lang="en-US" sz="800" dirty="0">
                <a:solidFill>
                  <a:schemeClr val="bg1"/>
                </a:solidFill>
                <a:latin typeface="Arial Rounded MT Bold" panose="020F0704030504030204" pitchFamily="34" charset="77"/>
              </a:rPr>
              <a:t>KS3-16-05</a:t>
            </a:r>
          </a:p>
        </p:txBody>
      </p:sp>
      <p:sp>
        <p:nvSpPr>
          <p:cNvPr id="12" name="TextBox 11">
            <a:extLst>
              <a:ext uri="{FF2B5EF4-FFF2-40B4-BE49-F238E27FC236}">
                <a16:creationId xmlns:a16="http://schemas.microsoft.com/office/drawing/2014/main" id="{11E1CB77-8257-3A40-97E7-06B35BCD18C3}"/>
              </a:ext>
            </a:extLst>
          </p:cNvPr>
          <p:cNvSpPr txBox="1"/>
          <p:nvPr/>
        </p:nvSpPr>
        <p:spPr>
          <a:xfrm>
            <a:off x="1013042" y="-12645"/>
            <a:ext cx="4343497" cy="461665"/>
          </a:xfrm>
          <a:prstGeom prst="rect">
            <a:avLst/>
          </a:prstGeom>
          <a:noFill/>
        </p:spPr>
        <p:txBody>
          <a:bodyPr wrap="square" rtlCol="0">
            <a:spAutoFit/>
          </a:bodyPr>
          <a:lstStyle/>
          <a:p>
            <a:r>
              <a:rPr lang="en-US" sz="1200" dirty="0">
                <a:solidFill>
                  <a:schemeClr val="bg1"/>
                </a:solidFill>
                <a:latin typeface="Arial Rounded MT Bold" panose="020F0704030504030204" pitchFamily="34" charset="0"/>
              </a:rPr>
              <a:t>Mission Assignment: </a:t>
            </a:r>
            <a:r>
              <a:rPr lang="en-GB" sz="1200" dirty="0">
                <a:solidFill>
                  <a:schemeClr val="bg1"/>
                </a:solidFill>
                <a:latin typeface="Arial Rounded MT Bold" panose="020F0704030504030204" pitchFamily="34" charset="0"/>
              </a:rPr>
              <a:t>Describe the structure of a leaf</a:t>
            </a:r>
          </a:p>
          <a:p>
            <a:r>
              <a:rPr lang="en-GB" sz="1200" dirty="0">
                <a:solidFill>
                  <a:schemeClr val="bg1"/>
                </a:solidFill>
                <a:latin typeface="Arial Rounded MT Bold" panose="020F0704030504030204" pitchFamily="34" charset="0"/>
              </a:rPr>
              <a:t>                                                                                 ANSWERS                                              </a:t>
            </a:r>
            <a:endParaRPr lang="en-US" sz="1200" dirty="0">
              <a:solidFill>
                <a:schemeClr val="bg1"/>
              </a:solidFill>
              <a:latin typeface="Arial Rounded MT Bold" panose="020F0704030504030204" pitchFamily="34" charset="0"/>
            </a:endParaRPr>
          </a:p>
        </p:txBody>
      </p:sp>
      <p:sp>
        <p:nvSpPr>
          <p:cNvPr id="13" name="Rounded Rectangle 87">
            <a:extLst>
              <a:ext uri="{FF2B5EF4-FFF2-40B4-BE49-F238E27FC236}">
                <a16:creationId xmlns:a16="http://schemas.microsoft.com/office/drawing/2014/main" id="{51018DAA-1C3F-0713-752B-A6AE5F780550}"/>
              </a:ext>
            </a:extLst>
          </p:cNvPr>
          <p:cNvSpPr/>
          <p:nvPr/>
        </p:nvSpPr>
        <p:spPr>
          <a:xfrm>
            <a:off x="185736" y="1262146"/>
            <a:ext cx="6464893" cy="461665"/>
          </a:xfrm>
          <a:prstGeom prst="roundRect">
            <a:avLst>
              <a:gd name="adj" fmla="val 4891"/>
            </a:avLst>
          </a:prstGeom>
          <a:noFill/>
          <a:ln w="28575">
            <a:solidFill>
              <a:srgbClr val="807E8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solidFill>
                <a:srgbClr val="33CCCC"/>
              </a:solidFill>
              <a:latin typeface="Arial Rounded MT Bold" panose="020F0704030504030204" pitchFamily="34" charset="77"/>
            </a:endParaRPr>
          </a:p>
        </p:txBody>
      </p:sp>
      <p:pic>
        <p:nvPicPr>
          <p:cNvPr id="14" name="Google Shape;88;p1" descr="Logo  Description automatically generated">
            <a:extLst>
              <a:ext uri="{FF2B5EF4-FFF2-40B4-BE49-F238E27FC236}">
                <a16:creationId xmlns:a16="http://schemas.microsoft.com/office/drawing/2014/main" id="{3C596B27-2A49-E5C2-10B8-91508F5CBC9D}"/>
              </a:ext>
            </a:extLst>
          </p:cNvPr>
          <p:cNvPicPr preferRelativeResize="0"/>
          <p:nvPr/>
        </p:nvPicPr>
        <p:blipFill rotWithShape="1">
          <a:blip r:embed="rId3">
            <a:alphaModFix/>
          </a:blip>
          <a:srcRect/>
          <a:stretch/>
        </p:blipFill>
        <p:spPr>
          <a:xfrm>
            <a:off x="5320177" y="22949"/>
            <a:ext cx="1330454" cy="587953"/>
          </a:xfrm>
          <a:prstGeom prst="rect">
            <a:avLst/>
          </a:prstGeom>
          <a:noFill/>
          <a:ln>
            <a:noFill/>
          </a:ln>
        </p:spPr>
      </p:pic>
      <p:sp>
        <p:nvSpPr>
          <p:cNvPr id="15" name="TextBox 14">
            <a:extLst>
              <a:ext uri="{FF2B5EF4-FFF2-40B4-BE49-F238E27FC236}">
                <a16:creationId xmlns:a16="http://schemas.microsoft.com/office/drawing/2014/main" id="{7DD78415-ED8E-4246-D325-4E57A43FAE44}"/>
              </a:ext>
            </a:extLst>
          </p:cNvPr>
          <p:cNvSpPr txBox="1"/>
          <p:nvPr/>
        </p:nvSpPr>
        <p:spPr>
          <a:xfrm>
            <a:off x="2665003" y="1320950"/>
            <a:ext cx="1527993" cy="461665"/>
          </a:xfrm>
          <a:prstGeom prst="rect">
            <a:avLst/>
          </a:prstGeom>
          <a:noFill/>
        </p:spPr>
        <p:txBody>
          <a:bodyPr wrap="square">
            <a:spAutoFit/>
          </a:bodyPr>
          <a:lstStyle/>
          <a:p>
            <a:pPr marL="0" marR="0" lvl="0" indent="0" algn="l" rtl="0">
              <a:spcBef>
                <a:spcPts val="0"/>
              </a:spcBef>
              <a:spcAft>
                <a:spcPts val="0"/>
              </a:spcAft>
              <a:buNone/>
            </a:pPr>
            <a:r>
              <a:rPr lang="en-GB" sz="1200" dirty="0">
                <a:solidFill>
                  <a:srgbClr val="002060"/>
                </a:solidFill>
                <a:latin typeface="Arial Rounded MT Bold" panose="020F0704030504030204" pitchFamily="34" charset="0"/>
                <a:ea typeface="Arial Rounded"/>
                <a:cs typeface="Arial Rounded"/>
                <a:sym typeface="Arial Rounded"/>
              </a:rPr>
              <a:t>Layers of the leaf </a:t>
            </a:r>
            <a:endParaRPr lang="en-GB" sz="1200" dirty="0">
              <a:solidFill>
                <a:srgbClr val="002060"/>
              </a:solidFill>
              <a:latin typeface="Arial Rounded MT Bold" panose="020F0704030504030204" pitchFamily="34" charset="0"/>
            </a:endParaRPr>
          </a:p>
          <a:p>
            <a:pPr marL="0" marR="0" lvl="0" indent="0" algn="l" rtl="0">
              <a:spcBef>
                <a:spcPts val="0"/>
              </a:spcBef>
              <a:spcAft>
                <a:spcPts val="0"/>
              </a:spcAft>
              <a:buNone/>
            </a:pPr>
            <a:endParaRPr lang="en-GB" sz="1200" dirty="0">
              <a:solidFill>
                <a:srgbClr val="002060"/>
              </a:solidFill>
              <a:latin typeface="Arial Rounded MT Bold" panose="020F0704030504030204" pitchFamily="34" charset="0"/>
              <a:ea typeface="Arial Rounded"/>
              <a:cs typeface="Arial Rounded"/>
              <a:sym typeface="Arial Rounded"/>
            </a:endParaRPr>
          </a:p>
        </p:txBody>
      </p:sp>
      <p:sp>
        <p:nvSpPr>
          <p:cNvPr id="16" name="Google Shape;103;p2">
            <a:extLst>
              <a:ext uri="{FF2B5EF4-FFF2-40B4-BE49-F238E27FC236}">
                <a16:creationId xmlns:a16="http://schemas.microsoft.com/office/drawing/2014/main" id="{539837C8-805F-A0BF-F749-C690F3C64AE4}"/>
              </a:ext>
            </a:extLst>
          </p:cNvPr>
          <p:cNvSpPr/>
          <p:nvPr/>
        </p:nvSpPr>
        <p:spPr>
          <a:xfrm>
            <a:off x="188469" y="1894736"/>
            <a:ext cx="6462159" cy="7663596"/>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GB" sz="1200" dirty="0">
                <a:solidFill>
                  <a:srgbClr val="002060"/>
                </a:solidFill>
                <a:latin typeface="Arial Rounded MT Bold" panose="020F0704030504030204" pitchFamily="34" charset="0"/>
                <a:ea typeface="Arial Rounded"/>
                <a:cs typeface="Arial Rounded"/>
                <a:sym typeface="Arial Rounded"/>
              </a:rPr>
              <a:t>The diagram below shows a cross section of a leaf.</a:t>
            </a:r>
            <a:endParaRPr sz="1200" dirty="0">
              <a:solidFill>
                <a:srgbClr val="002060"/>
              </a:solidFill>
              <a:latin typeface="Arial Rounded MT Bold" panose="020F0704030504030204" pitchFamily="34" charset="0"/>
            </a:endParaRPr>
          </a:p>
          <a:p>
            <a:pPr marL="0" marR="0" lvl="0" indent="0" algn="l" rtl="0">
              <a:spcBef>
                <a:spcPts val="0"/>
              </a:spcBef>
              <a:spcAft>
                <a:spcPts val="0"/>
              </a:spcAft>
              <a:buNone/>
            </a:pPr>
            <a:endParaRPr sz="1200" dirty="0">
              <a:solidFill>
                <a:srgbClr val="002060"/>
              </a:solidFill>
              <a:latin typeface="Arial Rounded MT Bold" panose="020F0704030504030204" pitchFamily="34" charset="0"/>
              <a:ea typeface="Arial Rounded"/>
              <a:cs typeface="Arial Rounded"/>
              <a:sym typeface="Arial Rounded"/>
            </a:endParaRPr>
          </a:p>
          <a:p>
            <a:pPr marL="0" marR="0" lvl="0" indent="0" algn="l" rtl="0">
              <a:spcBef>
                <a:spcPts val="0"/>
              </a:spcBef>
              <a:spcAft>
                <a:spcPts val="0"/>
              </a:spcAft>
              <a:buNone/>
            </a:pPr>
            <a:endParaRPr sz="1200" dirty="0">
              <a:solidFill>
                <a:srgbClr val="002060"/>
              </a:solidFill>
              <a:latin typeface="Arial Rounded MT Bold" panose="020F0704030504030204" pitchFamily="34" charset="0"/>
              <a:ea typeface="Arial Rounded"/>
              <a:cs typeface="Arial Rounded"/>
              <a:sym typeface="Arial Rounded"/>
            </a:endParaRPr>
          </a:p>
          <a:p>
            <a:pPr marL="0" marR="0" lvl="0" indent="0" algn="l" rtl="0">
              <a:spcBef>
                <a:spcPts val="0"/>
              </a:spcBef>
              <a:spcAft>
                <a:spcPts val="0"/>
              </a:spcAft>
              <a:buNone/>
            </a:pPr>
            <a:endParaRPr sz="1200" dirty="0">
              <a:solidFill>
                <a:srgbClr val="002060"/>
              </a:solidFill>
              <a:latin typeface="Arial Rounded MT Bold" panose="020F0704030504030204" pitchFamily="34" charset="0"/>
              <a:ea typeface="Arial Rounded"/>
              <a:cs typeface="Arial Rounded"/>
              <a:sym typeface="Arial Rounded"/>
            </a:endParaRPr>
          </a:p>
          <a:p>
            <a:pPr marL="0" marR="0" lvl="0" indent="0" algn="l" rtl="0">
              <a:spcBef>
                <a:spcPts val="0"/>
              </a:spcBef>
              <a:spcAft>
                <a:spcPts val="0"/>
              </a:spcAft>
              <a:buNone/>
            </a:pPr>
            <a:endParaRPr lang="en-GB" sz="1200" dirty="0">
              <a:solidFill>
                <a:srgbClr val="002060"/>
              </a:solidFill>
              <a:latin typeface="Arial Rounded MT Bold" panose="020F0704030504030204" pitchFamily="34" charset="0"/>
              <a:ea typeface="Arial Rounded"/>
              <a:cs typeface="Arial Rounded"/>
              <a:sym typeface="Arial Rounded"/>
            </a:endParaRPr>
          </a:p>
          <a:p>
            <a:pPr marL="0" marR="0" lvl="0" indent="0" algn="l" rtl="0">
              <a:spcBef>
                <a:spcPts val="0"/>
              </a:spcBef>
              <a:spcAft>
                <a:spcPts val="0"/>
              </a:spcAft>
              <a:buNone/>
            </a:pPr>
            <a:endParaRPr lang="en-GB" sz="1200" dirty="0">
              <a:solidFill>
                <a:srgbClr val="002060"/>
              </a:solidFill>
              <a:latin typeface="Arial Rounded MT Bold" panose="020F0704030504030204" pitchFamily="34" charset="0"/>
              <a:ea typeface="Arial Rounded"/>
              <a:cs typeface="Arial Rounded"/>
              <a:sym typeface="Arial Rounded"/>
            </a:endParaRPr>
          </a:p>
          <a:p>
            <a:pPr marL="0" marR="0" lvl="0" indent="0" algn="l" rtl="0">
              <a:spcBef>
                <a:spcPts val="0"/>
              </a:spcBef>
              <a:spcAft>
                <a:spcPts val="0"/>
              </a:spcAft>
              <a:buNone/>
            </a:pPr>
            <a:endParaRPr sz="1200" dirty="0">
              <a:solidFill>
                <a:srgbClr val="002060"/>
              </a:solidFill>
              <a:latin typeface="Arial Rounded MT Bold" panose="020F0704030504030204" pitchFamily="34" charset="0"/>
              <a:ea typeface="Arial Rounded"/>
              <a:cs typeface="Arial Rounded"/>
              <a:sym typeface="Arial Rounded"/>
            </a:endParaRPr>
          </a:p>
          <a:p>
            <a:pPr marL="0" marR="0" lvl="0" indent="0" algn="l" rtl="0">
              <a:spcBef>
                <a:spcPts val="0"/>
              </a:spcBef>
              <a:spcAft>
                <a:spcPts val="0"/>
              </a:spcAft>
              <a:buNone/>
            </a:pPr>
            <a:endParaRPr sz="1200" dirty="0">
              <a:solidFill>
                <a:srgbClr val="002060"/>
              </a:solidFill>
              <a:latin typeface="Arial Rounded MT Bold" panose="020F0704030504030204" pitchFamily="34" charset="0"/>
              <a:ea typeface="Arial Rounded"/>
              <a:cs typeface="Arial Rounded"/>
              <a:sym typeface="Arial Rounded"/>
            </a:endParaRPr>
          </a:p>
          <a:p>
            <a:pPr marL="0" marR="0" lvl="0" indent="0" algn="l" rtl="0">
              <a:spcBef>
                <a:spcPts val="0"/>
              </a:spcBef>
              <a:spcAft>
                <a:spcPts val="0"/>
              </a:spcAft>
              <a:buNone/>
            </a:pPr>
            <a:endParaRPr sz="1200" dirty="0">
              <a:solidFill>
                <a:srgbClr val="002060"/>
              </a:solidFill>
              <a:latin typeface="Arial Rounded MT Bold" panose="020F0704030504030204" pitchFamily="34" charset="0"/>
              <a:ea typeface="Arial Rounded"/>
              <a:cs typeface="Arial Rounded"/>
              <a:sym typeface="Arial Rounded"/>
            </a:endParaRPr>
          </a:p>
          <a:p>
            <a:pPr marL="0" marR="0" lvl="0" indent="0" algn="l" rtl="0">
              <a:spcBef>
                <a:spcPts val="0"/>
              </a:spcBef>
              <a:spcAft>
                <a:spcPts val="0"/>
              </a:spcAft>
              <a:buNone/>
            </a:pPr>
            <a:endParaRPr lang="en-GB" sz="1200" dirty="0">
              <a:solidFill>
                <a:srgbClr val="002060"/>
              </a:solidFill>
              <a:latin typeface="Arial Rounded MT Bold" panose="020F0704030504030204" pitchFamily="34" charset="0"/>
              <a:ea typeface="Arial Rounded"/>
              <a:cs typeface="Arial Rounded"/>
              <a:sym typeface="Arial Rounded"/>
            </a:endParaRPr>
          </a:p>
          <a:p>
            <a:pPr marL="0" marR="0" lvl="0" indent="0" algn="l" rtl="0">
              <a:spcBef>
                <a:spcPts val="0"/>
              </a:spcBef>
              <a:spcAft>
                <a:spcPts val="0"/>
              </a:spcAft>
              <a:buNone/>
            </a:pPr>
            <a:endParaRPr sz="1200" dirty="0">
              <a:solidFill>
                <a:srgbClr val="002060"/>
              </a:solidFill>
              <a:latin typeface="Arial Rounded MT Bold" panose="020F0704030504030204" pitchFamily="34" charset="0"/>
              <a:ea typeface="Arial Rounded"/>
              <a:cs typeface="Arial Rounded"/>
              <a:sym typeface="Arial Rounded"/>
            </a:endParaRPr>
          </a:p>
          <a:p>
            <a:pPr marL="0" marR="0" lvl="0" indent="0" algn="l" rtl="0">
              <a:spcBef>
                <a:spcPts val="0"/>
              </a:spcBef>
              <a:spcAft>
                <a:spcPts val="0"/>
              </a:spcAft>
              <a:buNone/>
            </a:pPr>
            <a:endParaRPr sz="1200" dirty="0">
              <a:solidFill>
                <a:srgbClr val="002060"/>
              </a:solidFill>
              <a:latin typeface="Arial Rounded MT Bold" panose="020F0704030504030204" pitchFamily="34" charset="0"/>
              <a:ea typeface="Arial Rounded"/>
              <a:cs typeface="Arial Rounded"/>
              <a:sym typeface="Arial Rounded"/>
            </a:endParaRPr>
          </a:p>
          <a:p>
            <a:pPr marL="0" marR="0" lvl="0" indent="0" algn="l" rtl="0">
              <a:spcBef>
                <a:spcPts val="0"/>
              </a:spcBef>
              <a:spcAft>
                <a:spcPts val="0"/>
              </a:spcAft>
              <a:buNone/>
            </a:pPr>
            <a:endParaRPr sz="1200" dirty="0">
              <a:solidFill>
                <a:srgbClr val="002060"/>
              </a:solidFill>
              <a:latin typeface="Arial Rounded MT Bold" panose="020F0704030504030204" pitchFamily="34" charset="0"/>
              <a:ea typeface="Arial Rounded"/>
              <a:cs typeface="Arial Rounded"/>
              <a:sym typeface="Arial Rounded"/>
            </a:endParaRPr>
          </a:p>
          <a:p>
            <a:pPr marL="0" marR="0" lvl="0" indent="0" algn="l" rtl="0">
              <a:spcBef>
                <a:spcPts val="0"/>
              </a:spcBef>
              <a:spcAft>
                <a:spcPts val="0"/>
              </a:spcAft>
              <a:buNone/>
            </a:pPr>
            <a:endParaRPr sz="1200" dirty="0">
              <a:solidFill>
                <a:srgbClr val="002060"/>
              </a:solidFill>
              <a:latin typeface="Arial Rounded MT Bold" panose="020F0704030504030204" pitchFamily="34" charset="0"/>
              <a:ea typeface="Arial Rounded"/>
              <a:cs typeface="Arial Rounded"/>
              <a:sym typeface="Arial Rounded"/>
            </a:endParaRPr>
          </a:p>
          <a:p>
            <a:pPr marL="0" marR="0" lvl="0" indent="0" algn="l" rtl="0">
              <a:spcBef>
                <a:spcPts val="0"/>
              </a:spcBef>
              <a:spcAft>
                <a:spcPts val="0"/>
              </a:spcAft>
              <a:buNone/>
            </a:pPr>
            <a:endParaRPr sz="1200" dirty="0">
              <a:solidFill>
                <a:srgbClr val="002060"/>
              </a:solidFill>
              <a:latin typeface="Arial Rounded MT Bold" panose="020F0704030504030204" pitchFamily="34" charset="0"/>
              <a:ea typeface="Arial Rounded"/>
              <a:cs typeface="Arial Rounded"/>
              <a:sym typeface="Arial Rounded"/>
            </a:endParaRPr>
          </a:p>
          <a:p>
            <a:pPr marL="0" marR="0" lvl="0" indent="0" algn="l" rtl="0">
              <a:spcBef>
                <a:spcPts val="0"/>
              </a:spcBef>
              <a:spcAft>
                <a:spcPts val="0"/>
              </a:spcAft>
              <a:buNone/>
            </a:pPr>
            <a:endParaRPr sz="1200" dirty="0">
              <a:solidFill>
                <a:srgbClr val="002060"/>
              </a:solidFill>
              <a:latin typeface="Arial Rounded MT Bold" panose="020F0704030504030204" pitchFamily="34" charset="0"/>
              <a:ea typeface="Arial Rounded"/>
              <a:cs typeface="Arial Rounded"/>
              <a:sym typeface="Arial Rounded"/>
            </a:endParaRPr>
          </a:p>
          <a:p>
            <a:pPr marL="0" marR="0" lvl="0" indent="0" algn="l" rtl="0">
              <a:spcBef>
                <a:spcPts val="0"/>
              </a:spcBef>
              <a:spcAft>
                <a:spcPts val="0"/>
              </a:spcAft>
              <a:buNone/>
            </a:pPr>
            <a:endParaRPr sz="1200" dirty="0">
              <a:solidFill>
                <a:srgbClr val="002060"/>
              </a:solidFill>
              <a:latin typeface="Arial Rounded MT Bold" panose="020F0704030504030204" pitchFamily="34" charset="0"/>
              <a:ea typeface="Arial Rounded"/>
              <a:cs typeface="Arial Rounded"/>
              <a:sym typeface="Arial Rounded"/>
            </a:endParaRPr>
          </a:p>
          <a:p>
            <a:pPr marL="0" marR="0" lvl="0" indent="0" algn="l" rtl="0">
              <a:spcBef>
                <a:spcPts val="0"/>
              </a:spcBef>
              <a:spcAft>
                <a:spcPts val="0"/>
              </a:spcAft>
              <a:buNone/>
            </a:pPr>
            <a:endParaRPr sz="1200" dirty="0">
              <a:solidFill>
                <a:srgbClr val="002060"/>
              </a:solidFill>
              <a:latin typeface="Arial Rounded MT Bold" panose="020F0704030504030204" pitchFamily="34" charset="0"/>
              <a:ea typeface="Arial Rounded"/>
              <a:cs typeface="Arial Rounded"/>
              <a:sym typeface="Arial Rounded"/>
            </a:endParaRPr>
          </a:p>
          <a:p>
            <a:pPr marL="0" marR="0" lvl="0" indent="0" algn="l" rtl="0">
              <a:spcBef>
                <a:spcPts val="0"/>
              </a:spcBef>
              <a:spcAft>
                <a:spcPts val="0"/>
              </a:spcAft>
              <a:buNone/>
            </a:pPr>
            <a:endParaRPr sz="1200" dirty="0">
              <a:solidFill>
                <a:srgbClr val="002060"/>
              </a:solidFill>
              <a:latin typeface="Arial Rounded MT Bold" panose="020F0704030504030204" pitchFamily="34" charset="0"/>
              <a:ea typeface="Arial Rounded"/>
              <a:cs typeface="Arial Rounded"/>
              <a:sym typeface="Arial Rounded"/>
            </a:endParaRPr>
          </a:p>
          <a:p>
            <a:pPr marL="0" marR="0" lvl="0" indent="0" algn="l" rtl="0">
              <a:spcBef>
                <a:spcPts val="0"/>
              </a:spcBef>
              <a:spcAft>
                <a:spcPts val="0"/>
              </a:spcAft>
              <a:buNone/>
            </a:pPr>
            <a:endParaRPr sz="1200" dirty="0">
              <a:solidFill>
                <a:srgbClr val="002060"/>
              </a:solidFill>
              <a:latin typeface="Arial Rounded MT Bold" panose="020F0704030504030204" pitchFamily="34" charset="0"/>
              <a:ea typeface="Arial Rounded"/>
              <a:cs typeface="Arial Rounded"/>
              <a:sym typeface="Arial Rounded"/>
            </a:endParaRPr>
          </a:p>
          <a:p>
            <a:pPr marL="0" marR="0" lvl="0" indent="0" algn="l" rtl="0">
              <a:spcBef>
                <a:spcPts val="0"/>
              </a:spcBef>
              <a:spcAft>
                <a:spcPts val="0"/>
              </a:spcAft>
              <a:buNone/>
            </a:pPr>
            <a:r>
              <a:rPr lang="en-GB" sz="1200" dirty="0">
                <a:solidFill>
                  <a:srgbClr val="002060"/>
                </a:solidFill>
                <a:latin typeface="Arial Rounded MT Bold" panose="020F0704030504030204" pitchFamily="34" charset="0"/>
                <a:ea typeface="Arial Rounded"/>
                <a:cs typeface="Arial Rounded"/>
                <a:sym typeface="Arial Rounded"/>
              </a:rPr>
              <a:t>The top layer of the leaf (upper epidermis) contains translucent cells topped with a waxy layer called the cuticle. Explain the role of the waxy cuticle.</a:t>
            </a:r>
            <a:endParaRPr sz="1200" dirty="0">
              <a:solidFill>
                <a:srgbClr val="002060"/>
              </a:solidFill>
              <a:latin typeface="Arial Rounded MT Bold" panose="020F0704030504030204" pitchFamily="34" charset="0"/>
            </a:endParaRPr>
          </a:p>
          <a:p>
            <a:pPr marL="0" marR="0" lvl="0" indent="0" algn="l" rtl="0">
              <a:spcBef>
                <a:spcPts val="0"/>
              </a:spcBef>
              <a:spcAft>
                <a:spcPts val="0"/>
              </a:spcAft>
              <a:buNone/>
            </a:pPr>
            <a:r>
              <a:rPr lang="en-GB" sz="1200" dirty="0">
                <a:solidFill>
                  <a:srgbClr val="002060"/>
                </a:solidFill>
                <a:latin typeface="Arial Rounded MT Bold" panose="020F0704030504030204" pitchFamily="34" charset="0"/>
                <a:ea typeface="Arial Rounded"/>
                <a:cs typeface="Arial Rounded"/>
                <a:sym typeface="Arial Rounded"/>
              </a:rPr>
              <a:t>____________________________________________________________________________________________________________________________________________________________________</a:t>
            </a:r>
            <a:endParaRPr sz="1200" dirty="0">
              <a:solidFill>
                <a:srgbClr val="002060"/>
              </a:solidFill>
              <a:latin typeface="Arial Rounded MT Bold" panose="020F0704030504030204" pitchFamily="34" charset="0"/>
            </a:endParaRPr>
          </a:p>
          <a:p>
            <a:pPr marL="0" marR="0" lvl="0" indent="0" algn="l" rtl="0">
              <a:spcBef>
                <a:spcPts val="0"/>
              </a:spcBef>
              <a:spcAft>
                <a:spcPts val="0"/>
              </a:spcAft>
              <a:buNone/>
            </a:pPr>
            <a:endParaRPr sz="1200" dirty="0">
              <a:solidFill>
                <a:srgbClr val="002060"/>
              </a:solidFill>
              <a:latin typeface="Arial Rounded MT Bold" panose="020F0704030504030204" pitchFamily="34" charset="0"/>
              <a:ea typeface="Arial Rounded"/>
              <a:cs typeface="Arial Rounded"/>
              <a:sym typeface="Arial Rounded"/>
            </a:endParaRPr>
          </a:p>
          <a:p>
            <a:pPr marL="0" marR="0" lvl="0" indent="0" algn="l" rtl="0">
              <a:spcBef>
                <a:spcPts val="0"/>
              </a:spcBef>
              <a:spcAft>
                <a:spcPts val="0"/>
              </a:spcAft>
              <a:buNone/>
            </a:pPr>
            <a:r>
              <a:rPr lang="en-GB" sz="1200" dirty="0">
                <a:solidFill>
                  <a:srgbClr val="002060"/>
                </a:solidFill>
                <a:latin typeface="Arial Rounded MT Bold" panose="020F0704030504030204" pitchFamily="34" charset="0"/>
                <a:ea typeface="Arial Rounded"/>
                <a:cs typeface="Arial Rounded"/>
                <a:sym typeface="Arial Rounded"/>
              </a:rPr>
              <a:t>The second layer (palisade layer) contains plant cells that are full of chloroplasts. Explain what the main role of the palisade layer is. </a:t>
            </a:r>
            <a:endParaRPr sz="1200" dirty="0">
              <a:solidFill>
                <a:srgbClr val="002060"/>
              </a:solidFill>
              <a:latin typeface="Arial Rounded MT Bold" panose="020F0704030504030204" pitchFamily="34" charset="0"/>
            </a:endParaRPr>
          </a:p>
          <a:p>
            <a:pPr marL="0" marR="0" lvl="0" indent="0" algn="l" rtl="0">
              <a:spcBef>
                <a:spcPts val="0"/>
              </a:spcBef>
              <a:spcAft>
                <a:spcPts val="0"/>
              </a:spcAft>
              <a:buNone/>
            </a:pPr>
            <a:r>
              <a:rPr lang="en-GB" sz="1200" dirty="0">
                <a:solidFill>
                  <a:srgbClr val="002060"/>
                </a:solidFill>
                <a:latin typeface="Arial Rounded MT Bold" panose="020F0704030504030204" pitchFamily="34" charset="0"/>
                <a:ea typeface="Arial Rounded"/>
                <a:cs typeface="Arial Rounded"/>
                <a:sym typeface="Arial Rounded"/>
              </a:rPr>
              <a:t>____________________________________________________________________________________________________________________________________________________________________</a:t>
            </a:r>
            <a:endParaRPr sz="1200" dirty="0">
              <a:solidFill>
                <a:srgbClr val="002060"/>
              </a:solidFill>
              <a:latin typeface="Arial Rounded MT Bold" panose="020F0704030504030204" pitchFamily="34" charset="0"/>
            </a:endParaRPr>
          </a:p>
          <a:p>
            <a:pPr marL="0" marR="0" lvl="0" indent="0" algn="l" rtl="0">
              <a:spcBef>
                <a:spcPts val="0"/>
              </a:spcBef>
              <a:spcAft>
                <a:spcPts val="0"/>
              </a:spcAft>
              <a:buNone/>
            </a:pPr>
            <a:endParaRPr sz="1200" dirty="0">
              <a:solidFill>
                <a:srgbClr val="002060"/>
              </a:solidFill>
              <a:latin typeface="Arial Rounded MT Bold" panose="020F0704030504030204" pitchFamily="34" charset="0"/>
              <a:ea typeface="Arial Rounded"/>
              <a:cs typeface="Arial Rounded"/>
              <a:sym typeface="Arial Rounded"/>
            </a:endParaRPr>
          </a:p>
          <a:p>
            <a:pPr marL="0" marR="0" lvl="0" indent="0" algn="l" rtl="0">
              <a:spcBef>
                <a:spcPts val="0"/>
              </a:spcBef>
              <a:spcAft>
                <a:spcPts val="0"/>
              </a:spcAft>
              <a:buNone/>
            </a:pPr>
            <a:r>
              <a:rPr lang="en-GB" sz="1200" dirty="0">
                <a:solidFill>
                  <a:srgbClr val="002060"/>
                </a:solidFill>
                <a:latin typeface="Arial Rounded MT Bold" panose="020F0704030504030204" pitchFamily="34" charset="0"/>
                <a:ea typeface="Arial Rounded"/>
                <a:cs typeface="Arial Rounded"/>
                <a:sym typeface="Arial Rounded"/>
              </a:rPr>
              <a:t>The third layer (spongy layer) contains a lot of air space. Explain why it is important for this layer to contain a lot of air space.</a:t>
            </a:r>
            <a:endParaRPr sz="1200" dirty="0">
              <a:solidFill>
                <a:srgbClr val="002060"/>
              </a:solidFill>
              <a:latin typeface="Arial Rounded MT Bold" panose="020F0704030504030204" pitchFamily="34" charset="0"/>
            </a:endParaRPr>
          </a:p>
          <a:p>
            <a:pPr marL="0" marR="0" lvl="0" indent="0" algn="l" rtl="0">
              <a:spcBef>
                <a:spcPts val="0"/>
              </a:spcBef>
              <a:spcAft>
                <a:spcPts val="0"/>
              </a:spcAft>
              <a:buNone/>
            </a:pPr>
            <a:r>
              <a:rPr lang="en-GB" sz="1200" dirty="0">
                <a:solidFill>
                  <a:srgbClr val="002060"/>
                </a:solidFill>
                <a:latin typeface="Arial Rounded MT Bold" panose="020F0704030504030204" pitchFamily="34" charset="0"/>
                <a:ea typeface="Arial Rounded"/>
                <a:cs typeface="Arial Rounded"/>
                <a:sym typeface="Arial Rounded"/>
              </a:rPr>
              <a:t>____________________________________________________________________________________________________________________________</a:t>
            </a:r>
            <a:r>
              <a:rPr lang="en-GB" sz="1200" dirty="0">
                <a:solidFill>
                  <a:srgbClr val="002060"/>
                </a:solidFill>
                <a:latin typeface="Arial Rounded MT Bold" panose="020F0704030504030204" pitchFamily="34" charset="0"/>
                <a:sym typeface="Arial Rounded"/>
              </a:rPr>
              <a:t>________________________________________</a:t>
            </a:r>
            <a:endParaRPr sz="1200" dirty="0">
              <a:solidFill>
                <a:srgbClr val="002060"/>
              </a:solidFill>
              <a:latin typeface="Arial Rounded MT Bold" panose="020F0704030504030204" pitchFamily="34" charset="0"/>
              <a:ea typeface="Arial Rounded"/>
              <a:cs typeface="Arial Rounded"/>
              <a:sym typeface="Arial Rounded"/>
            </a:endParaRPr>
          </a:p>
          <a:p>
            <a:pPr marL="0" marR="0" lvl="0" indent="0" algn="l" rtl="0">
              <a:spcBef>
                <a:spcPts val="0"/>
              </a:spcBef>
              <a:spcAft>
                <a:spcPts val="0"/>
              </a:spcAft>
              <a:buNone/>
            </a:pPr>
            <a:endParaRPr sz="1200" dirty="0">
              <a:solidFill>
                <a:srgbClr val="002060"/>
              </a:solidFill>
              <a:latin typeface="Arial Rounded MT Bold" panose="020F0704030504030204" pitchFamily="34" charset="0"/>
              <a:ea typeface="Arial Rounded"/>
              <a:cs typeface="Arial Rounded"/>
              <a:sym typeface="Arial Rounded"/>
            </a:endParaRPr>
          </a:p>
          <a:p>
            <a:pPr marL="0" marR="0" lvl="0" indent="0" algn="l" rtl="0">
              <a:spcBef>
                <a:spcPts val="0"/>
              </a:spcBef>
              <a:spcAft>
                <a:spcPts val="0"/>
              </a:spcAft>
              <a:buNone/>
            </a:pPr>
            <a:r>
              <a:rPr lang="en-GB" sz="1200" dirty="0">
                <a:solidFill>
                  <a:srgbClr val="002060"/>
                </a:solidFill>
                <a:latin typeface="Arial Rounded MT Bold" panose="020F0704030504030204" pitchFamily="34" charset="0"/>
                <a:ea typeface="Arial Rounded"/>
                <a:cs typeface="Arial Rounded"/>
                <a:sym typeface="Arial Rounded"/>
              </a:rPr>
              <a:t>The underside of the leaf (lower epidermis) contains stomata (singular - stoma). These are openings that open and close at different times of the day. Explain why it is important that stomata don’t remain open all the time.</a:t>
            </a:r>
            <a:endParaRPr sz="1200" dirty="0">
              <a:solidFill>
                <a:srgbClr val="002060"/>
              </a:solidFill>
              <a:latin typeface="Arial Rounded MT Bold" panose="020F0704030504030204" pitchFamily="34" charset="0"/>
            </a:endParaRPr>
          </a:p>
          <a:p>
            <a:pPr marL="0" marR="0" lvl="0" indent="0" algn="l" rtl="0">
              <a:spcBef>
                <a:spcPts val="0"/>
              </a:spcBef>
              <a:spcAft>
                <a:spcPts val="0"/>
              </a:spcAft>
              <a:buNone/>
            </a:pPr>
            <a:r>
              <a:rPr lang="en-GB" sz="1200" dirty="0">
                <a:solidFill>
                  <a:srgbClr val="002060"/>
                </a:solidFill>
                <a:latin typeface="Arial Rounded MT Bold" panose="020F0704030504030204" pitchFamily="34" charset="0"/>
                <a:ea typeface="Arial Rounded"/>
                <a:cs typeface="Arial Rounded"/>
                <a:sym typeface="Arial Rounded"/>
              </a:rPr>
              <a:t>____________________________________________________________________________________________________________________________________________________________________</a:t>
            </a:r>
            <a:endParaRPr sz="1200" dirty="0">
              <a:solidFill>
                <a:srgbClr val="002060"/>
              </a:solidFill>
              <a:latin typeface="Arial Rounded MT Bold" panose="020F0704030504030204" pitchFamily="34" charset="0"/>
            </a:endParaRPr>
          </a:p>
        </p:txBody>
      </p:sp>
      <p:pic>
        <p:nvPicPr>
          <p:cNvPr id="17" name="Google Shape;101;p2" descr="A close up of a map&#10;&#10;Description automatically generated">
            <a:extLst>
              <a:ext uri="{FF2B5EF4-FFF2-40B4-BE49-F238E27FC236}">
                <a16:creationId xmlns:a16="http://schemas.microsoft.com/office/drawing/2014/main" id="{1DAC7ED0-F940-4566-A060-77548CAF2BF3}"/>
              </a:ext>
            </a:extLst>
          </p:cNvPr>
          <p:cNvPicPr preferRelativeResize="0"/>
          <p:nvPr/>
        </p:nvPicPr>
        <p:blipFill rotWithShape="1">
          <a:blip r:embed="rId4">
            <a:alphaModFix/>
          </a:blip>
          <a:srcRect l="2722" t="11627" r="2622" b="6474"/>
          <a:stretch/>
        </p:blipFill>
        <p:spPr>
          <a:xfrm>
            <a:off x="891153" y="2426870"/>
            <a:ext cx="5075694" cy="3035300"/>
          </a:xfrm>
          <a:prstGeom prst="rect">
            <a:avLst/>
          </a:prstGeom>
          <a:noFill/>
          <a:ln>
            <a:noFill/>
          </a:ln>
        </p:spPr>
      </p:pic>
      <p:sp>
        <p:nvSpPr>
          <p:cNvPr id="18" name="Rounded Rectangle 87">
            <a:extLst>
              <a:ext uri="{FF2B5EF4-FFF2-40B4-BE49-F238E27FC236}">
                <a16:creationId xmlns:a16="http://schemas.microsoft.com/office/drawing/2014/main" id="{DA465AD7-A0D8-E899-0EDE-DA7B14B0C7E1}"/>
              </a:ext>
            </a:extLst>
          </p:cNvPr>
          <p:cNvSpPr/>
          <p:nvPr/>
        </p:nvSpPr>
        <p:spPr>
          <a:xfrm>
            <a:off x="185735" y="1822261"/>
            <a:ext cx="6464893" cy="7674505"/>
          </a:xfrm>
          <a:prstGeom prst="roundRect">
            <a:avLst>
              <a:gd name="adj" fmla="val 4891"/>
            </a:avLst>
          </a:prstGeom>
          <a:noFill/>
          <a:ln w="28575">
            <a:solidFill>
              <a:srgbClr val="807E8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solidFill>
                <a:srgbClr val="33CCCC"/>
              </a:solidFill>
              <a:latin typeface="Arial Rounded MT Bold" panose="020F0704030504030204" pitchFamily="34" charset="77"/>
            </a:endParaRPr>
          </a:p>
        </p:txBody>
      </p:sp>
      <p:sp>
        <p:nvSpPr>
          <p:cNvPr id="20" name="TextBox 19">
            <a:extLst>
              <a:ext uri="{FF2B5EF4-FFF2-40B4-BE49-F238E27FC236}">
                <a16:creationId xmlns:a16="http://schemas.microsoft.com/office/drawing/2014/main" id="{89E674E9-7C48-28CE-667E-62F47D38A21B}"/>
              </a:ext>
            </a:extLst>
          </p:cNvPr>
          <p:cNvSpPr txBox="1"/>
          <p:nvPr/>
        </p:nvSpPr>
        <p:spPr>
          <a:xfrm>
            <a:off x="49110" y="5890407"/>
            <a:ext cx="6601517" cy="461665"/>
          </a:xfrm>
          <a:prstGeom prst="rect">
            <a:avLst/>
          </a:prstGeom>
          <a:noFill/>
        </p:spPr>
        <p:txBody>
          <a:bodyPr wrap="square">
            <a:spAutoFit/>
          </a:bodyPr>
          <a:lstStyle/>
          <a:p>
            <a:pPr marL="152400" marR="0" lvl="0" algn="l" rtl="0">
              <a:spcBef>
                <a:spcPts val="0"/>
              </a:spcBef>
              <a:spcAft>
                <a:spcPts val="0"/>
              </a:spcAft>
              <a:buClr>
                <a:srgbClr val="93C47D"/>
              </a:buClr>
              <a:buSzPts val="1200"/>
            </a:pPr>
            <a:r>
              <a:rPr lang="en-GB" sz="1200" dirty="0">
                <a:solidFill>
                  <a:srgbClr val="FF0000"/>
                </a:solidFill>
                <a:latin typeface="Arial Rounded MT Bold" panose="020F0704030504030204" pitchFamily="34" charset="0"/>
                <a:ea typeface="Arial Rounded"/>
                <a:cs typeface="Arial Rounded"/>
                <a:sym typeface="Arial Rounded"/>
              </a:rPr>
              <a:t>Has to be transparent to allow light through to the palisade layer. It is waxy to prevent water loss from the epidermis as water is needed for photosynthesis.</a:t>
            </a:r>
          </a:p>
        </p:txBody>
      </p:sp>
      <p:sp>
        <p:nvSpPr>
          <p:cNvPr id="22" name="TextBox 21">
            <a:extLst>
              <a:ext uri="{FF2B5EF4-FFF2-40B4-BE49-F238E27FC236}">
                <a16:creationId xmlns:a16="http://schemas.microsoft.com/office/drawing/2014/main" id="{B3DEDDFD-C4FF-E13D-3333-EB92D81743AD}"/>
              </a:ext>
            </a:extLst>
          </p:cNvPr>
          <p:cNvSpPr txBox="1"/>
          <p:nvPr/>
        </p:nvSpPr>
        <p:spPr>
          <a:xfrm>
            <a:off x="49110" y="6819083"/>
            <a:ext cx="6601516" cy="276999"/>
          </a:xfrm>
          <a:prstGeom prst="rect">
            <a:avLst/>
          </a:prstGeom>
          <a:noFill/>
        </p:spPr>
        <p:txBody>
          <a:bodyPr wrap="square">
            <a:spAutoFit/>
          </a:bodyPr>
          <a:lstStyle/>
          <a:p>
            <a:pPr marL="152400" marR="0" lvl="0" algn="l" rtl="0">
              <a:spcBef>
                <a:spcPts val="0"/>
              </a:spcBef>
              <a:spcAft>
                <a:spcPts val="0"/>
              </a:spcAft>
              <a:buClr>
                <a:srgbClr val="93C47D"/>
              </a:buClr>
              <a:buSzPts val="1200"/>
            </a:pPr>
            <a:r>
              <a:rPr lang="en-GB" sz="1200" dirty="0">
                <a:solidFill>
                  <a:srgbClr val="FF0000"/>
                </a:solidFill>
                <a:latin typeface="Arial Rounded MT Bold" panose="020F0704030504030204" pitchFamily="34" charset="0"/>
                <a:ea typeface="Arial Rounded"/>
                <a:cs typeface="Arial Rounded"/>
                <a:sym typeface="Arial Rounded"/>
              </a:rPr>
              <a:t>The palisade layer is where the majority of photosynthesis takes place.</a:t>
            </a:r>
          </a:p>
        </p:txBody>
      </p:sp>
      <p:sp>
        <p:nvSpPr>
          <p:cNvPr id="24" name="TextBox 23">
            <a:extLst>
              <a:ext uri="{FF2B5EF4-FFF2-40B4-BE49-F238E27FC236}">
                <a16:creationId xmlns:a16="http://schemas.microsoft.com/office/drawing/2014/main" id="{E9EA725B-119D-23CF-A93B-D448B0FA6EBE}"/>
              </a:ext>
            </a:extLst>
          </p:cNvPr>
          <p:cNvSpPr txBox="1"/>
          <p:nvPr/>
        </p:nvSpPr>
        <p:spPr>
          <a:xfrm>
            <a:off x="49110" y="7720661"/>
            <a:ext cx="6464893" cy="461665"/>
          </a:xfrm>
          <a:prstGeom prst="rect">
            <a:avLst/>
          </a:prstGeom>
          <a:noFill/>
        </p:spPr>
        <p:txBody>
          <a:bodyPr wrap="square">
            <a:spAutoFit/>
          </a:bodyPr>
          <a:lstStyle/>
          <a:p>
            <a:pPr marL="152400" marR="0" lvl="0" algn="l" rtl="0">
              <a:spcBef>
                <a:spcPts val="0"/>
              </a:spcBef>
              <a:spcAft>
                <a:spcPts val="0"/>
              </a:spcAft>
              <a:buClr>
                <a:srgbClr val="93C47D"/>
              </a:buClr>
              <a:buSzPts val="1200"/>
            </a:pPr>
            <a:r>
              <a:rPr lang="en-GB" sz="1200" dirty="0">
                <a:solidFill>
                  <a:srgbClr val="FF0000"/>
                </a:solidFill>
                <a:latin typeface="Arial Rounded MT Bold" panose="020F0704030504030204" pitchFamily="34" charset="0"/>
                <a:ea typeface="Arial Rounded"/>
                <a:cs typeface="Arial Rounded"/>
                <a:sym typeface="Arial Rounded"/>
              </a:rPr>
              <a:t>The plant needs to take in carbon dioxide, through the stomata, for photosynthesis. The air spaces are where it collects before being used up.</a:t>
            </a:r>
          </a:p>
        </p:txBody>
      </p:sp>
      <p:sp>
        <p:nvSpPr>
          <p:cNvPr id="26" name="TextBox 25">
            <a:extLst>
              <a:ext uri="{FF2B5EF4-FFF2-40B4-BE49-F238E27FC236}">
                <a16:creationId xmlns:a16="http://schemas.microsoft.com/office/drawing/2014/main" id="{078C7A51-988B-39F3-DCF5-46C8CCE2FAC5}"/>
              </a:ext>
            </a:extLst>
          </p:cNvPr>
          <p:cNvSpPr txBox="1"/>
          <p:nvPr/>
        </p:nvSpPr>
        <p:spPr>
          <a:xfrm>
            <a:off x="68014" y="8811510"/>
            <a:ext cx="6601517" cy="646331"/>
          </a:xfrm>
          <a:prstGeom prst="rect">
            <a:avLst/>
          </a:prstGeom>
          <a:noFill/>
        </p:spPr>
        <p:txBody>
          <a:bodyPr wrap="square">
            <a:spAutoFit/>
          </a:bodyPr>
          <a:lstStyle/>
          <a:p>
            <a:pPr marL="152400" marR="0" lvl="0" algn="l" rtl="0">
              <a:spcBef>
                <a:spcPts val="0"/>
              </a:spcBef>
              <a:spcAft>
                <a:spcPts val="0"/>
              </a:spcAft>
              <a:buClr>
                <a:srgbClr val="93C47D"/>
              </a:buClr>
              <a:buSzPts val="1200"/>
            </a:pPr>
            <a:r>
              <a:rPr lang="en-GB" sz="1200" dirty="0">
                <a:solidFill>
                  <a:srgbClr val="FF0000"/>
                </a:solidFill>
                <a:latin typeface="Arial Rounded MT Bold" panose="020F0704030504030204" pitchFamily="34" charset="0"/>
                <a:ea typeface="Arial Rounded"/>
                <a:cs typeface="Arial Rounded"/>
                <a:sym typeface="Arial Rounded"/>
              </a:rPr>
              <a:t>Stomata allow air in and out of the leaf. If they were open all of the time, water could be lost from the leaf by transpiration. Plants don’t photosynthesise at night, so the stomata do not need to be open to take in carbon dioxide.</a:t>
            </a:r>
          </a:p>
        </p:txBody>
      </p:sp>
    </p:spTree>
    <p:extLst>
      <p:ext uri="{BB962C8B-B14F-4D97-AF65-F5344CB8AC3E}">
        <p14:creationId xmlns:p14="http://schemas.microsoft.com/office/powerpoint/2010/main" val="2596479499"/>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2013 - 2022"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 2013 - 2022</Template>
  <TotalTime>145</TotalTime>
  <Words>890</Words>
  <Application>Microsoft Office PowerPoint</Application>
  <PresentationFormat>A4 Paper (210x297 mm)</PresentationFormat>
  <Paragraphs>131</Paragraphs>
  <Slides>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vt:i4>
      </vt:variant>
    </vt:vector>
  </HeadingPairs>
  <TitlesOfParts>
    <vt:vector size="9" baseType="lpstr">
      <vt:lpstr>Arial</vt:lpstr>
      <vt:lpstr>Arial Rounded MT Bold</vt:lpstr>
      <vt:lpstr>Calibri</vt:lpstr>
      <vt:lpstr>Calibri Light</vt:lpstr>
      <vt:lpstr>Office Theme</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Developing Experts</dc:creator>
  <cp:lastModifiedBy>Developing Experts</cp:lastModifiedBy>
  <cp:revision>1</cp:revision>
  <dcterms:created xsi:type="dcterms:W3CDTF">2023-06-07T11:38:37Z</dcterms:created>
  <dcterms:modified xsi:type="dcterms:W3CDTF">2023-06-07T14:04:12Z</dcterms:modified>
</cp:coreProperties>
</file>