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D2C6A-3A1D-4871-BE5D-ED04C14E1D5A}" v="15" dt="2022-08-23T13:11:53.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8" autoAdjust="0"/>
    <p:restoredTop sz="94660"/>
  </p:normalViewPr>
  <p:slideViewPr>
    <p:cSldViewPr snapToGrid="0">
      <p:cViewPr>
        <p:scale>
          <a:sx n="75" d="100"/>
          <a:sy n="75" d="100"/>
        </p:scale>
        <p:origin x="1056"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Lane" userId="6cfbb8fb068cc2f0" providerId="LiveId" clId="{933D2C6A-3A1D-4871-BE5D-ED04C14E1D5A}"/>
    <pc:docChg chg="custSel modSld">
      <pc:chgData name="Lydia Lane" userId="6cfbb8fb068cc2f0" providerId="LiveId" clId="{933D2C6A-3A1D-4871-BE5D-ED04C14E1D5A}" dt="2022-08-23T13:12:20.900" v="697" actId="20577"/>
      <pc:docMkLst>
        <pc:docMk/>
      </pc:docMkLst>
      <pc:sldChg chg="addSp modSp mod">
        <pc:chgData name="Lydia Lane" userId="6cfbb8fb068cc2f0" providerId="LiveId" clId="{933D2C6A-3A1D-4871-BE5D-ED04C14E1D5A}" dt="2022-08-23T13:03:39.843" v="177" actId="1076"/>
        <pc:sldMkLst>
          <pc:docMk/>
          <pc:sldMk cId="1079972526" sldId="256"/>
        </pc:sldMkLst>
        <pc:spChg chg="add mod">
          <ac:chgData name="Lydia Lane" userId="6cfbb8fb068cc2f0" providerId="LiveId" clId="{933D2C6A-3A1D-4871-BE5D-ED04C14E1D5A}" dt="2022-08-23T12:58:40.637" v="104" actId="20577"/>
          <ac:spMkLst>
            <pc:docMk/>
            <pc:sldMk cId="1079972526" sldId="256"/>
            <ac:spMk id="2" creationId="{E767B605-BA5A-2722-7418-195A2082214F}"/>
          </ac:spMkLst>
        </pc:spChg>
        <pc:spChg chg="add mod">
          <ac:chgData name="Lydia Lane" userId="6cfbb8fb068cc2f0" providerId="LiveId" clId="{933D2C6A-3A1D-4871-BE5D-ED04C14E1D5A}" dt="2022-08-23T13:01:05.471" v="120" actId="14100"/>
          <ac:spMkLst>
            <pc:docMk/>
            <pc:sldMk cId="1079972526" sldId="256"/>
            <ac:spMk id="3" creationId="{C59513B1-CBE4-BF08-7408-41082FCBF028}"/>
          </ac:spMkLst>
        </pc:spChg>
        <pc:spChg chg="add mod">
          <ac:chgData name="Lydia Lane" userId="6cfbb8fb068cc2f0" providerId="LiveId" clId="{933D2C6A-3A1D-4871-BE5D-ED04C14E1D5A}" dt="2022-08-23T13:00:55.881" v="118" actId="1076"/>
          <ac:spMkLst>
            <pc:docMk/>
            <pc:sldMk cId="1079972526" sldId="256"/>
            <ac:spMk id="13" creationId="{8AC54D17-544D-5E9E-2CF0-89D2125AECDB}"/>
          </ac:spMkLst>
        </pc:spChg>
        <pc:spChg chg="add mod">
          <ac:chgData name="Lydia Lane" userId="6cfbb8fb068cc2f0" providerId="LiveId" clId="{933D2C6A-3A1D-4871-BE5D-ED04C14E1D5A}" dt="2022-08-23T13:03:39.843" v="177" actId="1076"/>
          <ac:spMkLst>
            <pc:docMk/>
            <pc:sldMk cId="1079972526" sldId="256"/>
            <ac:spMk id="14" creationId="{082D76BE-B6D3-10F5-BF54-3B6DCAAD2E69}"/>
          </ac:spMkLst>
        </pc:spChg>
        <pc:picChg chg="add mod">
          <ac:chgData name="Lydia Lane" userId="6cfbb8fb068cc2f0" providerId="LiveId" clId="{933D2C6A-3A1D-4871-BE5D-ED04C14E1D5A}" dt="2022-08-23T13:02:48.931" v="174" actId="14826"/>
          <ac:picMkLst>
            <pc:docMk/>
            <pc:sldMk cId="1079972526" sldId="256"/>
            <ac:picMk id="15" creationId="{F052AAED-DBB7-C412-67D5-2F49A25A3E17}"/>
          </ac:picMkLst>
        </pc:picChg>
        <pc:picChg chg="add mod">
          <ac:chgData name="Lydia Lane" userId="6cfbb8fb068cc2f0" providerId="LiveId" clId="{933D2C6A-3A1D-4871-BE5D-ED04C14E1D5A}" dt="2022-08-23T13:03:00.063" v="175" actId="14826"/>
          <ac:picMkLst>
            <pc:docMk/>
            <pc:sldMk cId="1079972526" sldId="256"/>
            <ac:picMk id="16" creationId="{E0531E1A-6FC4-8712-56EF-E9D4089486B6}"/>
          </ac:picMkLst>
        </pc:picChg>
        <pc:picChg chg="add mod">
          <ac:chgData name="Lydia Lane" userId="6cfbb8fb068cc2f0" providerId="LiveId" clId="{933D2C6A-3A1D-4871-BE5D-ED04C14E1D5A}" dt="2022-08-23T13:03:26.765" v="176" actId="14826"/>
          <ac:picMkLst>
            <pc:docMk/>
            <pc:sldMk cId="1079972526" sldId="256"/>
            <ac:picMk id="17" creationId="{668C462E-9B59-385A-CB37-A882863888CA}"/>
          </ac:picMkLst>
        </pc:picChg>
      </pc:sldChg>
      <pc:sldChg chg="addSp modSp mod">
        <pc:chgData name="Lydia Lane" userId="6cfbb8fb068cc2f0" providerId="LiveId" clId="{933D2C6A-3A1D-4871-BE5D-ED04C14E1D5A}" dt="2022-08-23T13:12:20.900" v="697" actId="20577"/>
        <pc:sldMkLst>
          <pc:docMk/>
          <pc:sldMk cId="319614584" sldId="257"/>
        </pc:sldMkLst>
        <pc:spChg chg="mod">
          <ac:chgData name="Lydia Lane" userId="6cfbb8fb068cc2f0" providerId="LiveId" clId="{933D2C6A-3A1D-4871-BE5D-ED04C14E1D5A}" dt="2022-08-23T12:51:37.045" v="18" actId="20577"/>
          <ac:spMkLst>
            <pc:docMk/>
            <pc:sldMk cId="319614584" sldId="257"/>
            <ac:spMk id="5" creationId="{B4856AE6-497E-94D4-0874-828A66F129BC}"/>
          </ac:spMkLst>
        </pc:spChg>
        <pc:spChg chg="add mod">
          <ac:chgData name="Lydia Lane" userId="6cfbb8fb068cc2f0" providerId="LiveId" clId="{933D2C6A-3A1D-4871-BE5D-ED04C14E1D5A}" dt="2022-08-23T13:10:24.679" v="635" actId="1076"/>
          <ac:spMkLst>
            <pc:docMk/>
            <pc:sldMk cId="319614584" sldId="257"/>
            <ac:spMk id="6" creationId="{7A56623D-FB34-590B-6266-7AB3E9357644}"/>
          </ac:spMkLst>
        </pc:spChg>
        <pc:spChg chg="add mod">
          <ac:chgData name="Lydia Lane" userId="6cfbb8fb068cc2f0" providerId="LiveId" clId="{933D2C6A-3A1D-4871-BE5D-ED04C14E1D5A}" dt="2022-08-23T13:10:46.873" v="638" actId="14100"/>
          <ac:spMkLst>
            <pc:docMk/>
            <pc:sldMk cId="319614584" sldId="257"/>
            <ac:spMk id="12" creationId="{9BF7FC03-BCFE-CACB-C72C-13C706EC8CA9}"/>
          </ac:spMkLst>
        </pc:spChg>
        <pc:spChg chg="add mod">
          <ac:chgData name="Lydia Lane" userId="6cfbb8fb068cc2f0" providerId="LiveId" clId="{933D2C6A-3A1D-4871-BE5D-ED04C14E1D5A}" dt="2022-08-23T13:11:23.303" v="670" actId="1076"/>
          <ac:spMkLst>
            <pc:docMk/>
            <pc:sldMk cId="319614584" sldId="257"/>
            <ac:spMk id="13" creationId="{A7D1492B-3C7C-E389-1309-BD9F4659A09D}"/>
          </ac:spMkLst>
        </pc:spChg>
        <pc:spChg chg="add mod">
          <ac:chgData name="Lydia Lane" userId="6cfbb8fb068cc2f0" providerId="LiveId" clId="{933D2C6A-3A1D-4871-BE5D-ED04C14E1D5A}" dt="2022-08-23T13:11:34.127" v="672" actId="1076"/>
          <ac:spMkLst>
            <pc:docMk/>
            <pc:sldMk cId="319614584" sldId="257"/>
            <ac:spMk id="14" creationId="{18112D58-6076-946C-C280-A77C45BC0FDC}"/>
          </ac:spMkLst>
        </pc:spChg>
        <pc:spChg chg="add mod">
          <ac:chgData name="Lydia Lane" userId="6cfbb8fb068cc2f0" providerId="LiveId" clId="{933D2C6A-3A1D-4871-BE5D-ED04C14E1D5A}" dt="2022-08-23T13:12:20.900" v="697" actId="20577"/>
          <ac:spMkLst>
            <pc:docMk/>
            <pc:sldMk cId="319614584" sldId="257"/>
            <ac:spMk id="15" creationId="{8947860D-A4CB-8982-AAC7-2F7EC589637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9A3D32-0D86-47CD-8344-914D3FD8B9CE}"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85679-0BEC-44AF-937D-43B65D7295CC}" type="slidenum">
              <a:rPr lang="en-GB" smtClean="0"/>
              <a:t>‹#›</a:t>
            </a:fld>
            <a:endParaRPr lang="en-GB"/>
          </a:p>
        </p:txBody>
      </p:sp>
    </p:spTree>
    <p:extLst>
      <p:ext uri="{BB962C8B-B14F-4D97-AF65-F5344CB8AC3E}">
        <p14:creationId xmlns:p14="http://schemas.microsoft.com/office/powerpoint/2010/main" val="109439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A3D32-0D86-47CD-8344-914D3FD8B9CE}"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85679-0BEC-44AF-937D-43B65D7295CC}" type="slidenum">
              <a:rPr lang="en-GB" smtClean="0"/>
              <a:t>‹#›</a:t>
            </a:fld>
            <a:endParaRPr lang="en-GB"/>
          </a:p>
        </p:txBody>
      </p:sp>
    </p:spTree>
    <p:extLst>
      <p:ext uri="{BB962C8B-B14F-4D97-AF65-F5344CB8AC3E}">
        <p14:creationId xmlns:p14="http://schemas.microsoft.com/office/powerpoint/2010/main" val="309038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A3D32-0D86-47CD-8344-914D3FD8B9CE}"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85679-0BEC-44AF-937D-43B65D7295CC}" type="slidenum">
              <a:rPr lang="en-GB" smtClean="0"/>
              <a:t>‹#›</a:t>
            </a:fld>
            <a:endParaRPr lang="en-GB"/>
          </a:p>
        </p:txBody>
      </p:sp>
    </p:spTree>
    <p:extLst>
      <p:ext uri="{BB962C8B-B14F-4D97-AF65-F5344CB8AC3E}">
        <p14:creationId xmlns:p14="http://schemas.microsoft.com/office/powerpoint/2010/main" val="77196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A3D32-0D86-47CD-8344-914D3FD8B9CE}"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85679-0BEC-44AF-937D-43B65D7295CC}" type="slidenum">
              <a:rPr lang="en-GB" smtClean="0"/>
              <a:t>‹#›</a:t>
            </a:fld>
            <a:endParaRPr lang="en-GB"/>
          </a:p>
        </p:txBody>
      </p:sp>
    </p:spTree>
    <p:extLst>
      <p:ext uri="{BB962C8B-B14F-4D97-AF65-F5344CB8AC3E}">
        <p14:creationId xmlns:p14="http://schemas.microsoft.com/office/powerpoint/2010/main" val="426120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9A3D32-0D86-47CD-8344-914D3FD8B9CE}"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85679-0BEC-44AF-937D-43B65D7295CC}" type="slidenum">
              <a:rPr lang="en-GB" smtClean="0"/>
              <a:t>‹#›</a:t>
            </a:fld>
            <a:endParaRPr lang="en-GB"/>
          </a:p>
        </p:txBody>
      </p:sp>
    </p:spTree>
    <p:extLst>
      <p:ext uri="{BB962C8B-B14F-4D97-AF65-F5344CB8AC3E}">
        <p14:creationId xmlns:p14="http://schemas.microsoft.com/office/powerpoint/2010/main" val="322788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9A3D32-0D86-47CD-8344-914D3FD8B9CE}" type="datetimeFigureOut">
              <a:rPr lang="en-GB" smtClean="0"/>
              <a:t>23/08/2022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385679-0BEC-44AF-937D-43B65D7295CC}" type="slidenum">
              <a:rPr lang="en-GB" smtClean="0"/>
              <a:t>‹#›</a:t>
            </a:fld>
            <a:endParaRPr lang="en-GB"/>
          </a:p>
        </p:txBody>
      </p:sp>
    </p:spTree>
    <p:extLst>
      <p:ext uri="{BB962C8B-B14F-4D97-AF65-F5344CB8AC3E}">
        <p14:creationId xmlns:p14="http://schemas.microsoft.com/office/powerpoint/2010/main" val="386317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9A3D32-0D86-47CD-8344-914D3FD8B9CE}" type="datetimeFigureOut">
              <a:rPr lang="en-GB" smtClean="0"/>
              <a:t>23/08/2022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385679-0BEC-44AF-937D-43B65D7295CC}" type="slidenum">
              <a:rPr lang="en-GB" smtClean="0"/>
              <a:t>‹#›</a:t>
            </a:fld>
            <a:endParaRPr lang="en-GB"/>
          </a:p>
        </p:txBody>
      </p:sp>
    </p:spTree>
    <p:extLst>
      <p:ext uri="{BB962C8B-B14F-4D97-AF65-F5344CB8AC3E}">
        <p14:creationId xmlns:p14="http://schemas.microsoft.com/office/powerpoint/2010/main" val="217281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9A3D32-0D86-47CD-8344-914D3FD8B9CE}" type="datetimeFigureOut">
              <a:rPr lang="en-GB" smtClean="0"/>
              <a:t>23/08/2022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385679-0BEC-44AF-937D-43B65D7295CC}" type="slidenum">
              <a:rPr lang="en-GB" smtClean="0"/>
              <a:t>‹#›</a:t>
            </a:fld>
            <a:endParaRPr lang="en-GB"/>
          </a:p>
        </p:txBody>
      </p:sp>
    </p:spTree>
    <p:extLst>
      <p:ext uri="{BB962C8B-B14F-4D97-AF65-F5344CB8AC3E}">
        <p14:creationId xmlns:p14="http://schemas.microsoft.com/office/powerpoint/2010/main" val="359213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A3D32-0D86-47CD-8344-914D3FD8B9CE}" type="datetimeFigureOut">
              <a:rPr lang="en-GB" smtClean="0"/>
              <a:t>23/08/2022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385679-0BEC-44AF-937D-43B65D7295CC}" type="slidenum">
              <a:rPr lang="en-GB" smtClean="0"/>
              <a:t>‹#›</a:t>
            </a:fld>
            <a:endParaRPr lang="en-GB"/>
          </a:p>
        </p:txBody>
      </p:sp>
    </p:spTree>
    <p:extLst>
      <p:ext uri="{BB962C8B-B14F-4D97-AF65-F5344CB8AC3E}">
        <p14:creationId xmlns:p14="http://schemas.microsoft.com/office/powerpoint/2010/main" val="354930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9A3D32-0D86-47CD-8344-914D3FD8B9CE}" type="datetimeFigureOut">
              <a:rPr lang="en-GB" smtClean="0"/>
              <a:t>23/08/2022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385679-0BEC-44AF-937D-43B65D7295CC}" type="slidenum">
              <a:rPr lang="en-GB" smtClean="0"/>
              <a:t>‹#›</a:t>
            </a:fld>
            <a:endParaRPr lang="en-GB"/>
          </a:p>
        </p:txBody>
      </p:sp>
    </p:spTree>
    <p:extLst>
      <p:ext uri="{BB962C8B-B14F-4D97-AF65-F5344CB8AC3E}">
        <p14:creationId xmlns:p14="http://schemas.microsoft.com/office/powerpoint/2010/main" val="188262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9A3D32-0D86-47CD-8344-914D3FD8B9CE}" type="datetimeFigureOut">
              <a:rPr lang="en-GB" smtClean="0"/>
              <a:t>23/08/2022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385679-0BEC-44AF-937D-43B65D7295CC}" type="slidenum">
              <a:rPr lang="en-GB" smtClean="0"/>
              <a:t>‹#›</a:t>
            </a:fld>
            <a:endParaRPr lang="en-GB"/>
          </a:p>
        </p:txBody>
      </p:sp>
    </p:spTree>
    <p:extLst>
      <p:ext uri="{BB962C8B-B14F-4D97-AF65-F5344CB8AC3E}">
        <p14:creationId xmlns:p14="http://schemas.microsoft.com/office/powerpoint/2010/main" val="358633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19A3D32-0D86-47CD-8344-914D3FD8B9CE}" type="datetimeFigureOut">
              <a:rPr lang="en-GB" smtClean="0"/>
              <a:t>23/08/2022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3385679-0BEC-44AF-937D-43B65D7295CC}" type="slidenum">
              <a:rPr lang="en-GB" smtClean="0"/>
              <a:t>‹#›</a:t>
            </a:fld>
            <a:endParaRPr lang="en-GB"/>
          </a:p>
        </p:txBody>
      </p:sp>
    </p:spTree>
    <p:extLst>
      <p:ext uri="{BB962C8B-B14F-4D97-AF65-F5344CB8AC3E}">
        <p14:creationId xmlns:p14="http://schemas.microsoft.com/office/powerpoint/2010/main" val="404807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E34DF5AA-2C22-EB4F-6D4B-ADC981E2F46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Effect>
                      <a14:brightnessContrast contrast="8000"/>
                    </a14:imgEffect>
                  </a14:imgLayer>
                </a14:imgProps>
              </a:ext>
            </a:extLst>
          </a:blip>
          <a:srcRect l="2994" t="13736" r="3923"/>
          <a:stretch/>
        </p:blipFill>
        <p:spPr>
          <a:xfrm>
            <a:off x="1689" y="0"/>
            <a:ext cx="6854622" cy="1389600"/>
          </a:xfrm>
          <a:prstGeom prst="rect">
            <a:avLst/>
          </a:prstGeom>
        </p:spPr>
      </p:pic>
      <p:sp>
        <p:nvSpPr>
          <p:cNvPr id="5" name="TextBox 4">
            <a:extLst>
              <a:ext uri="{FF2B5EF4-FFF2-40B4-BE49-F238E27FC236}">
                <a16:creationId xmlns:a16="http://schemas.microsoft.com/office/drawing/2014/main" id="{B4856AE6-497E-94D4-0874-828A66F129BC}"/>
              </a:ext>
            </a:extLst>
          </p:cNvPr>
          <p:cNvSpPr txBox="1"/>
          <p:nvPr/>
        </p:nvSpPr>
        <p:spPr>
          <a:xfrm>
            <a:off x="4440397" y="876273"/>
            <a:ext cx="1305618" cy="215444"/>
          </a:xfrm>
          <a:prstGeom prst="rect">
            <a:avLst/>
          </a:prstGeom>
          <a:noFill/>
          <a:effectLst/>
        </p:spPr>
        <p:txBody>
          <a:bodyPr wrap="square" rtlCol="0">
            <a:spAutoFit/>
          </a:bodyPr>
          <a:lstStyle/>
          <a:p>
            <a:r>
              <a:rPr lang="en-US" sz="800" dirty="0">
                <a:solidFill>
                  <a:schemeClr val="bg1"/>
                </a:solidFill>
                <a:latin typeface="Arial Rounded MT Bold" panose="020F0704030504030204" pitchFamily="34" charset="77"/>
              </a:rPr>
              <a:t>Code: COP26S-02_02</a:t>
            </a:r>
          </a:p>
        </p:txBody>
      </p:sp>
      <p:sp>
        <p:nvSpPr>
          <p:cNvPr id="6" name="TextBox 5">
            <a:extLst>
              <a:ext uri="{FF2B5EF4-FFF2-40B4-BE49-F238E27FC236}">
                <a16:creationId xmlns:a16="http://schemas.microsoft.com/office/drawing/2014/main" id="{18935DA8-1FDD-634E-3047-5007A9AB6A92}"/>
              </a:ext>
            </a:extLst>
          </p:cNvPr>
          <p:cNvSpPr txBox="1"/>
          <p:nvPr/>
        </p:nvSpPr>
        <p:spPr>
          <a:xfrm>
            <a:off x="1042997" y="174214"/>
            <a:ext cx="3560882" cy="461665"/>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what we can do to protect natural habitats and ecosystems </a:t>
            </a:r>
          </a:p>
        </p:txBody>
      </p:sp>
      <p:sp>
        <p:nvSpPr>
          <p:cNvPr id="7" name="Rectangle 6">
            <a:extLst>
              <a:ext uri="{FF2B5EF4-FFF2-40B4-BE49-F238E27FC236}">
                <a16:creationId xmlns:a16="http://schemas.microsoft.com/office/drawing/2014/main" id="{4DE1F7B8-BCE5-7A1B-F671-F6423B2D06F1}"/>
              </a:ext>
            </a:extLst>
          </p:cNvPr>
          <p:cNvSpPr/>
          <p:nvPr/>
        </p:nvSpPr>
        <p:spPr>
          <a:xfrm>
            <a:off x="362" y="9636314"/>
            <a:ext cx="6856311" cy="274115"/>
          </a:xfrm>
          <a:prstGeom prst="rect">
            <a:avLst/>
          </a:prstGeom>
          <a:solidFill>
            <a:srgbClr val="54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A0ED68-E121-24B6-354A-E29FE1B24753}"/>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Rights Reserved</a:t>
            </a:r>
          </a:p>
        </p:txBody>
      </p:sp>
      <p:sp>
        <p:nvSpPr>
          <p:cNvPr id="9" name="Oval 8">
            <a:extLst>
              <a:ext uri="{FF2B5EF4-FFF2-40B4-BE49-F238E27FC236}">
                <a16:creationId xmlns:a16="http://schemas.microsoft.com/office/drawing/2014/main" id="{F276D4FB-3FBD-9163-AB12-ECF234AA7C18}"/>
              </a:ext>
            </a:extLst>
          </p:cNvPr>
          <p:cNvSpPr/>
          <p:nvPr/>
        </p:nvSpPr>
        <p:spPr>
          <a:xfrm>
            <a:off x="18029" y="9343447"/>
            <a:ext cx="543164" cy="547038"/>
          </a:xfrm>
          <a:prstGeom prst="ellipse">
            <a:avLst/>
          </a:prstGeom>
          <a:solidFill>
            <a:srgbClr val="54C7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70C6CB-90C1-974A-797E-E9CF65C23BFF}"/>
              </a:ext>
            </a:extLst>
          </p:cNvPr>
          <p:cNvPicPr>
            <a:picLocks noChangeAspect="1"/>
          </p:cNvPicPr>
          <p:nvPr/>
        </p:nvPicPr>
        <p:blipFill>
          <a:blip r:embed="rId4"/>
          <a:stretch>
            <a:fillRect/>
          </a:stretch>
        </p:blipFill>
        <p:spPr>
          <a:xfrm flipH="1">
            <a:off x="155356" y="9381617"/>
            <a:ext cx="263235" cy="499050"/>
          </a:xfrm>
          <a:prstGeom prst="rect">
            <a:avLst/>
          </a:prstGeom>
        </p:spPr>
      </p:pic>
      <p:sp>
        <p:nvSpPr>
          <p:cNvPr id="11" name="TextBox 10">
            <a:extLst>
              <a:ext uri="{FF2B5EF4-FFF2-40B4-BE49-F238E27FC236}">
                <a16:creationId xmlns:a16="http://schemas.microsoft.com/office/drawing/2014/main" id="{32A2B1F2-F666-F146-B63E-E4C76BBD212E}"/>
              </a:ext>
            </a:extLst>
          </p:cNvPr>
          <p:cNvSpPr txBox="1"/>
          <p:nvPr/>
        </p:nvSpPr>
        <p:spPr>
          <a:xfrm>
            <a:off x="188913" y="9455891"/>
            <a:ext cx="113466"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2</a:t>
            </a:r>
          </a:p>
        </p:txBody>
      </p:sp>
      <p:pic>
        <p:nvPicPr>
          <p:cNvPr id="12" name="Picture 11" descr="Text&#10;&#10;Description automatically generated">
            <a:extLst>
              <a:ext uri="{FF2B5EF4-FFF2-40B4-BE49-F238E27FC236}">
                <a16:creationId xmlns:a16="http://schemas.microsoft.com/office/drawing/2014/main" id="{9340984F-C8E8-3887-84F9-1525ED44E4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879" y="250837"/>
            <a:ext cx="2076707" cy="548813"/>
          </a:xfrm>
          <a:prstGeom prst="rect">
            <a:avLst/>
          </a:prstGeom>
        </p:spPr>
      </p:pic>
      <p:sp>
        <p:nvSpPr>
          <p:cNvPr id="2" name="TextBox 1">
            <a:extLst>
              <a:ext uri="{FF2B5EF4-FFF2-40B4-BE49-F238E27FC236}">
                <a16:creationId xmlns:a16="http://schemas.microsoft.com/office/drawing/2014/main" id="{E767B605-BA5A-2722-7418-195A2082214F}"/>
              </a:ext>
            </a:extLst>
          </p:cNvPr>
          <p:cNvSpPr txBox="1"/>
          <p:nvPr/>
        </p:nvSpPr>
        <p:spPr>
          <a:xfrm>
            <a:off x="121171" y="1330077"/>
            <a:ext cx="6614692" cy="646331"/>
          </a:xfrm>
          <a:prstGeom prst="rect">
            <a:avLst/>
          </a:prstGeom>
          <a:noFill/>
        </p:spPr>
        <p:txBody>
          <a:bodyPr wrap="square" rtlCol="0" anchor="ctr">
            <a:spAutoFit/>
          </a:bodyPr>
          <a:lstStyle/>
          <a:p>
            <a:pPr algn="ctr"/>
            <a:r>
              <a:rPr lang="en-US" sz="1200" dirty="0">
                <a:solidFill>
                  <a:srgbClr val="807E80"/>
                </a:solidFill>
                <a:latin typeface="Arial Rounded MT Bold" panose="020F0704030504030204" pitchFamily="34" charset="77"/>
              </a:rPr>
              <a:t>Do some research and find a species that is native to your area. Find out its status (i.e. is it endangered?) and think about how you could support it. Fill the box below with your findings and the actions you could take. </a:t>
            </a:r>
          </a:p>
        </p:txBody>
      </p:sp>
      <p:sp>
        <p:nvSpPr>
          <p:cNvPr id="3" name="Rounded Rectangle 87">
            <a:extLst>
              <a:ext uri="{FF2B5EF4-FFF2-40B4-BE49-F238E27FC236}">
                <a16:creationId xmlns:a16="http://schemas.microsoft.com/office/drawing/2014/main" id="{C59513B1-CBE4-BF08-7408-41082FCBF028}"/>
              </a:ext>
            </a:extLst>
          </p:cNvPr>
          <p:cNvSpPr/>
          <p:nvPr/>
        </p:nvSpPr>
        <p:spPr>
          <a:xfrm>
            <a:off x="189241" y="5458200"/>
            <a:ext cx="6478552" cy="3849913"/>
          </a:xfrm>
          <a:prstGeom prst="roundRect">
            <a:avLst>
              <a:gd name="adj" fmla="val 4891"/>
            </a:avLst>
          </a:prstGeom>
          <a:noFill/>
          <a:ln w="28575">
            <a:solidFill>
              <a:srgbClr val="55C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sp>
        <p:nvSpPr>
          <p:cNvPr id="13" name="TextBox 12">
            <a:extLst>
              <a:ext uri="{FF2B5EF4-FFF2-40B4-BE49-F238E27FC236}">
                <a16:creationId xmlns:a16="http://schemas.microsoft.com/office/drawing/2014/main" id="{8AC54D17-544D-5E9E-2CF0-89D2125AECDB}"/>
              </a:ext>
            </a:extLst>
          </p:cNvPr>
          <p:cNvSpPr txBox="1"/>
          <p:nvPr/>
        </p:nvSpPr>
        <p:spPr>
          <a:xfrm>
            <a:off x="121171" y="3301733"/>
            <a:ext cx="6614692" cy="2123658"/>
          </a:xfrm>
          <a:prstGeom prst="rect">
            <a:avLst/>
          </a:prstGeom>
          <a:noFill/>
        </p:spPr>
        <p:txBody>
          <a:bodyPr wrap="square" rtlCol="0" anchor="ctr">
            <a:spAutoFit/>
          </a:bodyPr>
          <a:lstStyle/>
          <a:p>
            <a:pPr marL="228600" indent="-228600" algn="ctr">
              <a:buAutoNum type="arabicPeriod"/>
            </a:pPr>
            <a:r>
              <a:rPr lang="en-US" sz="1200" dirty="0">
                <a:solidFill>
                  <a:srgbClr val="807E80"/>
                </a:solidFill>
                <a:latin typeface="Arial Rounded MT Bold" panose="020F0704030504030204" pitchFamily="34" charset="77"/>
              </a:rPr>
              <a:t>Plant trees, flowers and bushes.</a:t>
            </a:r>
          </a:p>
          <a:p>
            <a:pPr marL="228600" indent="-228600" algn="ctr">
              <a:buAutoNum type="arabicPeriod"/>
            </a:pPr>
            <a:endParaRPr lang="en-US" sz="1200" dirty="0">
              <a:solidFill>
                <a:srgbClr val="807E80"/>
              </a:solidFill>
              <a:latin typeface="Arial Rounded MT Bold" panose="020F0704030504030204" pitchFamily="34" charset="77"/>
            </a:endParaRPr>
          </a:p>
          <a:p>
            <a:pPr algn="ctr"/>
            <a:r>
              <a:rPr lang="en-US" sz="1200" dirty="0">
                <a:solidFill>
                  <a:srgbClr val="807E80"/>
                </a:solidFill>
                <a:latin typeface="Arial Rounded MT Bold" panose="020F0704030504030204" pitchFamily="34" charset="77"/>
              </a:rPr>
              <a:t>2. Use environmentally friendly compost.</a:t>
            </a:r>
          </a:p>
          <a:p>
            <a:pPr algn="ctr"/>
            <a:endParaRPr lang="en-US" sz="1200" dirty="0">
              <a:solidFill>
                <a:srgbClr val="807E80"/>
              </a:solidFill>
              <a:latin typeface="Arial Rounded MT Bold" panose="020F0704030504030204" pitchFamily="34" charset="77"/>
            </a:endParaRPr>
          </a:p>
          <a:p>
            <a:pPr algn="ctr"/>
            <a:r>
              <a:rPr lang="en-US" sz="1200" dirty="0">
                <a:solidFill>
                  <a:srgbClr val="807E80"/>
                </a:solidFill>
                <a:latin typeface="Arial Rounded MT Bold" panose="020F0704030504030204" pitchFamily="34" charset="77"/>
              </a:rPr>
              <a:t>3. Be bee friendly, build bee hotels, bird boxes and ponds for nature.</a:t>
            </a:r>
          </a:p>
          <a:p>
            <a:pPr algn="ctr"/>
            <a:endParaRPr lang="en-US" sz="1200" dirty="0">
              <a:solidFill>
                <a:srgbClr val="807E80"/>
              </a:solidFill>
              <a:latin typeface="Arial Rounded MT Bold" panose="020F0704030504030204" pitchFamily="34" charset="77"/>
            </a:endParaRPr>
          </a:p>
          <a:p>
            <a:pPr algn="ctr"/>
            <a:r>
              <a:rPr lang="en-US" sz="1200" dirty="0">
                <a:solidFill>
                  <a:srgbClr val="807E80"/>
                </a:solidFill>
                <a:latin typeface="Arial Rounded MT Bold" panose="020F0704030504030204" pitchFamily="34" charset="77"/>
              </a:rPr>
              <a:t>4. Reduce, reuse and recycle.</a:t>
            </a:r>
          </a:p>
          <a:p>
            <a:pPr algn="ctr"/>
            <a:endParaRPr lang="en-US" sz="1200" dirty="0">
              <a:solidFill>
                <a:srgbClr val="807E80"/>
              </a:solidFill>
              <a:latin typeface="Arial Rounded MT Bold" panose="020F0704030504030204" pitchFamily="34" charset="77"/>
            </a:endParaRPr>
          </a:p>
          <a:p>
            <a:pPr algn="ctr"/>
            <a:r>
              <a:rPr lang="en-US" sz="1200" dirty="0">
                <a:solidFill>
                  <a:srgbClr val="807E80"/>
                </a:solidFill>
                <a:latin typeface="Arial Rounded MT Bold" panose="020F0704030504030204" pitchFamily="34" charset="77"/>
              </a:rPr>
              <a:t>5. Repair items instead of throwing them out and buying new ones.</a:t>
            </a:r>
          </a:p>
          <a:p>
            <a:pPr algn="ctr"/>
            <a:endParaRPr lang="en-US" sz="1200" dirty="0">
              <a:solidFill>
                <a:srgbClr val="807E80"/>
              </a:solidFill>
              <a:latin typeface="Arial Rounded MT Bold" panose="020F0704030504030204" pitchFamily="34" charset="77"/>
            </a:endParaRPr>
          </a:p>
          <a:p>
            <a:pPr algn="ctr"/>
            <a:r>
              <a:rPr lang="en-US" sz="1200" dirty="0">
                <a:solidFill>
                  <a:srgbClr val="807E80"/>
                </a:solidFill>
                <a:latin typeface="Arial Rounded MT Bold" panose="020F0704030504030204" pitchFamily="34" charset="77"/>
              </a:rPr>
              <a:t>6. Save water.</a:t>
            </a:r>
          </a:p>
        </p:txBody>
      </p:sp>
      <p:sp>
        <p:nvSpPr>
          <p:cNvPr id="14" name="TextBox 13">
            <a:extLst>
              <a:ext uri="{FF2B5EF4-FFF2-40B4-BE49-F238E27FC236}">
                <a16:creationId xmlns:a16="http://schemas.microsoft.com/office/drawing/2014/main" id="{082D76BE-B6D3-10F5-BF54-3B6DCAAD2E69}"/>
              </a:ext>
            </a:extLst>
          </p:cNvPr>
          <p:cNvSpPr txBox="1"/>
          <p:nvPr/>
        </p:nvSpPr>
        <p:spPr>
          <a:xfrm>
            <a:off x="117477" y="3024734"/>
            <a:ext cx="6614692" cy="276999"/>
          </a:xfrm>
          <a:prstGeom prst="rect">
            <a:avLst/>
          </a:prstGeom>
          <a:noFill/>
        </p:spPr>
        <p:txBody>
          <a:bodyPr wrap="square" rtlCol="0" anchor="ctr">
            <a:spAutoFit/>
          </a:bodyPr>
          <a:lstStyle/>
          <a:p>
            <a:pPr algn="ctr"/>
            <a:r>
              <a:rPr lang="en-US" sz="1200" dirty="0">
                <a:solidFill>
                  <a:srgbClr val="807E80"/>
                </a:solidFill>
                <a:latin typeface="Arial Rounded MT Bold" panose="020F0704030504030204" pitchFamily="34" charset="77"/>
              </a:rPr>
              <a:t>Consider these suggestions in your research:</a:t>
            </a:r>
          </a:p>
        </p:txBody>
      </p:sp>
      <p:pic>
        <p:nvPicPr>
          <p:cNvPr id="15" name="Picture 14">
            <a:extLst>
              <a:ext uri="{FF2B5EF4-FFF2-40B4-BE49-F238E27FC236}">
                <a16:creationId xmlns:a16="http://schemas.microsoft.com/office/drawing/2014/main" id="{F052AAED-DBB7-C412-67D5-2F49A25A3E17}"/>
              </a:ext>
            </a:extLst>
          </p:cNvPr>
          <p:cNvPicPr>
            <a:picLocks noChangeAspect="1"/>
          </p:cNvPicPr>
          <p:nvPr/>
        </p:nvPicPr>
        <p:blipFill>
          <a:blip r:embed="rId6">
            <a:extLst>
              <a:ext uri="{28A0092B-C50C-407E-A947-70E740481C1C}">
                <a14:useLocalDpi xmlns:a14="http://schemas.microsoft.com/office/drawing/2010/main" val="0"/>
              </a:ext>
            </a:extLst>
          </a:blip>
          <a:srcRect t="7626" b="7626"/>
          <a:stretch/>
        </p:blipFill>
        <p:spPr>
          <a:xfrm>
            <a:off x="188913" y="2013054"/>
            <a:ext cx="1786908" cy="1008000"/>
          </a:xfrm>
          <a:prstGeom prst="roundRect">
            <a:avLst>
              <a:gd name="adj" fmla="val 2301"/>
            </a:avLst>
          </a:prstGeom>
          <a:solidFill>
            <a:srgbClr val="FFFFFF">
              <a:shade val="85000"/>
            </a:srgbClr>
          </a:solidFill>
          <a:ln w="28575">
            <a:solidFill>
              <a:srgbClr val="55C7CC"/>
            </a:solidFill>
          </a:ln>
          <a:effectLst/>
        </p:spPr>
      </p:pic>
      <p:pic>
        <p:nvPicPr>
          <p:cNvPr id="16" name="Picture 15">
            <a:extLst>
              <a:ext uri="{FF2B5EF4-FFF2-40B4-BE49-F238E27FC236}">
                <a16:creationId xmlns:a16="http://schemas.microsoft.com/office/drawing/2014/main" id="{E0531E1A-6FC4-8712-56EF-E9D4089486B6}"/>
              </a:ext>
            </a:extLst>
          </p:cNvPr>
          <p:cNvPicPr>
            <a:picLocks noChangeAspect="1"/>
          </p:cNvPicPr>
          <p:nvPr/>
        </p:nvPicPr>
        <p:blipFill>
          <a:blip r:embed="rId7">
            <a:extLst>
              <a:ext uri="{28A0092B-C50C-407E-A947-70E740481C1C}">
                <a14:useLocalDpi xmlns:a14="http://schemas.microsoft.com/office/drawing/2010/main" val="0"/>
              </a:ext>
            </a:extLst>
          </a:blip>
          <a:srcRect t="7692" b="7692"/>
          <a:stretch/>
        </p:blipFill>
        <p:spPr>
          <a:xfrm>
            <a:off x="2531369" y="2013054"/>
            <a:ext cx="1786908" cy="1008000"/>
          </a:xfrm>
          <a:prstGeom prst="roundRect">
            <a:avLst>
              <a:gd name="adj" fmla="val 2301"/>
            </a:avLst>
          </a:prstGeom>
          <a:solidFill>
            <a:srgbClr val="FFFFFF">
              <a:shade val="85000"/>
            </a:srgbClr>
          </a:solidFill>
          <a:ln w="28575">
            <a:solidFill>
              <a:srgbClr val="55C7CC"/>
            </a:solidFill>
          </a:ln>
          <a:effectLst/>
        </p:spPr>
      </p:pic>
      <p:pic>
        <p:nvPicPr>
          <p:cNvPr id="17" name="Picture 16">
            <a:extLst>
              <a:ext uri="{FF2B5EF4-FFF2-40B4-BE49-F238E27FC236}">
                <a16:creationId xmlns:a16="http://schemas.microsoft.com/office/drawing/2014/main" id="{668C462E-9B59-385A-CB37-A882863888CA}"/>
              </a:ext>
            </a:extLst>
          </p:cNvPr>
          <p:cNvPicPr>
            <a:picLocks noChangeAspect="1"/>
          </p:cNvPicPr>
          <p:nvPr/>
        </p:nvPicPr>
        <p:blipFill>
          <a:blip r:embed="rId8">
            <a:extLst>
              <a:ext uri="{28A0092B-C50C-407E-A947-70E740481C1C}">
                <a14:useLocalDpi xmlns:a14="http://schemas.microsoft.com/office/drawing/2010/main" val="0"/>
              </a:ext>
            </a:extLst>
          </a:blip>
          <a:srcRect t="7626" b="7626"/>
          <a:stretch/>
        </p:blipFill>
        <p:spPr>
          <a:xfrm>
            <a:off x="4748778" y="2013054"/>
            <a:ext cx="1786908" cy="1008000"/>
          </a:xfrm>
          <a:prstGeom prst="roundRect">
            <a:avLst>
              <a:gd name="adj" fmla="val 2301"/>
            </a:avLst>
          </a:prstGeom>
          <a:solidFill>
            <a:srgbClr val="FFFFFF">
              <a:shade val="85000"/>
            </a:srgbClr>
          </a:solidFill>
          <a:ln w="28575">
            <a:solidFill>
              <a:srgbClr val="55C7CC"/>
            </a:solidFill>
          </a:ln>
          <a:effectLst/>
        </p:spPr>
      </p:pic>
    </p:spTree>
    <p:extLst>
      <p:ext uri="{BB962C8B-B14F-4D97-AF65-F5344CB8AC3E}">
        <p14:creationId xmlns:p14="http://schemas.microsoft.com/office/powerpoint/2010/main" val="107997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E34DF5AA-2C22-EB4F-6D4B-ADC981E2F46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Effect>
                      <a14:brightnessContrast contrast="8000"/>
                    </a14:imgEffect>
                  </a14:imgLayer>
                </a14:imgProps>
              </a:ext>
            </a:extLst>
          </a:blip>
          <a:srcRect l="2994" t="13736" r="3923"/>
          <a:stretch/>
        </p:blipFill>
        <p:spPr>
          <a:xfrm>
            <a:off x="1689" y="0"/>
            <a:ext cx="6854622" cy="1389600"/>
          </a:xfrm>
          <a:prstGeom prst="rect">
            <a:avLst/>
          </a:prstGeom>
        </p:spPr>
      </p:pic>
      <p:sp>
        <p:nvSpPr>
          <p:cNvPr id="5" name="TextBox 4">
            <a:extLst>
              <a:ext uri="{FF2B5EF4-FFF2-40B4-BE49-F238E27FC236}">
                <a16:creationId xmlns:a16="http://schemas.microsoft.com/office/drawing/2014/main" id="{B4856AE6-497E-94D4-0874-828A66F129BC}"/>
              </a:ext>
            </a:extLst>
          </p:cNvPr>
          <p:cNvSpPr txBox="1"/>
          <p:nvPr/>
        </p:nvSpPr>
        <p:spPr>
          <a:xfrm>
            <a:off x="4440397" y="876273"/>
            <a:ext cx="1305618" cy="215444"/>
          </a:xfrm>
          <a:prstGeom prst="rect">
            <a:avLst/>
          </a:prstGeom>
          <a:noFill/>
          <a:effectLst/>
        </p:spPr>
        <p:txBody>
          <a:bodyPr wrap="square" rtlCol="0">
            <a:spAutoFit/>
          </a:bodyPr>
          <a:lstStyle/>
          <a:p>
            <a:r>
              <a:rPr lang="en-US" sz="800" dirty="0">
                <a:solidFill>
                  <a:schemeClr val="bg1"/>
                </a:solidFill>
                <a:latin typeface="Arial Rounded MT Bold" panose="020F0704030504030204" pitchFamily="34" charset="77"/>
              </a:rPr>
              <a:t>Code: COP26S-02_02 </a:t>
            </a:r>
          </a:p>
        </p:txBody>
      </p:sp>
      <p:sp>
        <p:nvSpPr>
          <p:cNvPr id="7" name="Rectangle 6">
            <a:extLst>
              <a:ext uri="{FF2B5EF4-FFF2-40B4-BE49-F238E27FC236}">
                <a16:creationId xmlns:a16="http://schemas.microsoft.com/office/drawing/2014/main" id="{4DE1F7B8-BCE5-7A1B-F671-F6423B2D06F1}"/>
              </a:ext>
            </a:extLst>
          </p:cNvPr>
          <p:cNvSpPr/>
          <p:nvPr/>
        </p:nvSpPr>
        <p:spPr>
          <a:xfrm>
            <a:off x="362" y="9636314"/>
            <a:ext cx="6856311" cy="274115"/>
          </a:xfrm>
          <a:prstGeom prst="rect">
            <a:avLst/>
          </a:prstGeom>
          <a:solidFill>
            <a:srgbClr val="54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A0ED68-E121-24B6-354A-E29FE1B24753}"/>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Rights Reserved</a:t>
            </a:r>
          </a:p>
        </p:txBody>
      </p:sp>
      <p:sp>
        <p:nvSpPr>
          <p:cNvPr id="9" name="Oval 8">
            <a:extLst>
              <a:ext uri="{FF2B5EF4-FFF2-40B4-BE49-F238E27FC236}">
                <a16:creationId xmlns:a16="http://schemas.microsoft.com/office/drawing/2014/main" id="{F276D4FB-3FBD-9163-AB12-ECF234AA7C18}"/>
              </a:ext>
            </a:extLst>
          </p:cNvPr>
          <p:cNvSpPr/>
          <p:nvPr/>
        </p:nvSpPr>
        <p:spPr>
          <a:xfrm>
            <a:off x="18029" y="9343447"/>
            <a:ext cx="543164" cy="547038"/>
          </a:xfrm>
          <a:prstGeom prst="ellipse">
            <a:avLst/>
          </a:prstGeom>
          <a:solidFill>
            <a:srgbClr val="54C7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70C6CB-90C1-974A-797E-E9CF65C23BFF}"/>
              </a:ext>
            </a:extLst>
          </p:cNvPr>
          <p:cNvPicPr>
            <a:picLocks noChangeAspect="1"/>
          </p:cNvPicPr>
          <p:nvPr/>
        </p:nvPicPr>
        <p:blipFill>
          <a:blip r:embed="rId4"/>
          <a:stretch>
            <a:fillRect/>
          </a:stretch>
        </p:blipFill>
        <p:spPr>
          <a:xfrm flipH="1">
            <a:off x="155356" y="9381617"/>
            <a:ext cx="263235" cy="499050"/>
          </a:xfrm>
          <a:prstGeom prst="rect">
            <a:avLst/>
          </a:prstGeom>
        </p:spPr>
      </p:pic>
      <p:sp>
        <p:nvSpPr>
          <p:cNvPr id="11" name="TextBox 10">
            <a:extLst>
              <a:ext uri="{FF2B5EF4-FFF2-40B4-BE49-F238E27FC236}">
                <a16:creationId xmlns:a16="http://schemas.microsoft.com/office/drawing/2014/main" id="{32A2B1F2-F666-F146-B63E-E4C76BBD212E}"/>
              </a:ext>
            </a:extLst>
          </p:cNvPr>
          <p:cNvSpPr txBox="1"/>
          <p:nvPr/>
        </p:nvSpPr>
        <p:spPr>
          <a:xfrm>
            <a:off x="188913" y="9455891"/>
            <a:ext cx="113466"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4</a:t>
            </a:r>
          </a:p>
        </p:txBody>
      </p:sp>
      <p:pic>
        <p:nvPicPr>
          <p:cNvPr id="3" name="Picture 2" descr="Text&#10;&#10;Description automatically generated">
            <a:extLst>
              <a:ext uri="{FF2B5EF4-FFF2-40B4-BE49-F238E27FC236}">
                <a16:creationId xmlns:a16="http://schemas.microsoft.com/office/drawing/2014/main" id="{37281175-ABF1-6D9E-761B-C0155A7B4E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879" y="250837"/>
            <a:ext cx="2076707" cy="548813"/>
          </a:xfrm>
          <a:prstGeom prst="rect">
            <a:avLst/>
          </a:prstGeom>
        </p:spPr>
      </p:pic>
      <p:sp>
        <p:nvSpPr>
          <p:cNvPr id="2" name="TextBox 1">
            <a:extLst>
              <a:ext uri="{FF2B5EF4-FFF2-40B4-BE49-F238E27FC236}">
                <a16:creationId xmlns:a16="http://schemas.microsoft.com/office/drawing/2014/main" id="{BDF68DD8-E594-D7CC-3F75-865D18199B9B}"/>
              </a:ext>
            </a:extLst>
          </p:cNvPr>
          <p:cNvSpPr txBox="1"/>
          <p:nvPr/>
        </p:nvSpPr>
        <p:spPr>
          <a:xfrm>
            <a:off x="1042997" y="174214"/>
            <a:ext cx="3560882" cy="461665"/>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what we can do to protect natural habitats and ecosystems </a:t>
            </a:r>
          </a:p>
        </p:txBody>
      </p:sp>
      <p:sp>
        <p:nvSpPr>
          <p:cNvPr id="6" name="TextBox 5">
            <a:extLst>
              <a:ext uri="{FF2B5EF4-FFF2-40B4-BE49-F238E27FC236}">
                <a16:creationId xmlns:a16="http://schemas.microsoft.com/office/drawing/2014/main" id="{7A56623D-FB34-590B-6266-7AB3E9357644}"/>
              </a:ext>
            </a:extLst>
          </p:cNvPr>
          <p:cNvSpPr txBox="1"/>
          <p:nvPr/>
        </p:nvSpPr>
        <p:spPr>
          <a:xfrm>
            <a:off x="121171" y="1279067"/>
            <a:ext cx="6614692" cy="2308324"/>
          </a:xfrm>
          <a:prstGeom prst="rect">
            <a:avLst/>
          </a:prstGeom>
          <a:noFill/>
        </p:spPr>
        <p:txBody>
          <a:bodyPr wrap="square" rtlCol="0" anchor="ctr">
            <a:spAutoFit/>
          </a:bodyPr>
          <a:lstStyle/>
          <a:p>
            <a:pPr algn="ctr"/>
            <a:r>
              <a:rPr lang="en-US" sz="1200" dirty="0">
                <a:solidFill>
                  <a:srgbClr val="807E80"/>
                </a:solidFill>
                <a:latin typeface="Arial Rounded MT Bold" panose="020F0704030504030204" pitchFamily="34" charset="77"/>
              </a:rPr>
              <a:t>Interview a classmate with some questions about their day-to-day life, based on the 6 suggestions to support natural life from the previous task. </a:t>
            </a:r>
          </a:p>
          <a:p>
            <a:pPr algn="ctr"/>
            <a:endParaRPr lang="en-US" sz="1200" dirty="0">
              <a:solidFill>
                <a:srgbClr val="807E80"/>
              </a:solidFill>
              <a:latin typeface="Arial Rounded MT Bold" panose="020F0704030504030204" pitchFamily="34" charset="77"/>
            </a:endParaRPr>
          </a:p>
          <a:p>
            <a:pPr algn="ctr"/>
            <a:r>
              <a:rPr lang="en-US" sz="1200" dirty="0">
                <a:solidFill>
                  <a:srgbClr val="807E80"/>
                </a:solidFill>
                <a:latin typeface="Arial Rounded MT Bold" panose="020F0704030504030204" pitchFamily="34" charset="77"/>
              </a:rPr>
              <a:t>Consider the following questions-</a:t>
            </a:r>
          </a:p>
          <a:p>
            <a:pPr algn="ctr"/>
            <a:endParaRPr lang="en-US" sz="1200" dirty="0">
              <a:solidFill>
                <a:srgbClr val="807E80"/>
              </a:solidFill>
              <a:latin typeface="Arial Rounded MT Bold" panose="020F0704030504030204" pitchFamily="34" charset="77"/>
            </a:endParaRPr>
          </a:p>
          <a:p>
            <a:pPr marL="228600" indent="-228600" algn="ctr">
              <a:buAutoNum type="arabicPeriod"/>
            </a:pPr>
            <a:r>
              <a:rPr lang="en-US" sz="1200" dirty="0">
                <a:solidFill>
                  <a:srgbClr val="807E80"/>
                </a:solidFill>
                <a:latin typeface="Arial Rounded MT Bold" panose="020F0704030504030204" pitchFamily="34" charset="77"/>
              </a:rPr>
              <a:t>Do they ever garden? Do they or have they ever planted trees or flowers?</a:t>
            </a:r>
          </a:p>
          <a:p>
            <a:pPr marL="228600" indent="-228600" algn="ctr">
              <a:buAutoNum type="arabicPeriod"/>
            </a:pPr>
            <a:r>
              <a:rPr lang="en-US" sz="1200" dirty="0">
                <a:solidFill>
                  <a:srgbClr val="807E80"/>
                </a:solidFill>
                <a:latin typeface="Arial Rounded MT Bold" panose="020F0704030504030204" pitchFamily="34" charset="77"/>
              </a:rPr>
              <a:t>If they have, have they used environmentally friendly compost?</a:t>
            </a:r>
          </a:p>
          <a:p>
            <a:pPr marL="228600" indent="-228600" algn="ctr">
              <a:buAutoNum type="arabicPeriod"/>
            </a:pPr>
            <a:r>
              <a:rPr lang="en-US" sz="1200" dirty="0">
                <a:solidFill>
                  <a:srgbClr val="807E80"/>
                </a:solidFill>
                <a:latin typeface="Arial Rounded MT Bold" panose="020F0704030504030204" pitchFamily="34" charset="77"/>
              </a:rPr>
              <a:t>Are they bee-friendly? If yes, consider the actions they have taken.</a:t>
            </a:r>
          </a:p>
          <a:p>
            <a:pPr marL="228600" indent="-228600" algn="ctr">
              <a:buAutoNum type="arabicPeriod"/>
            </a:pPr>
            <a:r>
              <a:rPr lang="en-US" sz="1200" dirty="0">
                <a:solidFill>
                  <a:srgbClr val="807E80"/>
                </a:solidFill>
                <a:latin typeface="Arial Rounded MT Bold" panose="020F0704030504030204" pitchFamily="34" charset="77"/>
              </a:rPr>
              <a:t>Do they reduce, reuse and recycle?</a:t>
            </a:r>
          </a:p>
          <a:p>
            <a:pPr marL="228600" indent="-228600" algn="ctr">
              <a:buAutoNum type="arabicPeriod"/>
            </a:pPr>
            <a:r>
              <a:rPr lang="en-US" sz="1200" dirty="0">
                <a:solidFill>
                  <a:srgbClr val="807E80"/>
                </a:solidFill>
                <a:latin typeface="Arial Rounded MT Bold" panose="020F0704030504030204" pitchFamily="34" charset="77"/>
              </a:rPr>
              <a:t>Do they repair items or just buy new ones?</a:t>
            </a:r>
          </a:p>
          <a:p>
            <a:pPr marL="228600" indent="-228600" algn="ctr">
              <a:buAutoNum type="arabicPeriod"/>
            </a:pPr>
            <a:r>
              <a:rPr lang="en-US" sz="1200" dirty="0">
                <a:solidFill>
                  <a:srgbClr val="807E80"/>
                </a:solidFill>
                <a:latin typeface="Arial Rounded MT Bold" panose="020F0704030504030204" pitchFamily="34" charset="77"/>
              </a:rPr>
              <a:t>Do they save water?</a:t>
            </a:r>
          </a:p>
          <a:p>
            <a:pPr algn="ctr"/>
            <a:endParaRPr lang="en-US" sz="1200" dirty="0">
              <a:solidFill>
                <a:srgbClr val="807E80"/>
              </a:solidFill>
              <a:latin typeface="Arial Rounded MT Bold" panose="020F0704030504030204" pitchFamily="34" charset="77"/>
            </a:endParaRPr>
          </a:p>
        </p:txBody>
      </p:sp>
      <p:sp>
        <p:nvSpPr>
          <p:cNvPr id="12" name="Rounded Rectangle 87">
            <a:extLst>
              <a:ext uri="{FF2B5EF4-FFF2-40B4-BE49-F238E27FC236}">
                <a16:creationId xmlns:a16="http://schemas.microsoft.com/office/drawing/2014/main" id="{9BF7FC03-BCFE-CACB-C72C-13C706EC8CA9}"/>
              </a:ext>
            </a:extLst>
          </p:cNvPr>
          <p:cNvSpPr/>
          <p:nvPr/>
        </p:nvSpPr>
        <p:spPr>
          <a:xfrm>
            <a:off x="202034" y="3441160"/>
            <a:ext cx="6478552" cy="2769140"/>
          </a:xfrm>
          <a:prstGeom prst="roundRect">
            <a:avLst>
              <a:gd name="adj" fmla="val 4891"/>
            </a:avLst>
          </a:prstGeom>
          <a:noFill/>
          <a:ln w="28575">
            <a:solidFill>
              <a:srgbClr val="55C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sp>
        <p:nvSpPr>
          <p:cNvPr id="13" name="TextBox 12">
            <a:extLst>
              <a:ext uri="{FF2B5EF4-FFF2-40B4-BE49-F238E27FC236}">
                <a16:creationId xmlns:a16="http://schemas.microsoft.com/office/drawing/2014/main" id="{A7D1492B-3C7C-E389-1309-BD9F4659A09D}"/>
              </a:ext>
            </a:extLst>
          </p:cNvPr>
          <p:cNvSpPr txBox="1"/>
          <p:nvPr/>
        </p:nvSpPr>
        <p:spPr>
          <a:xfrm>
            <a:off x="121171" y="3449122"/>
            <a:ext cx="6614692" cy="276999"/>
          </a:xfrm>
          <a:prstGeom prst="rect">
            <a:avLst/>
          </a:prstGeom>
          <a:noFill/>
        </p:spPr>
        <p:txBody>
          <a:bodyPr wrap="square" rtlCol="0" anchor="ctr">
            <a:spAutoFit/>
          </a:bodyPr>
          <a:lstStyle/>
          <a:p>
            <a:pPr algn="ctr"/>
            <a:r>
              <a:rPr lang="en-US" sz="1200" dirty="0">
                <a:solidFill>
                  <a:srgbClr val="807E80"/>
                </a:solidFill>
                <a:latin typeface="Arial Rounded MT Bold" panose="020F0704030504030204" pitchFamily="34" charset="77"/>
              </a:rPr>
              <a:t>Classmate interview answers:</a:t>
            </a:r>
          </a:p>
        </p:txBody>
      </p:sp>
      <p:sp>
        <p:nvSpPr>
          <p:cNvPr id="14" name="Rounded Rectangle 87">
            <a:extLst>
              <a:ext uri="{FF2B5EF4-FFF2-40B4-BE49-F238E27FC236}">
                <a16:creationId xmlns:a16="http://schemas.microsoft.com/office/drawing/2014/main" id="{18112D58-6076-946C-C280-A77C45BC0FDC}"/>
              </a:ext>
            </a:extLst>
          </p:cNvPr>
          <p:cNvSpPr/>
          <p:nvPr/>
        </p:nvSpPr>
        <p:spPr>
          <a:xfrm>
            <a:off x="245646" y="6522266"/>
            <a:ext cx="6478552" cy="2769140"/>
          </a:xfrm>
          <a:prstGeom prst="roundRect">
            <a:avLst>
              <a:gd name="adj" fmla="val 4891"/>
            </a:avLst>
          </a:prstGeom>
          <a:noFill/>
          <a:ln w="28575">
            <a:solidFill>
              <a:srgbClr val="55C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sp>
        <p:nvSpPr>
          <p:cNvPr id="15" name="TextBox 14">
            <a:extLst>
              <a:ext uri="{FF2B5EF4-FFF2-40B4-BE49-F238E27FC236}">
                <a16:creationId xmlns:a16="http://schemas.microsoft.com/office/drawing/2014/main" id="{8947860D-A4CB-8982-AAC7-2F7EC5896378}"/>
              </a:ext>
            </a:extLst>
          </p:cNvPr>
          <p:cNvSpPr txBox="1"/>
          <p:nvPr/>
        </p:nvSpPr>
        <p:spPr>
          <a:xfrm>
            <a:off x="133802" y="6542718"/>
            <a:ext cx="6614692" cy="276999"/>
          </a:xfrm>
          <a:prstGeom prst="rect">
            <a:avLst/>
          </a:prstGeom>
          <a:noFill/>
        </p:spPr>
        <p:txBody>
          <a:bodyPr wrap="square" rtlCol="0" anchor="ctr">
            <a:spAutoFit/>
          </a:bodyPr>
          <a:lstStyle/>
          <a:p>
            <a:pPr algn="ctr"/>
            <a:r>
              <a:rPr lang="en-US" sz="1200">
                <a:solidFill>
                  <a:srgbClr val="807E80"/>
                </a:solidFill>
                <a:latin typeface="Arial Rounded MT Bold" panose="020F0704030504030204" pitchFamily="34" charset="77"/>
              </a:rPr>
              <a:t>Diagnostic paragraph:</a:t>
            </a:r>
            <a:endParaRPr lang="en-US" sz="1200" dirty="0">
              <a:solidFill>
                <a:srgbClr val="807E80"/>
              </a:solidFill>
              <a:latin typeface="Arial Rounded MT Bold" panose="020F0704030504030204" pitchFamily="34" charset="77"/>
            </a:endParaRPr>
          </a:p>
        </p:txBody>
      </p:sp>
    </p:spTree>
    <p:extLst>
      <p:ext uri="{BB962C8B-B14F-4D97-AF65-F5344CB8AC3E}">
        <p14:creationId xmlns:p14="http://schemas.microsoft.com/office/powerpoint/2010/main" val="3196145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TotalTime>
  <Words>265</Words>
  <Application>Microsoft Office PowerPoint</Application>
  <PresentationFormat>A4 Paper (210x297 mm)</PresentationFormat>
  <Paragraphs>33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 MT Bold</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Lane</dc:creator>
  <cp:lastModifiedBy>Lydia Lane</cp:lastModifiedBy>
  <cp:revision>2</cp:revision>
  <dcterms:created xsi:type="dcterms:W3CDTF">2022-08-23T08:26:28Z</dcterms:created>
  <dcterms:modified xsi:type="dcterms:W3CDTF">2022-08-23T13:12:21Z</dcterms:modified>
</cp:coreProperties>
</file>