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10A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62"/>
    <p:restoredTop sz="95084"/>
  </p:normalViewPr>
  <p:slideViewPr>
    <p:cSldViewPr snapToGrid="0">
      <p:cViewPr varScale="1">
        <p:scale>
          <a:sx n="103" d="100"/>
          <a:sy n="103" d="100"/>
        </p:scale>
        <p:origin x="4760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6998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421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421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userDrawn="1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userDrawn="1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userDrawn="1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userDrawn="1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userDrawn="1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93;p13"/>
          <p:cNvSpPr/>
          <p:nvPr userDrawn="1"/>
        </p:nvSpPr>
        <p:spPr>
          <a:xfrm>
            <a:off x="171000" y="290925"/>
            <a:ext cx="6516000" cy="167972"/>
          </a:xfrm>
          <a:prstGeom prst="roundRect">
            <a:avLst>
              <a:gd name="adj" fmla="val 16667"/>
            </a:avLst>
          </a:prstGeom>
          <a:solidFill>
            <a:srgbClr val="2FA2B4"/>
          </a:solidFill>
          <a:ln w="1270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lt1"/>
                </a:solidFill>
                <a:latin typeface="Arial Rounded MT Bold" charset="0"/>
                <a:ea typeface="Arial Rounded MT Bold" charset="0"/>
                <a:cs typeface="Arial Rounded MT Bold" charset="0"/>
                <a:sym typeface="Nunito"/>
              </a:rPr>
              <a:t>S06.02.07 Handout </a:t>
            </a:r>
            <a:endParaRPr sz="1050" b="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8" name="Google Shape;94;p13"/>
          <p:cNvSpPr/>
          <p:nvPr userDrawn="1"/>
        </p:nvSpPr>
        <p:spPr>
          <a:xfrm flipH="1">
            <a:off x="1019174" y="565575"/>
            <a:ext cx="5667826" cy="612001"/>
          </a:xfrm>
          <a:prstGeom prst="wedgeRoundRectCallout">
            <a:avLst>
              <a:gd name="adj1" fmla="val 52034"/>
              <a:gd name="adj2" fmla="val -22701"/>
              <a:gd name="adj3" fmla="val 16667"/>
            </a:avLst>
          </a:prstGeom>
          <a:noFill/>
          <a:ln w="1270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FA2B4"/>
                </a:solidFill>
                <a:effectLst/>
                <a:uLnTx/>
                <a:uFillTx/>
                <a:latin typeface="Arial Rounded MT Bold" panose="020F0704030504030204" pitchFamily="34" charset="77"/>
                <a:cs typeface="Arial"/>
                <a:sym typeface="Arial"/>
              </a:rPr>
              <a:t>Explain how adaptations help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2FA2B4"/>
                </a:solidFill>
                <a:effectLst/>
                <a:uLnTx/>
                <a:uFillTx/>
                <a:latin typeface="Arial Rounded MT Bold" panose="020F0704030504030204" pitchFamily="34" charset="77"/>
                <a:cs typeface="Arial"/>
                <a:sym typeface="Arial"/>
              </a:rPr>
              <a:t>plants and animals survive</a:t>
            </a:r>
          </a:p>
        </p:txBody>
      </p:sp>
      <p:pic>
        <p:nvPicPr>
          <p:cNvPr id="16" name="Google Shape;122;p13"/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171000" y="56557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92;p13"/>
          <p:cNvSpPr/>
          <p:nvPr userDrawn="1"/>
        </p:nvSpPr>
        <p:spPr>
          <a:xfrm>
            <a:off x="1339905" y="9656701"/>
            <a:ext cx="4178191" cy="249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Developing Experts Ltd. © 2022</a:t>
            </a:r>
            <a:endParaRPr sz="1000" b="0" i="0" u="none" strike="noStrike" cap="none" dirty="0">
              <a:solidFill>
                <a:srgbClr val="2FA2B4"/>
              </a:solidFill>
              <a:latin typeface="Arial Rounded MT Bold" panose="020F0704030504030204" pitchFamily="34" charset="77"/>
              <a:ea typeface="Cambria"/>
              <a:cs typeface="Cambria"/>
              <a:sym typeface="Cambr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/>
          <p:nvPr/>
        </p:nvSpPr>
        <p:spPr>
          <a:xfrm>
            <a:off x="171000" y="1281605"/>
            <a:ext cx="6516000" cy="671856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2FA2B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Label all the challenges that living things face in arid deserts and list some animals that live there.</a:t>
            </a:r>
          </a:p>
        </p:txBody>
      </p:sp>
      <p:sp>
        <p:nvSpPr>
          <p:cNvPr id="101" name="Google Shape;101;p13"/>
          <p:cNvSpPr/>
          <p:nvPr/>
        </p:nvSpPr>
        <p:spPr>
          <a:xfrm>
            <a:off x="5247000" y="2047040"/>
            <a:ext cx="1440000" cy="2176617"/>
          </a:xfrm>
          <a:prstGeom prst="roundRect">
            <a:avLst>
              <a:gd name="adj" fmla="val 10301"/>
            </a:avLst>
          </a:prstGeom>
          <a:noFill/>
          <a:ln w="12700">
            <a:solidFill>
              <a:srgbClr val="2FA2B4"/>
            </a:solidFill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Stretch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Label the challenges of living in an arid desert and explain why these challenges make life difficult.</a:t>
            </a:r>
            <a:endParaRPr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5247000" y="4504612"/>
            <a:ext cx="1440000" cy="2519680"/>
          </a:xfrm>
          <a:prstGeom prst="roundRect">
            <a:avLst>
              <a:gd name="adj" fmla="val 7118"/>
            </a:avLst>
          </a:prstGeom>
          <a:noFill/>
          <a:ln w="12700">
            <a:solidFill>
              <a:srgbClr val="2FA2B4"/>
            </a:solidFill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Challenge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Use the word bank to identify the challenges of living in an arid desert. Can you think of some animals that live there?</a:t>
            </a:r>
            <a:endParaRPr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EFF2011-334A-4909-95D1-B0339B6BF5A1}"/>
              </a:ext>
            </a:extLst>
          </p:cNvPr>
          <p:cNvSpPr/>
          <p:nvPr/>
        </p:nvSpPr>
        <p:spPr>
          <a:xfrm>
            <a:off x="163743" y="4330443"/>
            <a:ext cx="4960548" cy="5347164"/>
          </a:xfrm>
          <a:prstGeom prst="roundRect">
            <a:avLst>
              <a:gd name="adj" fmla="val 3648"/>
            </a:avLst>
          </a:prstGeom>
          <a:solidFill>
            <a:schemeClr val="bg1"/>
          </a:solidFill>
          <a:ln w="12700">
            <a:solidFill>
              <a:srgbClr val="10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List five animals that live in the desert?</a:t>
            </a:r>
          </a:p>
          <a:p>
            <a:endParaRPr lang="en-US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endParaRPr lang="en-US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endParaRPr lang="en-US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endParaRPr lang="en-US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endParaRPr lang="en-US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  <a:p>
            <a:pPr marL="342900" indent="-342900">
              <a:buClr>
                <a:srgbClr val="2FA2B4"/>
              </a:buClr>
              <a:buFont typeface="+mj-lt"/>
              <a:buAutoNum type="arabicPeriod"/>
            </a:pPr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</a:p>
          <a:p>
            <a:endParaRPr lang="en-US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  <a:p>
            <a:r>
              <a:rPr lang="en-US" dirty="0">
                <a:solidFill>
                  <a:srgbClr val="10A3B7"/>
                </a:solidFill>
                <a:latin typeface="Arial Rounded MT Bold" panose="020F0704030504030204" pitchFamily="34" charset="0"/>
              </a:rPr>
              <a:t>Why would these challenges make life difficult for animals that live in arid deserts?</a:t>
            </a:r>
          </a:p>
          <a:p>
            <a:r>
              <a:rPr lang="en-US" sz="1800" dirty="0">
                <a:solidFill>
                  <a:srgbClr val="10A3B7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800" dirty="0">
              <a:solidFill>
                <a:srgbClr val="10A3B7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8" t="6321" r="4616" b="10075"/>
          <a:stretch/>
        </p:blipFill>
        <p:spPr>
          <a:xfrm>
            <a:off x="171000" y="2047040"/>
            <a:ext cx="4721294" cy="2176617"/>
          </a:xfrm>
          <a:prstGeom prst="roundRect">
            <a:avLst>
              <a:gd name="adj" fmla="val 10858"/>
            </a:avLst>
          </a:prstGeom>
          <a:ln w="12700">
            <a:solidFill>
              <a:srgbClr val="2FA2B4"/>
            </a:solidFill>
          </a:ln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3833A192-0468-42BA-BE1D-29638C604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606015"/>
              </p:ext>
            </p:extLst>
          </p:nvPr>
        </p:nvGraphicFramePr>
        <p:xfrm>
          <a:off x="5247000" y="7305247"/>
          <a:ext cx="1440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5071072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Word bank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177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dehydration</a:t>
                      </a:r>
                      <a:endParaRPr lang="en-GB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19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UV rays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9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predators</a:t>
                      </a:r>
                      <a:endParaRPr lang="en-GB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0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vast distances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781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high temperatures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589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/>
          <p:nvPr/>
        </p:nvSpPr>
        <p:spPr>
          <a:xfrm>
            <a:off x="171000" y="1297578"/>
            <a:ext cx="6516000" cy="1085915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Which adaptations are most advantageous for living things in arid deserts. Cut the examples out and arrange them in a diamond, with the most useful adaptations at the top and the least useful at the bottom.</a:t>
            </a:r>
            <a:endParaRPr sz="1600" dirty="0">
              <a:solidFill>
                <a:srgbClr val="2FA2B4"/>
              </a:solidFill>
              <a:latin typeface="Arial Rounded MT Bold" panose="020F0704030504030204" pitchFamily="34" charset="77"/>
              <a:ea typeface="Nunito"/>
              <a:cs typeface="Nunito"/>
              <a:sym typeface="Nunito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5262478" y="2460250"/>
            <a:ext cx="1440000" cy="1953637"/>
          </a:xfrm>
          <a:prstGeom prst="roundRect">
            <a:avLst>
              <a:gd name="adj" fmla="val 8604"/>
            </a:avLst>
          </a:prstGeom>
          <a:noFill/>
          <a:ln>
            <a:solidFill>
              <a:srgbClr val="2FA2B4"/>
            </a:solidFill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Stretch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: arrange the adaptations into your diamond and offer written explanations for your choices.</a:t>
            </a:r>
            <a:endParaRPr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5262478" y="4490705"/>
            <a:ext cx="1440000" cy="2243518"/>
          </a:xfrm>
          <a:prstGeom prst="roundRect">
            <a:avLst>
              <a:gd name="adj" fmla="val 6588"/>
            </a:avLst>
          </a:prstGeom>
          <a:noFill/>
          <a:ln>
            <a:solidFill>
              <a:srgbClr val="2FA2B4"/>
            </a:solidFill>
          </a:ln>
        </p:spPr>
        <p:txBody>
          <a:bodyPr spcFirstLastPara="1" wrap="square" lIns="84700" tIns="42350" rIns="84700" bIns="423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Challenge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77"/>
                <a:ea typeface="Nunito"/>
                <a:cs typeface="Nunito"/>
                <a:sym typeface="Nunito"/>
              </a:rPr>
              <a:t>cut out the boxes and rearrange them in a diamond, with most useful at the top and least useful at the bottom.</a:t>
            </a:r>
            <a:endParaRPr dirty="0">
              <a:solidFill>
                <a:srgbClr val="2FA2B4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207621C-8377-498A-86B4-B99958CC6CE4}"/>
              </a:ext>
            </a:extLst>
          </p:cNvPr>
          <p:cNvSpPr/>
          <p:nvPr/>
        </p:nvSpPr>
        <p:spPr>
          <a:xfrm>
            <a:off x="171000" y="2466463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Webbed hands and feet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1AA7782-6EEA-4C30-8526-142F45360EAD}"/>
              </a:ext>
            </a:extLst>
          </p:cNvPr>
          <p:cNvSpPr/>
          <p:nvPr/>
        </p:nvSpPr>
        <p:spPr>
          <a:xfrm>
            <a:off x="171000" y="3928385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Tough and/or spikey skin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CB909F9-1F6E-431A-9EFB-A7D232016ACD}"/>
              </a:ext>
            </a:extLst>
          </p:cNvPr>
          <p:cNvSpPr/>
          <p:nvPr/>
        </p:nvSpPr>
        <p:spPr>
          <a:xfrm>
            <a:off x="1879778" y="2471440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Pale </a:t>
            </a:r>
            <a:r>
              <a:rPr lang="en-GB" dirty="0">
                <a:solidFill>
                  <a:srgbClr val="2FA2B4"/>
                </a:solidFill>
                <a:latin typeface="Arial Rounded MT Bold" panose="020F0704030504030204" pitchFamily="34" charset="0"/>
              </a:rPr>
              <a:t>colouration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153E234-8C86-4287-B24E-847D6A39BF07}"/>
              </a:ext>
            </a:extLst>
          </p:cNvPr>
          <p:cNvSpPr/>
          <p:nvPr/>
        </p:nvSpPr>
        <p:spPr>
          <a:xfrm>
            <a:off x="1879778" y="3929545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Ability to discard parts of your body and grow them back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9D5E960-E963-4292-95E2-A2FF51944A57}"/>
              </a:ext>
            </a:extLst>
          </p:cNvPr>
          <p:cNvSpPr/>
          <p:nvPr/>
        </p:nvSpPr>
        <p:spPr>
          <a:xfrm>
            <a:off x="171000" y="5390308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Ability to store water in your body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BC475FF-C5F5-48F5-8FD5-7D448D735ED3}"/>
              </a:ext>
            </a:extLst>
          </p:cNvPr>
          <p:cNvSpPr/>
          <p:nvPr/>
        </p:nvSpPr>
        <p:spPr>
          <a:xfrm>
            <a:off x="3588557" y="2466463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Turning food into water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7853F23-D021-4D29-BE0E-B5234BE18F40}"/>
              </a:ext>
            </a:extLst>
          </p:cNvPr>
          <p:cNvSpPr/>
          <p:nvPr/>
        </p:nvSpPr>
        <p:spPr>
          <a:xfrm>
            <a:off x="1879778" y="5387650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Adaptations that stop sand getting into your body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B960873-69B0-4621-B22E-735F1247482A}"/>
              </a:ext>
            </a:extLst>
          </p:cNvPr>
          <p:cNvSpPr/>
          <p:nvPr/>
        </p:nvSpPr>
        <p:spPr>
          <a:xfrm>
            <a:off x="3588556" y="3930702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Adopting a nocturnal lifestyle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92C3421-D767-4BA5-B76A-C61D20BD1297}"/>
              </a:ext>
            </a:extLst>
          </p:cNvPr>
          <p:cNvSpPr/>
          <p:nvPr/>
        </p:nvSpPr>
        <p:spPr>
          <a:xfrm>
            <a:off x="3588557" y="5394942"/>
            <a:ext cx="1620000" cy="1080000"/>
          </a:xfrm>
          <a:prstGeom prst="roundRect">
            <a:avLst/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Limbs that keep your body far from the ground</a:t>
            </a:r>
            <a:endParaRPr lang="en-GB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B673DEC-ADCB-429D-B7EE-834654B650BC}"/>
              </a:ext>
            </a:extLst>
          </p:cNvPr>
          <p:cNvSpPr/>
          <p:nvPr/>
        </p:nvSpPr>
        <p:spPr>
          <a:xfrm>
            <a:off x="171000" y="6629401"/>
            <a:ext cx="4430029" cy="3057870"/>
          </a:xfrm>
          <a:prstGeom prst="roundRect">
            <a:avLst>
              <a:gd name="adj" fmla="val 4204"/>
            </a:avLst>
          </a:prstGeom>
          <a:solidFill>
            <a:schemeClr val="bg1"/>
          </a:solidFill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How might the most useful adaptation benefit the living things that have it?</a:t>
            </a:r>
          </a:p>
          <a:p>
            <a:pPr algn="ctr">
              <a:buClr>
                <a:srgbClr val="2FA2B4"/>
              </a:buClr>
            </a:pPr>
            <a:r>
              <a:rPr lang="en-US" sz="18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8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3" name="Table 4">
            <a:extLst>
              <a:ext uri="{FF2B5EF4-FFF2-40B4-BE49-F238E27FC236}">
                <a16:creationId xmlns:a16="http://schemas.microsoft.com/office/drawing/2014/main" id="{6039D265-6823-4681-B3A4-486CE3FB7A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662716"/>
              </p:ext>
            </p:extLst>
          </p:nvPr>
        </p:nvGraphicFramePr>
        <p:xfrm>
          <a:off x="4722477" y="6811041"/>
          <a:ext cx="1980001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763">
                  <a:extLst>
                    <a:ext uri="{9D8B030D-6E8A-4147-A177-3AD203B41FA5}">
                      <a16:colId xmlns:a16="http://schemas.microsoft.com/office/drawing/2014/main" val="1507107280"/>
                    </a:ext>
                  </a:extLst>
                </a:gridCol>
                <a:gridCol w="1640238">
                  <a:extLst>
                    <a:ext uri="{9D8B030D-6E8A-4147-A177-3AD203B41FA5}">
                      <a16:colId xmlns:a16="http://schemas.microsoft.com/office/drawing/2014/main" val="2719508396"/>
                    </a:ext>
                  </a:extLst>
                </a:gridCol>
              </a:tblGrid>
              <a:tr h="187327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definitions: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177590"/>
                  </a:ext>
                </a:extLst>
              </a:tr>
              <a:tr h="1873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i="1" dirty="0">
                          <a:solidFill>
                            <a:srgbClr val="10A3B7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  <a:sym typeface="Calibri"/>
                        </a:rPr>
                        <a:t>discard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813057"/>
                  </a:ext>
                </a:extLst>
              </a:tr>
              <a:tr h="318456">
                <a:tc>
                  <a:txBody>
                    <a:bodyPr/>
                    <a:lstStyle/>
                    <a:p>
                      <a:pPr lvl="0" algn="ctr"/>
                      <a:endParaRPr lang="en-US" sz="1400" dirty="0">
                        <a:solidFill>
                          <a:srgbClr val="10A3B7"/>
                        </a:solidFill>
                        <a:latin typeface="Arial Rounded MT Bold" charset="0"/>
                        <a:ea typeface="Arial Rounded MT Bold" charset="0"/>
                        <a:cs typeface="Arial Rounded MT Bold" charset="0"/>
                        <a:sym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10A3B7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  <a:sym typeface="Calibri"/>
                        </a:rPr>
                        <a:t>to lose, get rid of, or let go of.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19023"/>
                  </a:ext>
                </a:extLst>
              </a:tr>
              <a:tr h="1873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i="1" dirty="0">
                          <a:solidFill>
                            <a:srgbClr val="10A3B7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  <a:sym typeface="Calibri"/>
                        </a:rPr>
                        <a:t>colouration</a:t>
                      </a:r>
                      <a:endParaRPr lang="en-GB" i="1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138973"/>
                  </a:ext>
                </a:extLst>
              </a:tr>
              <a:tr h="318456">
                <a:tc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10A3B7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  <a:sym typeface="Calibri"/>
                        </a:rPr>
                        <a:t>the colour of something.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90214"/>
                  </a:ext>
                </a:extLst>
              </a:tr>
              <a:tr h="187327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i="1" dirty="0">
                          <a:solidFill>
                            <a:srgbClr val="10A3B7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  <a:sym typeface="Calibri"/>
                        </a:rPr>
                        <a:t>webbed</a:t>
                      </a:r>
                      <a:endParaRPr lang="en-GB" i="1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00546"/>
                  </a:ext>
                </a:extLst>
              </a:tr>
              <a:tr h="449585">
                <a:tc>
                  <a:txBody>
                    <a:bodyPr/>
                    <a:lstStyle/>
                    <a:p>
                      <a:pPr algn="l"/>
                      <a:endParaRPr lang="en-GB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10A3B7"/>
                          </a:solidFill>
                          <a:latin typeface="Arial Rounded MT Bold" charset="0"/>
                          <a:ea typeface="Arial Rounded MT Bold" charset="0"/>
                          <a:cs typeface="Arial Rounded MT Bold" charset="0"/>
                          <a:sym typeface="Calibri"/>
                        </a:rPr>
                        <a:t>grow stretchy skin between fingers and toes.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7818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Primary Template" id="{2FEE5816-07DC-0847-B362-7D996AB69837}" vid="{99418F0B-5501-0245-B2CC-BE2D345759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289</Words>
  <Application>Microsoft Macintosh PowerPoint</Application>
  <PresentationFormat>A4 Paper (210x297 mm)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Cambria</vt:lpstr>
      <vt:lpstr>Nunito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</dc:creator>
  <cp:lastModifiedBy>Jean Debney</cp:lastModifiedBy>
  <cp:revision>19</cp:revision>
  <cp:lastPrinted>2018-09-05T13:38:48Z</cp:lastPrinted>
  <dcterms:created xsi:type="dcterms:W3CDTF">2018-09-02T21:42:58Z</dcterms:created>
  <dcterms:modified xsi:type="dcterms:W3CDTF">2021-12-01T14:38:03Z</dcterms:modified>
</cp:coreProperties>
</file>