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25" r:id="rId2"/>
    <p:sldId id="338" r:id="rId3"/>
    <p:sldId id="327" r:id="rId4"/>
    <p:sldId id="339" r:id="rId5"/>
    <p:sldId id="340" r:id="rId6"/>
    <p:sldId id="341" r:id="rId7"/>
    <p:sldId id="342" r:id="rId8"/>
    <p:sldId id="34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4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C8086-93AE-384F-BAE6-8699CA804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DB1EFB-87BC-2C44-B929-5838363FC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E84F4-0681-184E-8D1E-4C1D8FABE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B374D4-2C63-7B46-8C11-E1D1AF88A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C27ED-F046-234F-B78A-AF840050B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633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B6C88-6772-8440-B56A-C7688354B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0BD027-38D8-274C-BA7C-461667647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D44A1-CDF3-D94B-B2ED-FD649472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712E7-0B75-8243-B7C1-A18DC4E3E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7736-DE67-EC40-AA40-C675A87E1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15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162520-922E-0245-96FD-BFE07C3788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5D3DEF-195F-0947-A7BC-2AD31F22E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33B6D-D51C-B848-AECA-26AB73C91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60273-CCEF-2D48-98B8-D5A6C9E29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0D2DA-1F1A-E84C-8317-349CF8DF6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7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138B-6458-AE48-8A97-2CC5104D8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16282-ED28-804F-B3E6-10617D529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663B9-3425-D141-8668-08C0DECBB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CFFF4-7972-EB45-8C91-99A2D0402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2D21D-7A45-3C4B-A761-41279C2A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559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AFD80-CA55-9D40-82C9-7086AD7F2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10A3F3-C32F-414A-8F28-7CDF4330E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B50DD-D83B-A74C-907C-E8D65B192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13A41D-032A-9D46-A263-A3B684AC1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7A7DB8-5323-A040-832B-5AE290A3F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8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6F09-50C9-8540-A689-B8A61859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BC14-8DD5-3F46-9FC3-942293319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2E697D-82B1-3140-B5F3-279CA59D4C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5CF581-448E-6F42-926F-26012625D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2AC83-9CE5-4A4A-96EC-D37EC93C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794B4-7128-BC4F-A6D5-A9005669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62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24AE5-96F0-E347-BDA7-4170C8973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D3A494-DF80-CD48-9BA8-F5EE96996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189FD-8D50-CD40-8AA9-0F0081FF3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1A6AB-4204-B74B-A34F-75DD85D08D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FD6169-77D5-3A42-881B-3EAAB1B166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7D5B61-BBBE-7F4A-A63E-097B6A0A3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95E33E-FC28-2644-9FB8-347615D46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BA22A7-1396-A846-8C80-F865BDC2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735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B8F30-C9DA-9A40-8971-DE80969C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E74589-C06A-5D43-A601-8AFA2C4E2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26C751-235B-664E-A4BF-647B05926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68E0EE-9572-D04E-845F-F449459D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59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6CF61A-F889-8D42-A134-D6D2EC4CE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DE1E1D-E482-4340-93F0-53EFCAF60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01C0E7-8567-4641-83C7-E47F2E98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0C98E-FBB9-064B-BD59-3C8E8832A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6F23-1E4C-3C43-A13C-FC3E9843D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7356A-6072-5447-9555-9296CF409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2ED4B2-6955-BC4C-82E3-4A043711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D0B47-9331-8D4C-A6A7-AB929AF19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53B24-6FD9-E74E-AC2C-933F719CD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2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8CBF9-2BE7-F445-A35F-B0AB5FE8F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3EF0A9-AA6F-B940-A952-F67A4F72A2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5A038-AADB-C441-BCF0-5A5BC9EDD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2F755-D761-0949-BBCB-0B1BC5F0F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08F6D5-0A4D-2D46-AC77-387BCE6A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AA554-B0CE-6041-BBDE-EE41B4428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82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F0DD13-06C7-1F49-9064-767781F0E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019EB-6F2B-6D49-AAAA-27ECD5364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7E2173-4395-FA46-BB47-A5C62DC36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B70FC-996F-854F-8D47-C2992F01BB31}" type="datetimeFigureOut">
              <a:rPr lang="en-US" smtClean="0"/>
              <a:t>8/17/22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2C91C-A50F-F847-A3B8-F7B8FF9B0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DE7F9-E660-EB4B-8C51-7218132B61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53152-77E7-064C-9989-EED0243917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00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bouncy ball bouncing OFF 71% - Online Shopping Site for Fashion &amp; Lifestyle.">
            <a:extLst>
              <a:ext uri="{FF2B5EF4-FFF2-40B4-BE49-F238E27FC236}">
                <a16:creationId xmlns:a16="http://schemas.microsoft.com/office/drawing/2014/main" id="{53229CEC-788A-CF42-B9AE-9B5AF3E921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495"/>
          <a:stretch/>
        </p:blipFill>
        <p:spPr bwMode="auto">
          <a:xfrm>
            <a:off x="3714773" y="10"/>
            <a:ext cx="8474178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7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35BF30-68FC-EE46-8EB9-18943815F33E}"/>
              </a:ext>
            </a:extLst>
          </p:cNvPr>
          <p:cNvSpPr/>
          <p:nvPr/>
        </p:nvSpPr>
        <p:spPr>
          <a:xfrm>
            <a:off x="838200" y="365125"/>
            <a:ext cx="4763947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200" b="1" dirty="0">
                <a:solidFill>
                  <a:srgbClr val="00B0F0"/>
                </a:solidFill>
              </a:rPr>
              <a:t>Explore the conservation of energy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58699A-4715-0145-9E5D-DA08DD5A148F}"/>
              </a:ext>
            </a:extLst>
          </p:cNvPr>
          <p:cNvSpPr txBox="1"/>
          <p:nvPr/>
        </p:nvSpPr>
        <p:spPr>
          <a:xfrm>
            <a:off x="522946" y="2265037"/>
            <a:ext cx="4431019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>
              <a:lnSpc>
                <a:spcPct val="90000"/>
              </a:lnSpc>
              <a:spcAft>
                <a:spcPts val="600"/>
              </a:spcAft>
            </a:pPr>
            <a:r>
              <a:rPr lang="en-GB" sz="2400" dirty="0"/>
              <a:t>Define what's meant by the </a:t>
            </a:r>
            <a:r>
              <a:rPr lang="en-GB" sz="2400" b="1" dirty="0">
                <a:solidFill>
                  <a:srgbClr val="00B0F0"/>
                </a:solidFill>
              </a:rPr>
              <a:t>conservation of energy</a:t>
            </a:r>
            <a:r>
              <a:rPr lang="en-GB" sz="2400" dirty="0"/>
              <a:t>.</a:t>
            </a:r>
          </a:p>
          <a:p>
            <a:pPr marL="342900">
              <a:lnSpc>
                <a:spcPct val="90000"/>
              </a:lnSpc>
              <a:spcAft>
                <a:spcPts val="600"/>
              </a:spcAft>
            </a:pPr>
            <a:endParaRPr lang="en-GB" sz="2400" dirty="0"/>
          </a:p>
          <a:p>
            <a:pPr marL="342900">
              <a:lnSpc>
                <a:spcPct val="90000"/>
              </a:lnSpc>
              <a:spcAft>
                <a:spcPts val="600"/>
              </a:spcAft>
            </a:pPr>
            <a:r>
              <a:rPr lang="en-GB" sz="2400" dirty="0"/>
              <a:t>Describe how energy can be </a:t>
            </a:r>
            <a:r>
              <a:rPr lang="en-GB" sz="2400" b="1" dirty="0">
                <a:solidFill>
                  <a:srgbClr val="00B0F0"/>
                </a:solidFill>
              </a:rPr>
              <a:t>transferred in a system</a:t>
            </a:r>
            <a:r>
              <a:rPr lang="en-GB" sz="2400" dirty="0"/>
              <a:t>.</a:t>
            </a:r>
          </a:p>
          <a:p>
            <a:pPr marL="342900">
              <a:lnSpc>
                <a:spcPct val="90000"/>
              </a:lnSpc>
              <a:spcAft>
                <a:spcPts val="600"/>
              </a:spcAft>
            </a:pPr>
            <a:endParaRPr lang="en-GB" sz="2400" dirty="0"/>
          </a:p>
          <a:p>
            <a:pPr marL="342900">
              <a:lnSpc>
                <a:spcPct val="90000"/>
              </a:lnSpc>
              <a:spcAft>
                <a:spcPts val="600"/>
              </a:spcAft>
            </a:pPr>
            <a:r>
              <a:rPr lang="en-GB" sz="2400" dirty="0"/>
              <a:t>Explain what happens when </a:t>
            </a:r>
            <a:r>
              <a:rPr lang="en-GB" sz="2400" b="1" dirty="0">
                <a:solidFill>
                  <a:srgbClr val="00B0F0"/>
                </a:solidFill>
              </a:rPr>
              <a:t>energy is dissipated</a:t>
            </a:r>
            <a:r>
              <a:rPr lang="en-GB" sz="2400" dirty="0"/>
              <a:t>.</a:t>
            </a:r>
            <a:endParaRPr 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2BF589-3462-E044-BBDF-2041B0AEC75F}"/>
              </a:ext>
            </a:extLst>
          </p:cNvPr>
          <p:cNvSpPr txBox="1"/>
          <p:nvPr/>
        </p:nvSpPr>
        <p:spPr>
          <a:xfrm>
            <a:off x="5226144" y="6596390"/>
            <a:ext cx="21771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100" dirty="0">
                <a:latin typeface="CordiaUPC" panose="020B0304020202020204" pitchFamily="34" charset="-34"/>
                <a:cs typeface="CordiaUPC" panose="020B0304020202020204" pitchFamily="34" charset="-34"/>
              </a:rPr>
              <a:t>Developing Experts All rights reserved © 2021</a:t>
            </a:r>
          </a:p>
        </p:txBody>
      </p:sp>
    </p:spTree>
    <p:extLst>
      <p:ext uri="{BB962C8B-B14F-4D97-AF65-F5344CB8AC3E}">
        <p14:creationId xmlns:p14="http://schemas.microsoft.com/office/powerpoint/2010/main" val="590457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Siemens signs up to blockchain energy alliance - Smart Cities World">
            <a:extLst>
              <a:ext uri="{FF2B5EF4-FFF2-40B4-BE49-F238E27FC236}">
                <a16:creationId xmlns:a16="http://schemas.microsoft.com/office/drawing/2014/main" id="{4A1275AA-8FCC-7D45-8053-7FAF433E89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96" r="7541" b="15064"/>
          <a:stretch/>
        </p:blipFill>
        <p:spPr bwMode="auto">
          <a:xfrm>
            <a:off x="19" y="0"/>
            <a:ext cx="12191981" cy="686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87D5306-8772-1849-B529-F643528E6AC0}"/>
              </a:ext>
            </a:extLst>
          </p:cNvPr>
          <p:cNvSpPr/>
          <p:nvPr/>
        </p:nvSpPr>
        <p:spPr>
          <a:xfrm>
            <a:off x="838200" y="1304076"/>
            <a:ext cx="5257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92D050"/>
                </a:solidFill>
                <a:latin typeface="proxima-soft"/>
              </a:rPr>
              <a:t>Kinetic energy </a:t>
            </a:r>
            <a:r>
              <a:rPr lang="en-GB" sz="2400" dirty="0">
                <a:solidFill>
                  <a:schemeClr val="bg1"/>
                </a:solidFill>
                <a:latin typeface="proxima-soft"/>
              </a:rPr>
              <a:t>is the energy stored in a moving object.</a:t>
            </a:r>
          </a:p>
          <a:p>
            <a:endParaRPr lang="en-GB" dirty="0">
              <a:solidFill>
                <a:schemeClr val="bg1"/>
              </a:solidFill>
              <a:latin typeface="proxima-soft"/>
            </a:endParaRPr>
          </a:p>
          <a:p>
            <a:r>
              <a:rPr lang="en-GB" sz="2400" b="1" dirty="0">
                <a:solidFill>
                  <a:srgbClr val="92D050"/>
                </a:solidFill>
                <a:latin typeface="proxima-soft"/>
              </a:rPr>
              <a:t>Gravitational potential energy </a:t>
            </a:r>
            <a:r>
              <a:rPr lang="en-GB" sz="2400" dirty="0">
                <a:solidFill>
                  <a:schemeClr val="bg1"/>
                </a:solidFill>
                <a:latin typeface="proxima-soft"/>
              </a:rPr>
              <a:t>is the energy stored due to an object's position above the ground. </a:t>
            </a:r>
          </a:p>
          <a:p>
            <a:endParaRPr lang="en-GB" dirty="0">
              <a:solidFill>
                <a:schemeClr val="bg1"/>
              </a:solidFill>
              <a:latin typeface="proxima-soft"/>
            </a:endParaRPr>
          </a:p>
          <a:p>
            <a:r>
              <a:rPr lang="en-GB" sz="2400" b="1" dirty="0">
                <a:solidFill>
                  <a:srgbClr val="92D050"/>
                </a:solidFill>
                <a:latin typeface="proxima-soft"/>
              </a:rPr>
              <a:t>Elastic potential energy </a:t>
            </a:r>
            <a:r>
              <a:rPr lang="en-GB" sz="2400" dirty="0">
                <a:solidFill>
                  <a:schemeClr val="bg1"/>
                </a:solidFill>
                <a:latin typeface="proxima-soft"/>
              </a:rPr>
              <a:t>is the energy stored in an object that has been stretched or compressed</a:t>
            </a:r>
          </a:p>
          <a:p>
            <a:endParaRPr lang="en-GB" dirty="0">
              <a:solidFill>
                <a:schemeClr val="bg1"/>
              </a:solidFill>
              <a:latin typeface="proxima-soft"/>
            </a:endParaRPr>
          </a:p>
          <a:p>
            <a:r>
              <a:rPr lang="en-GB" sz="2400" b="1" dirty="0">
                <a:solidFill>
                  <a:srgbClr val="92D050"/>
                </a:solidFill>
                <a:latin typeface="proxima-soft"/>
              </a:rPr>
              <a:t>Thermal energy </a:t>
            </a:r>
            <a:r>
              <a:rPr lang="en-GB" sz="2400" dirty="0">
                <a:solidFill>
                  <a:schemeClr val="bg1"/>
                </a:solidFill>
                <a:latin typeface="proxima-soft"/>
              </a:rPr>
              <a:t>is energy being transferred from a hot place to a colder one because of the difference in temperature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52104E-C0E0-5A4F-947A-DD826C0FCEB4}"/>
              </a:ext>
            </a:extLst>
          </p:cNvPr>
          <p:cNvSpPr/>
          <p:nvPr/>
        </p:nvSpPr>
        <p:spPr>
          <a:xfrm>
            <a:off x="836676" y="0"/>
            <a:ext cx="4763947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200" b="1" dirty="0">
                <a:solidFill>
                  <a:srgbClr val="00B0F0"/>
                </a:solidFill>
              </a:rPr>
              <a:t>Different types of energy</a:t>
            </a:r>
          </a:p>
        </p:txBody>
      </p:sp>
    </p:spTree>
    <p:extLst>
      <p:ext uri="{BB962C8B-B14F-4D97-AF65-F5344CB8AC3E}">
        <p14:creationId xmlns:p14="http://schemas.microsoft.com/office/powerpoint/2010/main" val="272978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winging the Cybersecurity Pendulum: Can New Strategies “Reverse the  Curse?” | Healthcare Innovation">
            <a:extLst>
              <a:ext uri="{FF2B5EF4-FFF2-40B4-BE49-F238E27FC236}">
                <a16:creationId xmlns:a16="http://schemas.microsoft.com/office/drawing/2014/main" id="{821147FD-84C6-2C4D-9978-7E19CB271E4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594"/>
          <a:stretch/>
        </p:blipFill>
        <p:spPr bwMode="auto">
          <a:xfrm>
            <a:off x="6096001" y="0"/>
            <a:ext cx="6096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838200" y="2265037"/>
            <a:ext cx="43613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Energy can be </a:t>
            </a:r>
            <a:r>
              <a:rPr lang="en-GB" sz="2400" b="1" dirty="0">
                <a:solidFill>
                  <a:srgbClr val="00B0F0"/>
                </a:solidFill>
              </a:rPr>
              <a:t>transferred</a:t>
            </a:r>
            <a:r>
              <a:rPr lang="en-GB" sz="2400" dirty="0"/>
              <a:t> from one form to another. It cannot be created or destroyed. The </a:t>
            </a:r>
            <a:r>
              <a:rPr lang="en-GB" sz="2400" b="1" dirty="0">
                <a:solidFill>
                  <a:srgbClr val="00B0F0"/>
                </a:solidFill>
              </a:rPr>
              <a:t>total energy</a:t>
            </a:r>
            <a:r>
              <a:rPr lang="en-GB" sz="2400" dirty="0"/>
              <a:t> stays the same. </a:t>
            </a:r>
            <a:endParaRPr lang="en-US" sz="2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4364D8F-0C9D-A64B-AECE-D21119B58D0F}"/>
              </a:ext>
            </a:extLst>
          </p:cNvPr>
          <p:cNvSpPr/>
          <p:nvPr/>
        </p:nvSpPr>
        <p:spPr>
          <a:xfrm>
            <a:off x="838200" y="365125"/>
            <a:ext cx="4763947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z="3200" b="1" dirty="0">
                <a:solidFill>
                  <a:srgbClr val="00B0F0"/>
                </a:solidFill>
              </a:rPr>
              <a:t>The Law of Conservation of Energy</a:t>
            </a:r>
          </a:p>
        </p:txBody>
      </p:sp>
    </p:spTree>
    <p:extLst>
      <p:ext uri="{BB962C8B-B14F-4D97-AF65-F5344CB8AC3E}">
        <p14:creationId xmlns:p14="http://schemas.microsoft.com/office/powerpoint/2010/main" val="126586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3099630" y="1056222"/>
            <a:ext cx="1650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fixed point</a:t>
            </a:r>
            <a:endParaRPr lang="en-US" sz="2400" dirty="0"/>
          </a:p>
        </p:txBody>
      </p:sp>
      <p:pic>
        <p:nvPicPr>
          <p:cNvPr id="3074" name="Picture 2" descr="Single Steel Ball (1-50mm)">
            <a:extLst>
              <a:ext uri="{FF2B5EF4-FFF2-40B4-BE49-F238E27FC236}">
                <a16:creationId xmlns:a16="http://schemas.microsoft.com/office/drawing/2014/main" id="{518C5DED-4948-5E4A-AAB3-D694601D5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584" y="3678694"/>
            <a:ext cx="38100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9FC89B-DB32-C448-A465-477B476D488D}"/>
              </a:ext>
            </a:extLst>
          </p:cNvPr>
          <p:cNvCxnSpPr>
            <a:cxnSpLocks/>
          </p:cNvCxnSpPr>
          <p:nvPr/>
        </p:nvCxnSpPr>
        <p:spPr>
          <a:xfrm>
            <a:off x="6730584" y="1229193"/>
            <a:ext cx="0" cy="249447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>
            <a:extLst>
              <a:ext uri="{FF2B5EF4-FFF2-40B4-BE49-F238E27FC236}">
                <a16:creationId xmlns:a16="http://schemas.microsoft.com/office/drawing/2014/main" id="{C335FF18-D267-3C43-B173-69C1C160B185}"/>
              </a:ext>
            </a:extLst>
          </p:cNvPr>
          <p:cNvSpPr/>
          <p:nvPr/>
        </p:nvSpPr>
        <p:spPr>
          <a:xfrm rot="16200000">
            <a:off x="5399721" y="375061"/>
            <a:ext cx="345937" cy="18239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D6CBC94-40EE-3E40-BD78-746FE2B07FAB}"/>
              </a:ext>
            </a:extLst>
          </p:cNvPr>
          <p:cNvSpPr/>
          <p:nvPr/>
        </p:nvSpPr>
        <p:spPr>
          <a:xfrm>
            <a:off x="6565694" y="1099098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50FECD-B071-6745-874B-5C88C8975721}"/>
              </a:ext>
            </a:extLst>
          </p:cNvPr>
          <p:cNvSpPr/>
          <p:nvPr/>
        </p:nvSpPr>
        <p:spPr>
          <a:xfrm>
            <a:off x="3781711" y="2442606"/>
            <a:ext cx="1650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string</a:t>
            </a:r>
            <a:endParaRPr lang="en-US" sz="2400" dirty="0"/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E3CA4451-CDAA-DF4E-98EC-2E01A0AF865F}"/>
              </a:ext>
            </a:extLst>
          </p:cNvPr>
          <p:cNvSpPr/>
          <p:nvPr/>
        </p:nvSpPr>
        <p:spPr>
          <a:xfrm rot="16200000">
            <a:off x="5399721" y="1819308"/>
            <a:ext cx="345937" cy="18239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F903783-0646-204A-8BEB-4E228CB18C13}"/>
              </a:ext>
            </a:extLst>
          </p:cNvPr>
          <p:cNvSpPr/>
          <p:nvPr/>
        </p:nvSpPr>
        <p:spPr>
          <a:xfrm>
            <a:off x="3835611" y="4946037"/>
            <a:ext cx="16501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mass</a:t>
            </a:r>
            <a:endParaRPr lang="en-US" sz="2400" dirty="0"/>
          </a:p>
        </p:txBody>
      </p:sp>
      <p:sp>
        <p:nvSpPr>
          <p:cNvPr id="14" name="Down Arrow 13">
            <a:extLst>
              <a:ext uri="{FF2B5EF4-FFF2-40B4-BE49-F238E27FC236}">
                <a16:creationId xmlns:a16="http://schemas.microsoft.com/office/drawing/2014/main" id="{04E77AD9-F579-4E4A-A613-9E0723A9F009}"/>
              </a:ext>
            </a:extLst>
          </p:cNvPr>
          <p:cNvSpPr/>
          <p:nvPr/>
        </p:nvSpPr>
        <p:spPr>
          <a:xfrm rot="16200000">
            <a:off x="4844386" y="4791280"/>
            <a:ext cx="403800" cy="771182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84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9FC89B-DB32-C448-A465-477B476D488D}"/>
              </a:ext>
            </a:extLst>
          </p:cNvPr>
          <p:cNvCxnSpPr>
            <a:cxnSpLocks/>
          </p:cNvCxnSpPr>
          <p:nvPr/>
        </p:nvCxnSpPr>
        <p:spPr>
          <a:xfrm flipH="1">
            <a:off x="6029333" y="1405022"/>
            <a:ext cx="7989" cy="2867175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D6CBC94-40EE-3E40-BD78-746FE2B07FAB}"/>
              </a:ext>
            </a:extLst>
          </p:cNvPr>
          <p:cNvSpPr/>
          <p:nvPr/>
        </p:nvSpPr>
        <p:spPr>
          <a:xfrm>
            <a:off x="5891143" y="1099098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69DBCA-C7EB-E441-A7D5-99E0C5E73623}"/>
              </a:ext>
            </a:extLst>
          </p:cNvPr>
          <p:cNvCxnSpPr>
            <a:cxnSpLocks/>
          </p:cNvCxnSpPr>
          <p:nvPr/>
        </p:nvCxnSpPr>
        <p:spPr>
          <a:xfrm>
            <a:off x="6029334" y="1223567"/>
            <a:ext cx="2301656" cy="1938493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0456B1D-5B1F-8F4B-9472-A9BC712B4B1E}"/>
              </a:ext>
            </a:extLst>
          </p:cNvPr>
          <p:cNvSpPr/>
          <p:nvPr/>
        </p:nvSpPr>
        <p:spPr>
          <a:xfrm rot="18586115">
            <a:off x="5887421" y="1096753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2A51D6D-E54D-314D-96E8-8A25DCF6FE18}"/>
              </a:ext>
            </a:extLst>
          </p:cNvPr>
          <p:cNvCxnSpPr>
            <a:cxnSpLocks/>
          </p:cNvCxnSpPr>
          <p:nvPr/>
        </p:nvCxnSpPr>
        <p:spPr>
          <a:xfrm flipH="1">
            <a:off x="3778351" y="1247327"/>
            <a:ext cx="2282776" cy="188979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78DAE950-D9F6-5E4F-A9AB-C5E5A6BB10AC}"/>
              </a:ext>
            </a:extLst>
          </p:cNvPr>
          <p:cNvSpPr/>
          <p:nvPr/>
        </p:nvSpPr>
        <p:spPr>
          <a:xfrm rot="2777754">
            <a:off x="5884339" y="1099329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F8E6D85-54ED-8E41-B2F4-A5DC0FC98AD7}"/>
              </a:ext>
            </a:extLst>
          </p:cNvPr>
          <p:cNvSpPr/>
          <p:nvPr/>
        </p:nvSpPr>
        <p:spPr>
          <a:xfrm>
            <a:off x="2539599" y="-2314003"/>
            <a:ext cx="7492751" cy="7421042"/>
          </a:xfrm>
          <a:prstGeom prst="ellipse">
            <a:avLst/>
          </a:prstGeom>
          <a:noFill/>
          <a:ln w="63500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91DA41-0514-4344-A92D-6E6461B68AB3}"/>
              </a:ext>
            </a:extLst>
          </p:cNvPr>
          <p:cNvSpPr/>
          <p:nvPr/>
        </p:nvSpPr>
        <p:spPr>
          <a:xfrm>
            <a:off x="2710694" y="-2631870"/>
            <a:ext cx="7902342" cy="36731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33EAD5-EBC2-8A44-AD84-9EE69915B9E6}"/>
              </a:ext>
            </a:extLst>
          </p:cNvPr>
          <p:cNvSpPr/>
          <p:nvPr/>
        </p:nvSpPr>
        <p:spPr>
          <a:xfrm>
            <a:off x="9606969" y="0"/>
            <a:ext cx="1576257" cy="3162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FC1E26-0351-234C-9391-6193040695BA}"/>
              </a:ext>
            </a:extLst>
          </p:cNvPr>
          <p:cNvSpPr/>
          <p:nvPr/>
        </p:nvSpPr>
        <p:spPr>
          <a:xfrm>
            <a:off x="1981431" y="0"/>
            <a:ext cx="1576257" cy="3114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B9660553-BDD8-EE41-8E6A-0B09FEA7C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46001">
            <a:off x="2320976" y="2788681"/>
            <a:ext cx="1850685" cy="186996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490708" y="2408423"/>
            <a:ext cx="16501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dirty="0"/>
              <a:t>Maximum </a:t>
            </a:r>
            <a:r>
              <a:rPr lang="en-GB" sz="2400" b="1" dirty="0">
                <a:solidFill>
                  <a:srgbClr val="00B0F0"/>
                </a:solidFill>
              </a:rPr>
              <a:t>GPE</a:t>
            </a:r>
            <a:r>
              <a:rPr lang="en-GB" sz="2400" dirty="0"/>
              <a:t> of the mass</a:t>
            </a:r>
            <a:endParaRPr lang="en-US" sz="2400" dirty="0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C335FF18-D267-3C43-B173-69C1C160B185}"/>
              </a:ext>
            </a:extLst>
          </p:cNvPr>
          <p:cNvSpPr/>
          <p:nvPr/>
        </p:nvSpPr>
        <p:spPr>
          <a:xfrm rot="16200000">
            <a:off x="1702568" y="3255430"/>
            <a:ext cx="447104" cy="9757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09F31CED-71F8-C64C-BC4D-F23677E57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86214">
            <a:off x="5135783" y="4119203"/>
            <a:ext cx="1850685" cy="1869963"/>
          </a:xfrm>
          <a:prstGeom prst="rect">
            <a:avLst/>
          </a:prstGeom>
        </p:spPr>
      </p:pic>
      <p:pic>
        <p:nvPicPr>
          <p:cNvPr id="34" name="Picture 33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58A968CA-A806-1C4D-8D81-E520131E6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23066">
            <a:off x="8049991" y="2734324"/>
            <a:ext cx="1850685" cy="1869963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12563822-E186-034F-A24B-0E6287C4C3D7}"/>
              </a:ext>
            </a:extLst>
          </p:cNvPr>
          <p:cNvSpPr/>
          <p:nvPr/>
        </p:nvSpPr>
        <p:spPr>
          <a:xfrm>
            <a:off x="4117139" y="3143159"/>
            <a:ext cx="1686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b="1" dirty="0">
                <a:solidFill>
                  <a:srgbClr val="00B0F0"/>
                </a:solidFill>
              </a:rPr>
              <a:t>GPE</a:t>
            </a:r>
            <a:r>
              <a:rPr lang="en-GB" sz="2400" dirty="0"/>
              <a:t> transferred to </a:t>
            </a:r>
            <a:r>
              <a:rPr lang="en-GB" sz="2400" b="1" dirty="0">
                <a:solidFill>
                  <a:srgbClr val="00B0F0"/>
                </a:solidFill>
              </a:rPr>
              <a:t>KE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96269BD-0815-3145-9499-5515FED11DB0}"/>
              </a:ext>
            </a:extLst>
          </p:cNvPr>
          <p:cNvSpPr/>
          <p:nvPr/>
        </p:nvSpPr>
        <p:spPr>
          <a:xfrm>
            <a:off x="4404710" y="5983729"/>
            <a:ext cx="33128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maximum</a:t>
            </a:r>
            <a:r>
              <a:rPr lang="en-GB" sz="2400" b="1" dirty="0">
                <a:solidFill>
                  <a:srgbClr val="00B0F0"/>
                </a:solidFill>
              </a:rPr>
              <a:t> KE</a:t>
            </a:r>
            <a:r>
              <a:rPr lang="en-GB" sz="2400" dirty="0"/>
              <a:t> of the mass</a:t>
            </a:r>
            <a:endParaRPr lang="en-US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069900C-DB5C-D705-3545-A5DAE145579A}"/>
              </a:ext>
            </a:extLst>
          </p:cNvPr>
          <p:cNvSpPr/>
          <p:nvPr/>
        </p:nvSpPr>
        <p:spPr>
          <a:xfrm>
            <a:off x="4308246" y="6349793"/>
            <a:ext cx="35755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minimum</a:t>
            </a:r>
            <a:r>
              <a:rPr lang="en-GB" sz="2400" b="1" dirty="0">
                <a:solidFill>
                  <a:srgbClr val="00B0F0"/>
                </a:solidFill>
              </a:rPr>
              <a:t> GPE</a:t>
            </a:r>
            <a:r>
              <a:rPr lang="en-GB" sz="2400" dirty="0"/>
              <a:t> of the mass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4253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9FC89B-DB32-C448-A465-477B476D488D}"/>
              </a:ext>
            </a:extLst>
          </p:cNvPr>
          <p:cNvCxnSpPr>
            <a:cxnSpLocks/>
          </p:cNvCxnSpPr>
          <p:nvPr/>
        </p:nvCxnSpPr>
        <p:spPr>
          <a:xfrm flipH="1">
            <a:off x="6029333" y="1405022"/>
            <a:ext cx="7989" cy="2867175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D6CBC94-40EE-3E40-BD78-746FE2B07FAB}"/>
              </a:ext>
            </a:extLst>
          </p:cNvPr>
          <p:cNvSpPr/>
          <p:nvPr/>
        </p:nvSpPr>
        <p:spPr>
          <a:xfrm>
            <a:off x="5891143" y="1099098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369DBCA-C7EB-E441-A7D5-99E0C5E73623}"/>
              </a:ext>
            </a:extLst>
          </p:cNvPr>
          <p:cNvCxnSpPr>
            <a:cxnSpLocks/>
          </p:cNvCxnSpPr>
          <p:nvPr/>
        </p:nvCxnSpPr>
        <p:spPr>
          <a:xfrm>
            <a:off x="6029334" y="1223567"/>
            <a:ext cx="2301656" cy="1938493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A0456B1D-5B1F-8F4B-9472-A9BC712B4B1E}"/>
              </a:ext>
            </a:extLst>
          </p:cNvPr>
          <p:cNvSpPr/>
          <p:nvPr/>
        </p:nvSpPr>
        <p:spPr>
          <a:xfrm rot="18586115">
            <a:off x="5887421" y="1096753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2A51D6D-E54D-314D-96E8-8A25DCF6FE18}"/>
              </a:ext>
            </a:extLst>
          </p:cNvPr>
          <p:cNvCxnSpPr>
            <a:cxnSpLocks/>
          </p:cNvCxnSpPr>
          <p:nvPr/>
        </p:nvCxnSpPr>
        <p:spPr>
          <a:xfrm flipH="1">
            <a:off x="3778351" y="1247327"/>
            <a:ext cx="2282776" cy="188979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78DAE950-D9F6-5E4F-A9AB-C5E5A6BB10AC}"/>
              </a:ext>
            </a:extLst>
          </p:cNvPr>
          <p:cNvSpPr/>
          <p:nvPr/>
        </p:nvSpPr>
        <p:spPr>
          <a:xfrm rot="2777754">
            <a:off x="5884339" y="1099329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F8E6D85-54ED-8E41-B2F4-A5DC0FC98AD7}"/>
              </a:ext>
            </a:extLst>
          </p:cNvPr>
          <p:cNvSpPr/>
          <p:nvPr/>
        </p:nvSpPr>
        <p:spPr>
          <a:xfrm>
            <a:off x="2539599" y="-2314003"/>
            <a:ext cx="7492751" cy="7421042"/>
          </a:xfrm>
          <a:prstGeom prst="ellipse">
            <a:avLst/>
          </a:prstGeom>
          <a:noFill/>
          <a:ln w="63500">
            <a:solidFill>
              <a:srgbClr val="92D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91DA41-0514-4344-A92D-6E6461B68AB3}"/>
              </a:ext>
            </a:extLst>
          </p:cNvPr>
          <p:cNvSpPr/>
          <p:nvPr/>
        </p:nvSpPr>
        <p:spPr>
          <a:xfrm>
            <a:off x="2710694" y="-2631870"/>
            <a:ext cx="7902342" cy="36731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833EAD5-EBC2-8A44-AD84-9EE69915B9E6}"/>
              </a:ext>
            </a:extLst>
          </p:cNvPr>
          <p:cNvSpPr/>
          <p:nvPr/>
        </p:nvSpPr>
        <p:spPr>
          <a:xfrm>
            <a:off x="9606969" y="0"/>
            <a:ext cx="1576257" cy="3162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9FC1E26-0351-234C-9391-6193040695BA}"/>
              </a:ext>
            </a:extLst>
          </p:cNvPr>
          <p:cNvSpPr/>
          <p:nvPr/>
        </p:nvSpPr>
        <p:spPr>
          <a:xfrm>
            <a:off x="1981431" y="0"/>
            <a:ext cx="1576257" cy="31146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26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B9660553-BDD8-EE41-8E6A-0B09FEA7C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746001">
            <a:off x="2320976" y="2788681"/>
            <a:ext cx="1850685" cy="1869963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490708" y="2408423"/>
            <a:ext cx="16501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dirty="0"/>
              <a:t>Maximum </a:t>
            </a:r>
            <a:r>
              <a:rPr lang="en-GB" sz="2400" b="1" dirty="0">
                <a:solidFill>
                  <a:srgbClr val="00B0F0"/>
                </a:solidFill>
              </a:rPr>
              <a:t>GPE</a:t>
            </a:r>
            <a:r>
              <a:rPr lang="en-GB" sz="2400" dirty="0"/>
              <a:t> of the mass</a:t>
            </a:r>
            <a:endParaRPr lang="en-US" sz="2400" dirty="0"/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C335FF18-D267-3C43-B173-69C1C160B185}"/>
              </a:ext>
            </a:extLst>
          </p:cNvPr>
          <p:cNvSpPr/>
          <p:nvPr/>
        </p:nvSpPr>
        <p:spPr>
          <a:xfrm rot="16200000">
            <a:off x="1702568" y="3255430"/>
            <a:ext cx="447104" cy="9757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2" name="Picture 31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09F31CED-71F8-C64C-BC4D-F23677E576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86214">
            <a:off x="5135783" y="4119203"/>
            <a:ext cx="1850685" cy="1869963"/>
          </a:xfrm>
          <a:prstGeom prst="rect">
            <a:avLst/>
          </a:prstGeom>
        </p:spPr>
      </p:pic>
      <p:pic>
        <p:nvPicPr>
          <p:cNvPr id="34" name="Picture 33" descr="A planet in space&#10;&#10;Description automatically generated with low confidence">
            <a:extLst>
              <a:ext uri="{FF2B5EF4-FFF2-40B4-BE49-F238E27FC236}">
                <a16:creationId xmlns:a16="http://schemas.microsoft.com/office/drawing/2014/main" id="{58A968CA-A806-1C4D-8D81-E520131E67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8723066">
            <a:off x="8049991" y="2734324"/>
            <a:ext cx="1850685" cy="1869963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12563822-E186-034F-A24B-0E6287C4C3D7}"/>
              </a:ext>
            </a:extLst>
          </p:cNvPr>
          <p:cNvSpPr/>
          <p:nvPr/>
        </p:nvSpPr>
        <p:spPr>
          <a:xfrm>
            <a:off x="4117139" y="3143159"/>
            <a:ext cx="1686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2400" b="1" dirty="0">
                <a:solidFill>
                  <a:srgbClr val="00B0F0"/>
                </a:solidFill>
              </a:rPr>
              <a:t>GPE</a:t>
            </a:r>
            <a:r>
              <a:rPr lang="en-GB" sz="2400" dirty="0"/>
              <a:t> transferred to </a:t>
            </a:r>
            <a:r>
              <a:rPr lang="en-GB" sz="2400" b="1" dirty="0">
                <a:solidFill>
                  <a:srgbClr val="00B0F0"/>
                </a:solidFill>
              </a:rPr>
              <a:t>KE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96269BD-0815-3145-9499-5515FED11DB0}"/>
              </a:ext>
            </a:extLst>
          </p:cNvPr>
          <p:cNvSpPr/>
          <p:nvPr/>
        </p:nvSpPr>
        <p:spPr>
          <a:xfrm>
            <a:off x="4404710" y="5983729"/>
            <a:ext cx="33128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maximum</a:t>
            </a:r>
            <a:r>
              <a:rPr lang="en-GB" sz="2400" b="1" dirty="0">
                <a:solidFill>
                  <a:srgbClr val="00B0F0"/>
                </a:solidFill>
              </a:rPr>
              <a:t> KE</a:t>
            </a:r>
            <a:r>
              <a:rPr lang="en-GB" sz="2400" dirty="0"/>
              <a:t> of the mass</a:t>
            </a:r>
            <a:endParaRPr lang="en-US" sz="2400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67AF5E1-3F53-4847-8565-658AB07E7712}"/>
              </a:ext>
            </a:extLst>
          </p:cNvPr>
          <p:cNvSpPr/>
          <p:nvPr/>
        </p:nvSpPr>
        <p:spPr>
          <a:xfrm>
            <a:off x="10072378" y="2352202"/>
            <a:ext cx="16501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Maximum </a:t>
            </a:r>
            <a:r>
              <a:rPr lang="en-GB" sz="2400" b="1" dirty="0">
                <a:solidFill>
                  <a:srgbClr val="00B0F0"/>
                </a:solidFill>
              </a:rPr>
              <a:t>GPE</a:t>
            </a:r>
            <a:r>
              <a:rPr lang="en-GB" sz="2400" dirty="0"/>
              <a:t> of the mass</a:t>
            </a:r>
            <a:endParaRPr lang="en-US" sz="2400" dirty="0"/>
          </a:p>
        </p:txBody>
      </p:sp>
      <p:sp>
        <p:nvSpPr>
          <p:cNvPr id="39" name="Down Arrow 38">
            <a:extLst>
              <a:ext uri="{FF2B5EF4-FFF2-40B4-BE49-F238E27FC236}">
                <a16:creationId xmlns:a16="http://schemas.microsoft.com/office/drawing/2014/main" id="{8826DA2F-AF4A-AA48-98F1-C2A52428A7B9}"/>
              </a:ext>
            </a:extLst>
          </p:cNvPr>
          <p:cNvSpPr/>
          <p:nvPr/>
        </p:nvSpPr>
        <p:spPr>
          <a:xfrm rot="5400000">
            <a:off x="10091853" y="3164658"/>
            <a:ext cx="447104" cy="9757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857C374-3558-9B44-AC38-989C13A1B269}"/>
              </a:ext>
            </a:extLst>
          </p:cNvPr>
          <p:cNvSpPr/>
          <p:nvPr/>
        </p:nvSpPr>
        <p:spPr>
          <a:xfrm>
            <a:off x="6304041" y="3123497"/>
            <a:ext cx="16866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KE</a:t>
            </a:r>
            <a:r>
              <a:rPr lang="en-GB" sz="2400" dirty="0"/>
              <a:t> transferred to </a:t>
            </a:r>
            <a:r>
              <a:rPr lang="en-GB" sz="2400" b="1" dirty="0">
                <a:solidFill>
                  <a:srgbClr val="00B0F0"/>
                </a:solidFill>
              </a:rPr>
              <a:t>GPE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4A830A-3849-9AA5-C743-A1ECD572BDBF}"/>
              </a:ext>
            </a:extLst>
          </p:cNvPr>
          <p:cNvSpPr/>
          <p:nvPr/>
        </p:nvSpPr>
        <p:spPr>
          <a:xfrm>
            <a:off x="4308246" y="6349793"/>
            <a:ext cx="35755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minimum</a:t>
            </a:r>
            <a:r>
              <a:rPr lang="en-GB" sz="2400" b="1" dirty="0">
                <a:solidFill>
                  <a:srgbClr val="00B0F0"/>
                </a:solidFill>
              </a:rPr>
              <a:t> GPE</a:t>
            </a:r>
            <a:r>
              <a:rPr lang="en-GB" sz="2400" dirty="0"/>
              <a:t> of the mass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42993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1240972" y="1056222"/>
            <a:ext cx="3508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friction at the fixed point</a:t>
            </a:r>
            <a:endParaRPr lang="en-US" sz="2400" dirty="0"/>
          </a:p>
        </p:txBody>
      </p:sp>
      <p:pic>
        <p:nvPicPr>
          <p:cNvPr id="3074" name="Picture 2" descr="Single Steel Ball (1-50mm)">
            <a:extLst>
              <a:ext uri="{FF2B5EF4-FFF2-40B4-BE49-F238E27FC236}">
                <a16:creationId xmlns:a16="http://schemas.microsoft.com/office/drawing/2014/main" id="{518C5DED-4948-5E4A-AAB3-D694601D5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584" y="3678694"/>
            <a:ext cx="38100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9FC89B-DB32-C448-A465-477B476D488D}"/>
              </a:ext>
            </a:extLst>
          </p:cNvPr>
          <p:cNvCxnSpPr>
            <a:cxnSpLocks/>
          </p:cNvCxnSpPr>
          <p:nvPr/>
        </p:nvCxnSpPr>
        <p:spPr>
          <a:xfrm>
            <a:off x="6730584" y="1229193"/>
            <a:ext cx="0" cy="249447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>
            <a:extLst>
              <a:ext uri="{FF2B5EF4-FFF2-40B4-BE49-F238E27FC236}">
                <a16:creationId xmlns:a16="http://schemas.microsoft.com/office/drawing/2014/main" id="{C335FF18-D267-3C43-B173-69C1C160B185}"/>
              </a:ext>
            </a:extLst>
          </p:cNvPr>
          <p:cNvSpPr/>
          <p:nvPr/>
        </p:nvSpPr>
        <p:spPr>
          <a:xfrm rot="16200000">
            <a:off x="5399721" y="375061"/>
            <a:ext cx="345937" cy="18239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D6CBC94-40EE-3E40-BD78-746FE2B07FAB}"/>
              </a:ext>
            </a:extLst>
          </p:cNvPr>
          <p:cNvSpPr/>
          <p:nvPr/>
        </p:nvSpPr>
        <p:spPr>
          <a:xfrm>
            <a:off x="6565694" y="1099098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50FECD-B071-6745-874B-5C88C8975721}"/>
              </a:ext>
            </a:extLst>
          </p:cNvPr>
          <p:cNvSpPr/>
          <p:nvPr/>
        </p:nvSpPr>
        <p:spPr>
          <a:xfrm>
            <a:off x="1069431" y="2228671"/>
            <a:ext cx="35088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friction as the pendulum passes through the air particles</a:t>
            </a:r>
            <a:endParaRPr lang="en-US" sz="2400" dirty="0"/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E3CA4451-CDAA-DF4E-98EC-2E01A0AF865F}"/>
              </a:ext>
            </a:extLst>
          </p:cNvPr>
          <p:cNvSpPr/>
          <p:nvPr/>
        </p:nvSpPr>
        <p:spPr>
          <a:xfrm rot="16200000">
            <a:off x="4900265" y="2318763"/>
            <a:ext cx="345937" cy="82507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6B35CE-7D49-DC45-BECD-42EFE0D9DD3F}"/>
              </a:ext>
            </a:extLst>
          </p:cNvPr>
          <p:cNvSpPr/>
          <p:nvPr/>
        </p:nvSpPr>
        <p:spPr>
          <a:xfrm>
            <a:off x="8519053" y="2228671"/>
            <a:ext cx="27226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00B0F0"/>
                </a:solidFill>
              </a:rPr>
              <a:t>Friction </a:t>
            </a:r>
            <a:r>
              <a:rPr lang="en-GB" sz="3200" dirty="0"/>
              <a:t>causes energy to be transferred to </a:t>
            </a:r>
          </a:p>
          <a:p>
            <a:r>
              <a:rPr lang="en-GB" sz="3200" b="1" dirty="0">
                <a:solidFill>
                  <a:srgbClr val="00B0F0"/>
                </a:solidFill>
              </a:rPr>
              <a:t>thermal energy.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794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CA8A2EC-A0EF-B04C-A3EF-1E92F273447D}"/>
              </a:ext>
            </a:extLst>
          </p:cNvPr>
          <p:cNvSpPr/>
          <p:nvPr/>
        </p:nvSpPr>
        <p:spPr>
          <a:xfrm>
            <a:off x="1240972" y="1056222"/>
            <a:ext cx="3508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friction at the fixed point</a:t>
            </a:r>
            <a:endParaRPr lang="en-US" sz="2400" dirty="0"/>
          </a:p>
        </p:txBody>
      </p:sp>
      <p:pic>
        <p:nvPicPr>
          <p:cNvPr id="3074" name="Picture 2" descr="Single Steel Ball (1-50mm)">
            <a:extLst>
              <a:ext uri="{FF2B5EF4-FFF2-40B4-BE49-F238E27FC236}">
                <a16:creationId xmlns:a16="http://schemas.microsoft.com/office/drawing/2014/main" id="{518C5DED-4948-5E4A-AAB3-D694601D55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584" y="3678694"/>
            <a:ext cx="38100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E9FC89B-DB32-C448-A465-477B476D488D}"/>
              </a:ext>
            </a:extLst>
          </p:cNvPr>
          <p:cNvCxnSpPr>
            <a:cxnSpLocks/>
          </p:cNvCxnSpPr>
          <p:nvPr/>
        </p:nvCxnSpPr>
        <p:spPr>
          <a:xfrm>
            <a:off x="6730584" y="1229193"/>
            <a:ext cx="0" cy="2494471"/>
          </a:xfrm>
          <a:prstGeom prst="line">
            <a:avLst/>
          </a:prstGeom>
          <a:ln w="635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own Arrow 8">
            <a:extLst>
              <a:ext uri="{FF2B5EF4-FFF2-40B4-BE49-F238E27FC236}">
                <a16:creationId xmlns:a16="http://schemas.microsoft.com/office/drawing/2014/main" id="{C335FF18-D267-3C43-B173-69C1C160B185}"/>
              </a:ext>
            </a:extLst>
          </p:cNvPr>
          <p:cNvSpPr/>
          <p:nvPr/>
        </p:nvSpPr>
        <p:spPr>
          <a:xfrm rot="16200000">
            <a:off x="5399721" y="375061"/>
            <a:ext cx="345937" cy="1823989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D6CBC94-40EE-3E40-BD78-746FE2B07FAB}"/>
              </a:ext>
            </a:extLst>
          </p:cNvPr>
          <p:cNvSpPr/>
          <p:nvPr/>
        </p:nvSpPr>
        <p:spPr>
          <a:xfrm>
            <a:off x="6565694" y="1099098"/>
            <a:ext cx="299802" cy="305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50FECD-B071-6745-874B-5C88C8975721}"/>
              </a:ext>
            </a:extLst>
          </p:cNvPr>
          <p:cNvSpPr/>
          <p:nvPr/>
        </p:nvSpPr>
        <p:spPr>
          <a:xfrm>
            <a:off x="1069431" y="2228671"/>
            <a:ext cx="35088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friction as the pendulum passes through the air particles</a:t>
            </a:r>
            <a:endParaRPr lang="en-US" sz="2400" dirty="0"/>
          </a:p>
        </p:txBody>
      </p:sp>
      <p:sp>
        <p:nvSpPr>
          <p:cNvPr id="12" name="Down Arrow 11">
            <a:extLst>
              <a:ext uri="{FF2B5EF4-FFF2-40B4-BE49-F238E27FC236}">
                <a16:creationId xmlns:a16="http://schemas.microsoft.com/office/drawing/2014/main" id="{E3CA4451-CDAA-DF4E-98EC-2E01A0AF865F}"/>
              </a:ext>
            </a:extLst>
          </p:cNvPr>
          <p:cNvSpPr/>
          <p:nvPr/>
        </p:nvSpPr>
        <p:spPr>
          <a:xfrm rot="16200000">
            <a:off x="4900265" y="2318763"/>
            <a:ext cx="345937" cy="825077"/>
          </a:xfrm>
          <a:prstGeom prst="down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6B35CE-7D49-DC45-BECD-42EFE0D9DD3F}"/>
              </a:ext>
            </a:extLst>
          </p:cNvPr>
          <p:cNvSpPr/>
          <p:nvPr/>
        </p:nvSpPr>
        <p:spPr>
          <a:xfrm>
            <a:off x="8283410" y="1536174"/>
            <a:ext cx="31939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The fixed point and the air around the pendulum gradually get </a:t>
            </a:r>
            <a:r>
              <a:rPr lang="en-GB" sz="2400" b="1" dirty="0">
                <a:solidFill>
                  <a:srgbClr val="00B0F0"/>
                </a:solidFill>
              </a:rPr>
              <a:t>warmer.  </a:t>
            </a:r>
          </a:p>
          <a:p>
            <a:endParaRPr lang="en-GB" sz="2400" dirty="0"/>
          </a:p>
          <a:p>
            <a:r>
              <a:rPr lang="en-GB" sz="2400" dirty="0"/>
              <a:t>The thermal energy is </a:t>
            </a:r>
            <a:r>
              <a:rPr lang="en-GB" sz="2400" b="1" dirty="0">
                <a:solidFill>
                  <a:srgbClr val="00B0F0"/>
                </a:solidFill>
              </a:rPr>
              <a:t>less useful. </a:t>
            </a:r>
            <a:r>
              <a:rPr lang="en-GB" sz="2400" dirty="0"/>
              <a:t>Scientists say it has been </a:t>
            </a:r>
            <a:r>
              <a:rPr lang="en-GB" sz="2400" b="1" dirty="0">
                <a:solidFill>
                  <a:srgbClr val="00B0F0"/>
                </a:solidFill>
              </a:rPr>
              <a:t>dissipated </a:t>
            </a:r>
            <a:r>
              <a:rPr lang="en-GB" sz="2400" dirty="0"/>
              <a:t>or wasted.</a:t>
            </a:r>
            <a:r>
              <a:rPr lang="en-GB" dirty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6558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254</Words>
  <Application>Microsoft Macintosh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proxima-soft</vt:lpstr>
      <vt:lpstr>Arial</vt:lpstr>
      <vt:lpstr>Calibri</vt:lpstr>
      <vt:lpstr>Calibri Light</vt:lpstr>
      <vt:lpstr>CordiaUPC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Mintey</dc:creator>
  <cp:lastModifiedBy>Shannon Weldon (BIO - Postgraduate Researcher)</cp:lastModifiedBy>
  <cp:revision>118</cp:revision>
  <dcterms:created xsi:type="dcterms:W3CDTF">2021-05-21T15:41:32Z</dcterms:created>
  <dcterms:modified xsi:type="dcterms:W3CDTF">2022-08-17T13:08:59Z</dcterms:modified>
</cp:coreProperties>
</file>