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193"/>
    <a:srgbClr val="38D4D6"/>
    <a:srgbClr val="2F52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9"/>
    <p:restoredTop sz="94692"/>
  </p:normalViewPr>
  <p:slideViewPr>
    <p:cSldViewPr snapToGrid="0" snapToObjects="1">
      <p:cViewPr>
        <p:scale>
          <a:sx n="120" d="100"/>
          <a:sy n="120" d="100"/>
        </p:scale>
        <p:origin x="2128" y="-2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561417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181411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357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FA38D636-7D53-2A40-B66B-27F3A360C276}" type="datetimeFigureOut">
              <a:rPr lang="en-US" smtClean="0"/>
              <a:t>7/24/21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772322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FA38D636-7D53-2A40-B66B-27F3A360C276}" type="datetimeFigureOut">
              <a:rPr lang="en-US" smtClean="0"/>
              <a:t>7/24/21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1777927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FA38D636-7D53-2A40-B66B-27F3A360C276}" type="datetimeFigureOut">
              <a:rPr lang="en-US" smtClean="0"/>
              <a:t>7/24/21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427534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FA38D636-7D53-2A40-B66B-27F3A360C276}" type="datetimeFigureOut">
              <a:rPr lang="en-US" smtClean="0"/>
              <a:t>7/24/21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3902936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FA38D636-7D53-2A40-B66B-27F3A360C276}" type="datetimeFigureOut">
              <a:rPr lang="en-US" smtClean="0"/>
              <a:t>7/24/21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161481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8D636-7D53-2A40-B66B-27F3A360C276}" type="datetimeFigureOut">
              <a:rPr lang="en-US" smtClean="0"/>
              <a:t>7/24/21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8647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2365861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FA38D636-7D53-2A40-B66B-27F3A360C276}" type="datetimeFigureOut">
              <a:rPr lang="en-US" smtClean="0"/>
              <a:t>7/24/21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E1A9912-8F4E-7E4D-9391-3BDCCD0725B2}" type="slidenum">
              <a:rPr lang="en-US" smtClean="0"/>
              <a:t>‹#›</a:t>
            </a:fld>
            <a:endParaRPr lang="en-US"/>
          </a:p>
        </p:txBody>
      </p:sp>
    </p:spTree>
    <p:extLst>
      <p:ext uri="{BB962C8B-B14F-4D97-AF65-F5344CB8AC3E}">
        <p14:creationId xmlns:p14="http://schemas.microsoft.com/office/powerpoint/2010/main" val="5847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A38D636-7D53-2A40-B66B-27F3A360C276}" type="datetimeFigureOut">
              <a:rPr lang="en-US" smtClean="0"/>
              <a:t>7/24/21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E1A9912-8F4E-7E4D-9391-3BDCCD0725B2}" type="slidenum">
              <a:rPr lang="en-US" smtClean="0"/>
              <a:t>‹#›</a:t>
            </a:fld>
            <a:endParaRPr lang="en-US"/>
          </a:p>
        </p:txBody>
      </p:sp>
    </p:spTree>
    <p:extLst>
      <p:ext uri="{BB962C8B-B14F-4D97-AF65-F5344CB8AC3E}">
        <p14:creationId xmlns:p14="http://schemas.microsoft.com/office/powerpoint/2010/main" val="15746024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967048" cy="461665"/>
          </a:xfrm>
          <a:prstGeom prst="rect">
            <a:avLst/>
          </a:prstGeom>
        </p:spPr>
        <p:txBody>
          <a:bodyPr wrap="none">
            <a:spAutoFit/>
          </a:bodyPr>
          <a:lstStyle/>
          <a:p>
            <a:r>
              <a:rPr lang="en-GB" sz="1200" dirty="0"/>
              <a:t>KS4-17-11: Using Resources - </a:t>
            </a:r>
            <a:r>
              <a:rPr lang="en-US" sz="1200" dirty="0"/>
              <a:t>Explore wastewater treatment</a:t>
            </a:r>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908176" cy="21544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how wasterwater is treated</a:t>
            </a:r>
          </a:p>
        </p:txBody>
      </p:sp>
      <p:pic>
        <p:nvPicPr>
          <p:cNvPr id="1028" name="Picture 4" descr="What happens at the treatment works?">
            <a:extLst>
              <a:ext uri="{FF2B5EF4-FFF2-40B4-BE49-F238E27FC236}">
                <a16:creationId xmlns:a16="http://schemas.microsoft.com/office/drawing/2014/main" id="{44A5777B-4F23-9F44-A9AA-6853871B1E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48" y="975845"/>
            <a:ext cx="6473904" cy="363557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D81CB62-3991-B34F-A221-C3BE1C3FD350}"/>
              </a:ext>
            </a:extLst>
          </p:cNvPr>
          <p:cNvSpPr/>
          <p:nvPr/>
        </p:nvSpPr>
        <p:spPr>
          <a:xfrm>
            <a:off x="115848" y="4606217"/>
            <a:ext cx="6557772" cy="5133713"/>
          </a:xfrm>
          <a:prstGeom prst="rect">
            <a:avLst/>
          </a:prstGeom>
        </p:spPr>
        <p:txBody>
          <a:bodyPr wrap="square">
            <a:spAutoFit/>
          </a:bodyPr>
          <a:lstStyle/>
          <a:p>
            <a:pPr marL="228600" indent="-228600">
              <a:buAutoNum type="arabicPeriod"/>
            </a:pPr>
            <a:r>
              <a:rPr lang="en-GB" sz="1180" b="1" dirty="0">
                <a:solidFill>
                  <a:srgbClr val="009193"/>
                </a:solidFill>
              </a:rPr>
              <a:t>Wastewater collection and where it goes</a:t>
            </a:r>
          </a:p>
          <a:p>
            <a:r>
              <a:rPr lang="en-GB" sz="1180" dirty="0"/>
              <a:t>As well as getting clean and reliable water to you, water companies take it away once you have used it. When you flush the toilet or empty the sink, the wastewater goes down the drain and into a pipe which takes it to a larger sewer pipe under the road. The sewer then joins a network of other sewers and takes the wastewater to a sewage treatment works - sometimes it needs to be pumped there. If you live in a rural area, you may have your own septic tank or equivalent rather than a connection to a sewer. In this case you will need to arrange for a company to empty your tank on a regular basis and take it to the local sewage works for processing. At the sewage works, wastewater passes through four treatment stages before being safely returned into rivers.</a:t>
            </a:r>
          </a:p>
          <a:p>
            <a:r>
              <a:rPr lang="en-GB" sz="1180" b="1" i="0" dirty="0">
                <a:solidFill>
                  <a:srgbClr val="009193"/>
                </a:solidFill>
                <a:effectLst/>
              </a:rPr>
              <a:t>2. Screening Process</a:t>
            </a:r>
            <a:endParaRPr lang="en-GB" sz="1180" b="1" dirty="0">
              <a:solidFill>
                <a:srgbClr val="009193"/>
              </a:solidFill>
            </a:endParaRPr>
          </a:p>
          <a:p>
            <a:r>
              <a:rPr lang="en-GB" sz="1180" dirty="0"/>
              <a:t>The first stage of cleaning the wastewater is to remove large objects that may block or damage equipment, or be unsightly if allowed back into the river. This includes items that should never have been put down the drain in the first place - such as nappies, face wipes, sanitary items and cotton buds - but often can be things like bricks, bottles and rags! The wastewater often contains a lot of grit that gets washed into the sewer, so Thames Water has special equipment to remove this as well.</a:t>
            </a:r>
          </a:p>
          <a:p>
            <a:r>
              <a:rPr lang="en-GB" sz="1180" b="1" dirty="0">
                <a:solidFill>
                  <a:srgbClr val="009193"/>
                </a:solidFill>
              </a:rPr>
              <a:t>3. Primary Treatment</a:t>
            </a:r>
          </a:p>
          <a:p>
            <a:r>
              <a:rPr lang="en-GB" sz="1180" dirty="0"/>
              <a:t>The wastewater still contains organic solid matter, namely human waste. The next stage is to separate this from the water, and to do this, Thames Water put the wastewater into large settlement tanks, which causes the solids to sink to the bottom of the tank. This is called settled solids or sludge. In a circular tank, large arms or scrapers, slowly move around the tank and push the sludge towards the centre where it is then pumped away for further treatment. The water passes over a wall near the top of the tank and is taken to the next stage of the treatment process.</a:t>
            </a:r>
          </a:p>
          <a:p>
            <a:r>
              <a:rPr lang="en-GB" sz="1180" b="1" dirty="0">
                <a:solidFill>
                  <a:srgbClr val="009193"/>
                </a:solidFill>
              </a:rPr>
              <a:t>4. Secondary Treatment </a:t>
            </a:r>
          </a:p>
          <a:p>
            <a:r>
              <a:rPr lang="en-GB" sz="1180" dirty="0"/>
              <a:t>Although the visible bits of sludge have been removed, water companies ensures that the smaller and sometimes invisible nasty bugs are also taken out. At larger sewage treatment works, the wastewater is put into rectangular tanks called aeration lanes, where air is pumped into the wastewater. This encourages the good bacteria to break down the nasty bugs by eating them. The more they eat, the more they grow and multiply until all the nasty bugs have gone.</a:t>
            </a:r>
          </a:p>
        </p:txBody>
      </p:sp>
    </p:spTree>
    <p:extLst>
      <p:ext uri="{BB962C8B-B14F-4D97-AF65-F5344CB8AC3E}">
        <p14:creationId xmlns:p14="http://schemas.microsoft.com/office/powerpoint/2010/main" val="3188578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967048" cy="461665"/>
          </a:xfrm>
          <a:prstGeom prst="rect">
            <a:avLst/>
          </a:prstGeom>
        </p:spPr>
        <p:txBody>
          <a:bodyPr wrap="none">
            <a:spAutoFit/>
          </a:bodyPr>
          <a:lstStyle/>
          <a:p>
            <a:r>
              <a:rPr lang="en-GB" sz="1200" dirty="0"/>
              <a:t>KS4-17-11: Using Resources - </a:t>
            </a:r>
            <a:r>
              <a:rPr lang="en-US" sz="1200" dirty="0"/>
              <a:t>Explore wastewater treatment</a:t>
            </a:r>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908176" cy="21544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how wasterwater is treated</a:t>
            </a:r>
          </a:p>
        </p:txBody>
      </p:sp>
      <p:pic>
        <p:nvPicPr>
          <p:cNvPr id="1028" name="Picture 4" descr="What happens at the treatment works?">
            <a:extLst>
              <a:ext uri="{FF2B5EF4-FFF2-40B4-BE49-F238E27FC236}">
                <a16:creationId xmlns:a16="http://schemas.microsoft.com/office/drawing/2014/main" id="{44A5777B-4F23-9F44-A9AA-6853871B1E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2048" y="975845"/>
            <a:ext cx="6473904" cy="3635577"/>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4D81CB62-3991-B34F-A221-C3BE1C3FD350}"/>
              </a:ext>
            </a:extLst>
          </p:cNvPr>
          <p:cNvSpPr/>
          <p:nvPr/>
        </p:nvSpPr>
        <p:spPr>
          <a:xfrm>
            <a:off x="115848" y="4598722"/>
            <a:ext cx="6557772" cy="4524315"/>
          </a:xfrm>
          <a:prstGeom prst="rect">
            <a:avLst/>
          </a:prstGeom>
        </p:spPr>
        <p:txBody>
          <a:bodyPr wrap="square">
            <a:spAutoFit/>
          </a:bodyPr>
          <a:lstStyle/>
          <a:p>
            <a:r>
              <a:rPr lang="en-GB" sz="1180" b="1" dirty="0">
                <a:solidFill>
                  <a:srgbClr val="009193"/>
                </a:solidFill>
              </a:rPr>
              <a:t>5. Final Treatment</a:t>
            </a:r>
          </a:p>
          <a:p>
            <a:r>
              <a:rPr lang="en-GB" sz="1180" dirty="0"/>
              <a:t>The treated wastewater is passed through a final settlement tank, where the good bacteria sink to the bottom. This forms more sludge - some of it is recycled back to the ‘secondary treatment’ stage, and the rest goes to sludge treatment. The now clean water passes over a wall near the top of the tank. Sometimes additional treatment is needed if the river that the treated wastewater will be returned to is particularly sensitive. The treated wastewater is slowly filtered through a bed of sand, which acts as a filter and catches any remaining particles.</a:t>
            </a:r>
          </a:p>
          <a:p>
            <a:r>
              <a:rPr lang="en-GB" sz="1180" b="1" dirty="0">
                <a:solidFill>
                  <a:srgbClr val="009193"/>
                </a:solidFill>
              </a:rPr>
              <a:t>6. Dealing with the sludge</a:t>
            </a:r>
          </a:p>
          <a:p>
            <a:r>
              <a:rPr lang="en-GB" sz="1180" dirty="0"/>
              <a:t>The sludge collected during the process is treated and put to good use. Most of it is recycled to agricultural land for farmers to use as fertiliser, but water companies also use it as a bioresource to generate energy in a variety of different ways:</a:t>
            </a:r>
          </a:p>
          <a:p>
            <a:r>
              <a:rPr lang="en-GB" sz="1180" b="1" dirty="0"/>
              <a:t>Combined heat and power</a:t>
            </a:r>
            <a:r>
              <a:rPr lang="en-GB" sz="1180" dirty="0"/>
              <a:t>: this process treats the sludge using a process called anaerobic digestion. This is where the sludge is heated to encourage the bacteria to eat it. This creates biogas that is then burnt to create heat, which in turn creates electricity.</a:t>
            </a:r>
          </a:p>
          <a:p>
            <a:r>
              <a:rPr lang="en-GB" sz="1180" b="1" dirty="0"/>
              <a:t>Gas to grid</a:t>
            </a:r>
            <a:r>
              <a:rPr lang="en-GB" sz="1180" dirty="0"/>
              <a:t>: Water companies can also clean the biogas to a higher standard (known as biomethane) so that they can put it into the national gas grid to power homes, businesses and schools.</a:t>
            </a:r>
          </a:p>
          <a:p>
            <a:r>
              <a:rPr lang="en-GB" sz="1180" b="1" dirty="0"/>
              <a:t>Thermal destruction</a:t>
            </a:r>
            <a:r>
              <a:rPr lang="en-GB" sz="1180" dirty="0"/>
              <a:t>: this process involves drying the sludge into blocks called cake, which are then burned to generate heat. The heat can be captured and turned it into electricity.</a:t>
            </a:r>
          </a:p>
          <a:p>
            <a:r>
              <a:rPr lang="en-GB" sz="1180" b="1" dirty="0">
                <a:solidFill>
                  <a:srgbClr val="009193"/>
                </a:solidFill>
              </a:rPr>
              <a:t>7. Back to the river</a:t>
            </a:r>
          </a:p>
          <a:p>
            <a:r>
              <a:rPr lang="en-GB" sz="1180" dirty="0"/>
              <a:t>Once the wastewater is clean, it can be returned to local rivers and streams, or discharged to sea. In some areas, the water put back into the environment can improve water quality in rivers and streams, helping to keep them healthy. The quality of the cleaned wastewater is strictly regulated by the Environment Agency and Natural Resources Wales. Water companies thoroughly test it to make sure that it meets high quality standards.</a:t>
            </a:r>
          </a:p>
        </p:txBody>
      </p:sp>
    </p:spTree>
    <p:extLst>
      <p:ext uri="{BB962C8B-B14F-4D97-AF65-F5344CB8AC3E}">
        <p14:creationId xmlns:p14="http://schemas.microsoft.com/office/powerpoint/2010/main" val="1987429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6F887CF-AEE7-0346-B8E5-2599EE52B9CE}"/>
              </a:ext>
            </a:extLst>
          </p:cNvPr>
          <p:cNvSpPr txBox="1"/>
          <p:nvPr/>
        </p:nvSpPr>
        <p:spPr>
          <a:xfrm>
            <a:off x="2340400" y="9644390"/>
            <a:ext cx="2177199" cy="261610"/>
          </a:xfrm>
          <a:prstGeom prst="rect">
            <a:avLst/>
          </a:prstGeom>
          <a:noFill/>
        </p:spPr>
        <p:txBody>
          <a:bodyPr wrap="square" rtlCol="0">
            <a:spAutoFit/>
          </a:bodyPr>
          <a:lstStyle/>
          <a:p>
            <a:r>
              <a:rPr lang="en-US" sz="1100" dirty="0">
                <a:solidFill>
                  <a:schemeClr val="bg1">
                    <a:lumMod val="50000"/>
                  </a:schemeClr>
                </a:solidFill>
                <a:latin typeface="CordiaUPC" panose="020B0304020202020204" pitchFamily="34" charset="-34"/>
                <a:cs typeface="CordiaUPC" panose="020B0304020202020204" pitchFamily="34" charset="-34"/>
              </a:rPr>
              <a:t>Developing Experts All rights reserved © 2021</a:t>
            </a:r>
          </a:p>
        </p:txBody>
      </p:sp>
      <p:pic>
        <p:nvPicPr>
          <p:cNvPr id="6" name="Picture 5" descr="A picture containing graphical user interface&#10;&#10;Description automatically generated">
            <a:extLst>
              <a:ext uri="{FF2B5EF4-FFF2-40B4-BE49-F238E27FC236}">
                <a16:creationId xmlns:a16="http://schemas.microsoft.com/office/drawing/2014/main" id="{13991914-2AFE-474F-8934-46690A05B028}"/>
              </a:ext>
            </a:extLst>
          </p:cNvPr>
          <p:cNvPicPr>
            <a:picLocks noChangeAspect="1"/>
          </p:cNvPicPr>
          <p:nvPr/>
        </p:nvPicPr>
        <p:blipFill rotWithShape="1">
          <a:blip r:embed="rId2"/>
          <a:srcRect t="-1" r="68037" b="-1158"/>
          <a:stretch/>
        </p:blipFill>
        <p:spPr>
          <a:xfrm>
            <a:off x="192048" y="194375"/>
            <a:ext cx="668564" cy="653369"/>
          </a:xfrm>
          <a:prstGeom prst="rect">
            <a:avLst/>
          </a:prstGeom>
        </p:spPr>
      </p:pic>
      <p:sp>
        <p:nvSpPr>
          <p:cNvPr id="7" name="Rounded Rectangle 6">
            <a:extLst>
              <a:ext uri="{FF2B5EF4-FFF2-40B4-BE49-F238E27FC236}">
                <a16:creationId xmlns:a16="http://schemas.microsoft.com/office/drawing/2014/main" id="{345D05D2-E61A-6C4C-8A78-623B39AB04E3}"/>
              </a:ext>
            </a:extLst>
          </p:cNvPr>
          <p:cNvSpPr/>
          <p:nvPr/>
        </p:nvSpPr>
        <p:spPr>
          <a:xfrm>
            <a:off x="192048" y="194375"/>
            <a:ext cx="6473904" cy="646066"/>
          </a:xfrm>
          <a:prstGeom prst="roundRect">
            <a:avLst/>
          </a:prstGeom>
          <a:noFill/>
          <a:ln>
            <a:solidFill>
              <a:srgbClr val="38D4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AC7B26C-52DA-E745-AF6F-CAACB5B039CC}"/>
              </a:ext>
            </a:extLst>
          </p:cNvPr>
          <p:cNvSpPr/>
          <p:nvPr/>
        </p:nvSpPr>
        <p:spPr>
          <a:xfrm>
            <a:off x="860612" y="193341"/>
            <a:ext cx="3967048" cy="461665"/>
          </a:xfrm>
          <a:prstGeom prst="rect">
            <a:avLst/>
          </a:prstGeom>
        </p:spPr>
        <p:txBody>
          <a:bodyPr wrap="none">
            <a:spAutoFit/>
          </a:bodyPr>
          <a:lstStyle/>
          <a:p>
            <a:r>
              <a:rPr lang="en-GB" sz="1200" dirty="0"/>
              <a:t>KS4-17-11: Using Resources - </a:t>
            </a:r>
            <a:r>
              <a:rPr lang="en-US" sz="1200" dirty="0"/>
              <a:t>Explore wastewater treatment</a:t>
            </a:r>
          </a:p>
          <a:p>
            <a:endParaRPr lang="en-US" sz="1200" dirty="0"/>
          </a:p>
        </p:txBody>
      </p:sp>
      <p:pic>
        <p:nvPicPr>
          <p:cNvPr id="1026" name="Picture 2" descr="Thames Water - The UK&amp;#39;s largest water and wastewater company">
            <a:extLst>
              <a:ext uri="{FF2B5EF4-FFF2-40B4-BE49-F238E27FC236}">
                <a16:creationId xmlns:a16="http://schemas.microsoft.com/office/drawing/2014/main" id="{CA48918A-A0F2-BA47-86D6-887FCDE73E4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6519" y="193341"/>
            <a:ext cx="647100" cy="647100"/>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0CBD930B-03CE-9C4B-B329-540DED6C5F81}"/>
              </a:ext>
            </a:extLst>
          </p:cNvPr>
          <p:cNvSpPr/>
          <p:nvPr/>
        </p:nvSpPr>
        <p:spPr>
          <a:xfrm>
            <a:off x="860612" y="380579"/>
            <a:ext cx="4908176" cy="215444"/>
          </a:xfrm>
          <a:prstGeom prst="rect">
            <a:avLst/>
          </a:prstGeom>
        </p:spPr>
        <p:txBody>
          <a:bodyPr wrap="square">
            <a:spAutoFit/>
          </a:bodyPr>
          <a:lstStyle/>
          <a:p>
            <a:r>
              <a:rPr lang="en-US" sz="800" dirty="0">
                <a:solidFill>
                  <a:srgbClr val="38D4D6"/>
                </a:solidFill>
                <a:latin typeface="Arial" panose="020B0604020202020204" pitchFamily="34" charset="0"/>
                <a:cs typeface="Arial" panose="020B0604020202020204" pitchFamily="34" charset="0"/>
              </a:rPr>
              <a:t>●</a:t>
            </a:r>
            <a:r>
              <a:rPr lang="en-US" sz="800" dirty="0">
                <a:latin typeface="Arial" panose="020B0604020202020204" pitchFamily="34" charset="0"/>
                <a:cs typeface="Arial" panose="020B0604020202020204" pitchFamily="34" charset="0"/>
              </a:rPr>
              <a:t> </a:t>
            </a:r>
            <a:r>
              <a:rPr lang="en-US" sz="800" dirty="0"/>
              <a:t>Describe how wasterwater is treated</a:t>
            </a:r>
          </a:p>
        </p:txBody>
      </p:sp>
      <p:sp>
        <p:nvSpPr>
          <p:cNvPr id="5" name="TextBox 4">
            <a:extLst>
              <a:ext uri="{FF2B5EF4-FFF2-40B4-BE49-F238E27FC236}">
                <a16:creationId xmlns:a16="http://schemas.microsoft.com/office/drawing/2014/main" id="{0992E31E-9BA9-8C4C-B3C8-5D54A8EA8673}"/>
              </a:ext>
            </a:extLst>
          </p:cNvPr>
          <p:cNvSpPr txBox="1"/>
          <p:nvPr/>
        </p:nvSpPr>
        <p:spPr>
          <a:xfrm>
            <a:off x="97436" y="847744"/>
            <a:ext cx="6576183" cy="8956298"/>
          </a:xfrm>
          <a:prstGeom prst="rect">
            <a:avLst/>
          </a:prstGeom>
          <a:noFill/>
        </p:spPr>
        <p:txBody>
          <a:bodyPr wrap="square" rtlCol="0">
            <a:spAutoFit/>
          </a:bodyPr>
          <a:lstStyle/>
          <a:p>
            <a:r>
              <a:rPr lang="en-US" sz="1200" b="1" dirty="0">
                <a:solidFill>
                  <a:srgbClr val="009193"/>
                </a:solidFill>
              </a:rPr>
              <a:t>Comprehension Task</a:t>
            </a:r>
          </a:p>
          <a:p>
            <a:pPr marL="228600" indent="-228600">
              <a:buAutoNum type="arabicPeriod"/>
            </a:pPr>
            <a:r>
              <a:rPr lang="en-US" sz="1200" dirty="0"/>
              <a:t>What happens to wastewater once its leaves your home?</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a:t>
            </a:r>
          </a:p>
          <a:p>
            <a:r>
              <a:rPr lang="en-US" sz="1200" dirty="0"/>
              <a:t>___________________________________________________________________________________</a:t>
            </a:r>
          </a:p>
          <a:p>
            <a:endParaRPr lang="en-US" sz="800" dirty="0"/>
          </a:p>
          <a:p>
            <a:r>
              <a:rPr lang="en-US" sz="1200" dirty="0"/>
              <a:t>2. Explain in your own words what happens during the screening process.</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a:t>
            </a:r>
          </a:p>
          <a:p>
            <a:endParaRPr lang="en-US" sz="800" dirty="0"/>
          </a:p>
          <a:p>
            <a:r>
              <a:rPr lang="en-US" sz="1200" dirty="0"/>
              <a:t>3. Explain in your own words what happens during primary treatment.</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a:t>
            </a:r>
          </a:p>
          <a:p>
            <a:endParaRPr lang="en-US" sz="800" dirty="0"/>
          </a:p>
          <a:p>
            <a:r>
              <a:rPr lang="en-US" sz="1200" dirty="0"/>
              <a:t>4. Explain in your own words what happens during secondary treatment.</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a:t>
            </a:r>
          </a:p>
          <a:p>
            <a:endParaRPr lang="en-US" sz="800" dirty="0"/>
          </a:p>
          <a:p>
            <a:r>
              <a:rPr lang="en-US" sz="1200" dirty="0"/>
              <a:t>5. Explain in your own words what happens during final treatment.</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___________________________________________________________________________________</a:t>
            </a:r>
          </a:p>
          <a:p>
            <a:endParaRPr lang="en-US" sz="800" dirty="0"/>
          </a:p>
          <a:p>
            <a:r>
              <a:rPr lang="en-US" sz="1200" dirty="0"/>
              <a:t>6. How is the sludge dealt with?</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r>
              <a:rPr lang="en-US" sz="1200" dirty="0"/>
              <a:t>7. Which organisations regulate the water treatment process?</a:t>
            </a:r>
          </a:p>
          <a:p>
            <a:r>
              <a:rPr lang="en-US" sz="1200" dirty="0"/>
              <a:t>______________________________________________________________________________________________________________________________________________________________________</a:t>
            </a:r>
          </a:p>
          <a:p>
            <a:endParaRPr lang="en-US" sz="800" dirty="0"/>
          </a:p>
          <a:p>
            <a:r>
              <a:rPr lang="en-US" sz="1200" dirty="0"/>
              <a:t>8. Why are water regulator agencies needed?</a:t>
            </a:r>
          </a:p>
          <a:p>
            <a:r>
              <a:rPr lang="en-US" sz="120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11047597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TotalTime>
  <Words>1010</Words>
  <Application>Microsoft Macintosh PowerPoint</Application>
  <PresentationFormat>A4 Paper (210x297 mm)</PresentationFormat>
  <Paragraphs>55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CordiaUPC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Sarah Mintey</cp:lastModifiedBy>
  <cp:revision>18</cp:revision>
  <dcterms:created xsi:type="dcterms:W3CDTF">2021-07-22T08:01:10Z</dcterms:created>
  <dcterms:modified xsi:type="dcterms:W3CDTF">2021-07-24T08:30:49Z</dcterms:modified>
</cp:coreProperties>
</file>