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D4D6"/>
    <a:srgbClr val="797979"/>
    <a:srgbClr val="00D4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15"/>
  </p:normalViewPr>
  <p:slideViewPr>
    <p:cSldViewPr snapToGrid="0" snapToObjects="1">
      <p:cViewPr varScale="1">
        <p:scale>
          <a:sx n="44" d="100"/>
          <a:sy n="44" d="100"/>
        </p:scale>
        <p:origin x="223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B4E2C-4581-EF49-9C59-5E7D689C4CEB}" type="datetimeFigureOut">
              <a:rPr lang="en-US" smtClean="0"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E394C-4933-7D42-AA73-05696ACF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462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B4E2C-4581-EF49-9C59-5E7D689C4CEB}" type="datetimeFigureOut">
              <a:rPr lang="en-US" smtClean="0"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E394C-4933-7D42-AA73-05696ACF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7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B4E2C-4581-EF49-9C59-5E7D689C4CEB}" type="datetimeFigureOut">
              <a:rPr lang="en-US" smtClean="0"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E394C-4933-7D42-AA73-05696ACF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75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B4E2C-4581-EF49-9C59-5E7D689C4CEB}" type="datetimeFigureOut">
              <a:rPr lang="en-US" smtClean="0"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E394C-4933-7D42-AA73-05696ACF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952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B4E2C-4581-EF49-9C59-5E7D689C4CEB}" type="datetimeFigureOut">
              <a:rPr lang="en-US" smtClean="0"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E394C-4933-7D42-AA73-05696ACF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553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B4E2C-4581-EF49-9C59-5E7D689C4CEB}" type="datetimeFigureOut">
              <a:rPr lang="en-US" smtClean="0"/>
              <a:t>8/9/2022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E394C-4933-7D42-AA73-05696ACF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384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B4E2C-4581-EF49-9C59-5E7D689C4CEB}" type="datetimeFigureOut">
              <a:rPr lang="en-US" smtClean="0"/>
              <a:t>8/9/2022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E394C-4933-7D42-AA73-05696ACF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293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B4E2C-4581-EF49-9C59-5E7D689C4CEB}" type="datetimeFigureOut">
              <a:rPr lang="en-US" smtClean="0"/>
              <a:t>8/9/2022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E394C-4933-7D42-AA73-05696ACF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7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B4E2C-4581-EF49-9C59-5E7D689C4CEB}" type="datetimeFigureOut">
              <a:rPr lang="en-US" smtClean="0"/>
              <a:t>8/9/2022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E394C-4933-7D42-AA73-05696ACF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593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B4E2C-4581-EF49-9C59-5E7D689C4CEB}" type="datetimeFigureOut">
              <a:rPr lang="en-US" smtClean="0"/>
              <a:t>8/9/2022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E394C-4933-7D42-AA73-05696ACF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500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B4E2C-4581-EF49-9C59-5E7D689C4CEB}" type="datetimeFigureOut">
              <a:rPr lang="en-US" smtClean="0"/>
              <a:t>8/9/2022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E394C-4933-7D42-AA73-05696ACF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52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9.pn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8101B3F-8539-1144-B88A-9B4336C78CC6}"/>
              </a:ext>
            </a:extLst>
          </p:cNvPr>
          <p:cNvSpPr/>
          <p:nvPr userDrawn="1"/>
        </p:nvSpPr>
        <p:spPr>
          <a:xfrm>
            <a:off x="0" y="1"/>
            <a:ext cx="6858000" cy="1062318"/>
          </a:xfrm>
          <a:prstGeom prst="rect">
            <a:avLst/>
          </a:prstGeom>
          <a:solidFill>
            <a:srgbClr val="38D4D6"/>
          </a:solidFill>
          <a:ln>
            <a:solidFill>
              <a:srgbClr val="00D4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8010129C-DE21-8048-81CD-0A17E3F06791}"/>
              </a:ext>
            </a:extLst>
          </p:cNvPr>
          <p:cNvSpPr/>
          <p:nvPr userDrawn="1"/>
        </p:nvSpPr>
        <p:spPr>
          <a:xfrm>
            <a:off x="0" y="9624786"/>
            <a:ext cx="6858000" cy="305322"/>
          </a:xfrm>
          <a:prstGeom prst="rect">
            <a:avLst/>
          </a:prstGeom>
          <a:solidFill>
            <a:srgbClr val="38D4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B4E2C-4581-EF49-9C59-5E7D689C4CEB}" type="datetimeFigureOut">
              <a:rPr lang="en-US" smtClean="0"/>
              <a:t>8/9/2022</a:t>
            </a:fld>
            <a:endParaRPr lang="en-US"/>
          </a:p>
        </p:txBody>
      </p: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5F21B2FE-2CB9-314D-86D8-D78318E2AD4F}"/>
              </a:ext>
            </a:extLst>
          </p:cNvPr>
          <p:cNvSpPr/>
          <p:nvPr userDrawn="1"/>
        </p:nvSpPr>
        <p:spPr>
          <a:xfrm>
            <a:off x="170690" y="1216149"/>
            <a:ext cx="6503172" cy="8266803"/>
          </a:xfrm>
          <a:prstGeom prst="roundRect">
            <a:avLst>
              <a:gd name="adj" fmla="val 2594"/>
            </a:avLst>
          </a:prstGeom>
          <a:noFill/>
          <a:ln w="28575">
            <a:solidFill>
              <a:srgbClr val="38D4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bg1"/>
              </a:solidFill>
              <a:latin typeface="Arial Rounded MT Bold" panose="020F0704030504030204" pitchFamily="34" charset="77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E394C-4933-7D42-AA73-05696ACF4D03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41B44A78-DEC5-D24C-B5BF-AE444B4AFA0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biLevel thresh="50000"/>
          </a:blip>
          <a:srcRect r="67643"/>
          <a:stretch/>
        </p:blipFill>
        <p:spPr>
          <a:xfrm>
            <a:off x="170690" y="162670"/>
            <a:ext cx="751977" cy="71763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CDE91AF0-48A0-D047-A478-E61BE7191FA9}"/>
              </a:ext>
            </a:extLst>
          </p:cNvPr>
          <p:cNvSpPr/>
          <p:nvPr userDrawn="1"/>
        </p:nvSpPr>
        <p:spPr>
          <a:xfrm>
            <a:off x="1093357" y="177564"/>
            <a:ext cx="5580506" cy="717631"/>
          </a:xfrm>
          <a:prstGeom prst="round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bg1"/>
              </a:solidFill>
              <a:latin typeface="Arial Rounded MT Bold" panose="020F0704030504030204" pitchFamily="34" charset="77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2B21BA9-0A97-A348-AD97-78CE6F2E44F2}"/>
              </a:ext>
            </a:extLst>
          </p:cNvPr>
          <p:cNvGrpSpPr/>
          <p:nvPr userDrawn="1"/>
        </p:nvGrpSpPr>
        <p:grpSpPr>
          <a:xfrm>
            <a:off x="529022" y="970622"/>
            <a:ext cx="382946" cy="382526"/>
            <a:chOff x="1761370" y="3168673"/>
            <a:chExt cx="751977" cy="71763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06D1F272-9FB9-994A-86A7-2586DB1F8517}"/>
                </a:ext>
              </a:extLst>
            </p:cNvPr>
            <p:cNvSpPr/>
            <p:nvPr/>
          </p:nvSpPr>
          <p:spPr>
            <a:xfrm>
              <a:off x="1790881" y="3195510"/>
              <a:ext cx="699558" cy="663957"/>
            </a:xfrm>
            <a:prstGeom prst="ellipse">
              <a:avLst/>
            </a:prstGeom>
            <a:solidFill>
              <a:srgbClr val="38D4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Doughnut 20">
              <a:extLst>
                <a:ext uri="{FF2B5EF4-FFF2-40B4-BE49-F238E27FC236}">
                  <a16:creationId xmlns:a16="http://schemas.microsoft.com/office/drawing/2014/main" id="{26E2CF78-6189-244B-98DA-66095B80B1F2}"/>
                </a:ext>
              </a:extLst>
            </p:cNvPr>
            <p:cNvSpPr/>
            <p:nvPr/>
          </p:nvSpPr>
          <p:spPr>
            <a:xfrm>
              <a:off x="1761370" y="3168673"/>
              <a:ext cx="751977" cy="717630"/>
            </a:xfrm>
            <a:prstGeom prst="donut">
              <a:avLst>
                <a:gd name="adj" fmla="val 504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22" name="Picture 21" descr="Icon&#10;&#10;Description automatically generated">
              <a:extLst>
                <a:ext uri="{FF2B5EF4-FFF2-40B4-BE49-F238E27FC236}">
                  <a16:creationId xmlns:a16="http://schemas.microsoft.com/office/drawing/2014/main" id="{3AC6786D-CD08-804C-A834-BF1D845C4CFF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858226" y="3303380"/>
              <a:ext cx="586284" cy="492628"/>
            </a:xfrm>
            <a:prstGeom prst="rect">
              <a:avLst/>
            </a:prstGeom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B5F4D00-67D5-6142-8955-53027972366A}"/>
              </a:ext>
            </a:extLst>
          </p:cNvPr>
          <p:cNvGrpSpPr/>
          <p:nvPr userDrawn="1"/>
        </p:nvGrpSpPr>
        <p:grpSpPr>
          <a:xfrm>
            <a:off x="958811" y="753404"/>
            <a:ext cx="651649" cy="631333"/>
            <a:chOff x="964200" y="1717382"/>
            <a:chExt cx="751977" cy="71763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EA1D92D5-ACCE-F14E-91FD-5A28E8C4F33D}"/>
                </a:ext>
              </a:extLst>
            </p:cNvPr>
            <p:cNvSpPr/>
            <p:nvPr/>
          </p:nvSpPr>
          <p:spPr>
            <a:xfrm>
              <a:off x="993711" y="1744219"/>
              <a:ext cx="699558" cy="663957"/>
            </a:xfrm>
            <a:prstGeom prst="ellipse">
              <a:avLst/>
            </a:prstGeom>
            <a:solidFill>
              <a:srgbClr val="38D4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Doughnut 24">
              <a:extLst>
                <a:ext uri="{FF2B5EF4-FFF2-40B4-BE49-F238E27FC236}">
                  <a16:creationId xmlns:a16="http://schemas.microsoft.com/office/drawing/2014/main" id="{E5A5648D-D0B1-D844-B1DB-FF9FC27347F8}"/>
                </a:ext>
              </a:extLst>
            </p:cNvPr>
            <p:cNvSpPr/>
            <p:nvPr/>
          </p:nvSpPr>
          <p:spPr>
            <a:xfrm>
              <a:off x="964200" y="1717382"/>
              <a:ext cx="751977" cy="717630"/>
            </a:xfrm>
            <a:prstGeom prst="donut">
              <a:avLst>
                <a:gd name="adj" fmla="val 504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26" name="Picture 25" descr="Icon&#10;&#10;Description automatically generated">
              <a:extLst>
                <a:ext uri="{FF2B5EF4-FFF2-40B4-BE49-F238E27FC236}">
                  <a16:creationId xmlns:a16="http://schemas.microsoft.com/office/drawing/2014/main" id="{6F28909D-5650-7D48-B3DB-BB3D89F5521D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biLevel thresh="25000"/>
            </a:blip>
            <a:stretch>
              <a:fillRect/>
            </a:stretch>
          </p:blipFill>
          <p:spPr>
            <a:xfrm>
              <a:off x="1090624" y="1850961"/>
              <a:ext cx="516096" cy="365418"/>
            </a:xfrm>
            <a:prstGeom prst="rect">
              <a:avLst/>
            </a:prstGeom>
          </p:spPr>
        </p:pic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44E2CF8D-FD41-784C-B0A5-4E0CE4FC588D}"/>
              </a:ext>
            </a:extLst>
          </p:cNvPr>
          <p:cNvGrpSpPr/>
          <p:nvPr userDrawn="1"/>
        </p:nvGrpSpPr>
        <p:grpSpPr>
          <a:xfrm>
            <a:off x="1694319" y="632875"/>
            <a:ext cx="544625" cy="523220"/>
            <a:chOff x="992741" y="2082272"/>
            <a:chExt cx="751977" cy="71763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4BFAE7E-54AE-6D42-8661-82A5CC0DE0CC}"/>
                </a:ext>
              </a:extLst>
            </p:cNvPr>
            <p:cNvSpPr/>
            <p:nvPr/>
          </p:nvSpPr>
          <p:spPr>
            <a:xfrm>
              <a:off x="1022252" y="2109109"/>
              <a:ext cx="699558" cy="663957"/>
            </a:xfrm>
            <a:prstGeom prst="ellipse">
              <a:avLst/>
            </a:prstGeom>
            <a:solidFill>
              <a:srgbClr val="38D4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Doughnut 29">
              <a:extLst>
                <a:ext uri="{FF2B5EF4-FFF2-40B4-BE49-F238E27FC236}">
                  <a16:creationId xmlns:a16="http://schemas.microsoft.com/office/drawing/2014/main" id="{B8B9F8CD-EC84-B449-99AD-75067294D428}"/>
                </a:ext>
              </a:extLst>
            </p:cNvPr>
            <p:cNvSpPr/>
            <p:nvPr/>
          </p:nvSpPr>
          <p:spPr>
            <a:xfrm>
              <a:off x="992741" y="2082272"/>
              <a:ext cx="751977" cy="717630"/>
            </a:xfrm>
            <a:prstGeom prst="donut">
              <a:avLst>
                <a:gd name="adj" fmla="val 504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31" name="Picture 30" descr="Icon&#10;&#10;Description automatically generated">
              <a:extLst>
                <a:ext uri="{FF2B5EF4-FFF2-40B4-BE49-F238E27FC236}">
                  <a16:creationId xmlns:a16="http://schemas.microsoft.com/office/drawing/2014/main" id="{DEE8E5FB-B26A-4841-BC98-C868BDFB867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1124027" y="2244941"/>
              <a:ext cx="489403" cy="340202"/>
            </a:xfrm>
            <a:prstGeom prst="rect">
              <a:avLst/>
            </a:prstGeom>
          </p:spPr>
        </p:pic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D8A33FB-C49C-6A49-8591-7859D49173CA}"/>
              </a:ext>
            </a:extLst>
          </p:cNvPr>
          <p:cNvGrpSpPr/>
          <p:nvPr userDrawn="1"/>
        </p:nvGrpSpPr>
        <p:grpSpPr>
          <a:xfrm>
            <a:off x="2308049" y="743153"/>
            <a:ext cx="583454" cy="651836"/>
            <a:chOff x="2217067" y="1917395"/>
            <a:chExt cx="761257" cy="80709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7649D984-31B6-994E-AA35-D29D42209B2A}"/>
                </a:ext>
              </a:extLst>
            </p:cNvPr>
            <p:cNvSpPr/>
            <p:nvPr/>
          </p:nvSpPr>
          <p:spPr>
            <a:xfrm>
              <a:off x="2255858" y="1981892"/>
              <a:ext cx="699558" cy="663957"/>
            </a:xfrm>
            <a:prstGeom prst="ellipse">
              <a:avLst/>
            </a:prstGeom>
            <a:solidFill>
              <a:srgbClr val="38D4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Doughnut 33">
              <a:extLst>
                <a:ext uri="{FF2B5EF4-FFF2-40B4-BE49-F238E27FC236}">
                  <a16:creationId xmlns:a16="http://schemas.microsoft.com/office/drawing/2014/main" id="{C38F7472-BFC1-974C-B509-AEA999D6AF1F}"/>
                </a:ext>
              </a:extLst>
            </p:cNvPr>
            <p:cNvSpPr/>
            <p:nvPr/>
          </p:nvSpPr>
          <p:spPr>
            <a:xfrm>
              <a:off x="2226347" y="1955055"/>
              <a:ext cx="751977" cy="717630"/>
            </a:xfrm>
            <a:prstGeom prst="donut">
              <a:avLst>
                <a:gd name="adj" fmla="val 504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35" name="Picture 34" descr="A white windmill with a black background&#10;&#10;Description automatically generated with medium confidence">
              <a:extLst>
                <a:ext uri="{FF2B5EF4-FFF2-40B4-BE49-F238E27FC236}">
                  <a16:creationId xmlns:a16="http://schemas.microsoft.com/office/drawing/2014/main" id="{6C4233D9-51DE-2643-9552-EE55E78B545E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biLevel thresh="25000"/>
            </a:blip>
            <a:stretch>
              <a:fillRect/>
            </a:stretch>
          </p:blipFill>
          <p:spPr>
            <a:xfrm>
              <a:off x="2217067" y="1917395"/>
              <a:ext cx="751977" cy="807096"/>
            </a:xfrm>
            <a:prstGeom prst="rect">
              <a:avLst/>
            </a:prstGeom>
          </p:spPr>
        </p:pic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76B950D6-C76F-7E4F-B476-5B5EA107CF93}"/>
              </a:ext>
            </a:extLst>
          </p:cNvPr>
          <p:cNvGrpSpPr/>
          <p:nvPr userDrawn="1"/>
        </p:nvGrpSpPr>
        <p:grpSpPr>
          <a:xfrm>
            <a:off x="2954801" y="632875"/>
            <a:ext cx="549161" cy="523220"/>
            <a:chOff x="2954801" y="632875"/>
            <a:chExt cx="549161" cy="52322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7D7C4E6C-B1CD-A54C-A14D-61C32B6C3C19}"/>
                </a:ext>
              </a:extLst>
            </p:cNvPr>
            <p:cNvSpPr/>
            <p:nvPr/>
          </p:nvSpPr>
          <p:spPr>
            <a:xfrm>
              <a:off x="2976353" y="652442"/>
              <a:ext cx="510880" cy="484087"/>
            </a:xfrm>
            <a:prstGeom prst="ellipse">
              <a:avLst/>
            </a:prstGeom>
            <a:solidFill>
              <a:srgbClr val="38D4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Doughnut 37">
              <a:extLst>
                <a:ext uri="{FF2B5EF4-FFF2-40B4-BE49-F238E27FC236}">
                  <a16:creationId xmlns:a16="http://schemas.microsoft.com/office/drawing/2014/main" id="{18164CD0-6C49-B540-8BB6-57599C3AB6AB}"/>
                </a:ext>
              </a:extLst>
            </p:cNvPr>
            <p:cNvSpPr/>
            <p:nvPr/>
          </p:nvSpPr>
          <p:spPr>
            <a:xfrm>
              <a:off x="2954801" y="632875"/>
              <a:ext cx="549161" cy="523220"/>
            </a:xfrm>
            <a:prstGeom prst="donut">
              <a:avLst>
                <a:gd name="adj" fmla="val 504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39" name="Picture 38" descr="Icon&#10;&#10;Description automatically generated">
              <a:extLst>
                <a:ext uri="{FF2B5EF4-FFF2-40B4-BE49-F238E27FC236}">
                  <a16:creationId xmlns:a16="http://schemas.microsoft.com/office/drawing/2014/main" id="{4928C1B4-5D8C-4A40-A782-7C76604F9673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3016500" y="670402"/>
              <a:ext cx="456198" cy="430854"/>
            </a:xfrm>
            <a:prstGeom prst="rect">
              <a:avLst/>
            </a:prstGeom>
          </p:spPr>
        </p:pic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8A745CA7-2FAE-A74B-B836-F213D3AB0288}"/>
              </a:ext>
            </a:extLst>
          </p:cNvPr>
          <p:cNvGrpSpPr/>
          <p:nvPr userDrawn="1"/>
        </p:nvGrpSpPr>
        <p:grpSpPr>
          <a:xfrm>
            <a:off x="3566338" y="803603"/>
            <a:ext cx="471358" cy="441555"/>
            <a:chOff x="1866422" y="1624526"/>
            <a:chExt cx="751977" cy="71763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12292627-70BA-9D4E-B3C4-D98880050930}"/>
                </a:ext>
              </a:extLst>
            </p:cNvPr>
            <p:cNvSpPr/>
            <p:nvPr/>
          </p:nvSpPr>
          <p:spPr>
            <a:xfrm>
              <a:off x="1895933" y="1651363"/>
              <a:ext cx="699558" cy="663957"/>
            </a:xfrm>
            <a:prstGeom prst="ellipse">
              <a:avLst/>
            </a:prstGeom>
            <a:solidFill>
              <a:srgbClr val="38D4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Doughnut 41">
              <a:extLst>
                <a:ext uri="{FF2B5EF4-FFF2-40B4-BE49-F238E27FC236}">
                  <a16:creationId xmlns:a16="http://schemas.microsoft.com/office/drawing/2014/main" id="{3B92D7D0-ABEC-7340-B99B-D47F7AF193E6}"/>
                </a:ext>
              </a:extLst>
            </p:cNvPr>
            <p:cNvSpPr/>
            <p:nvPr/>
          </p:nvSpPr>
          <p:spPr>
            <a:xfrm>
              <a:off x="1866422" y="1624526"/>
              <a:ext cx="751977" cy="717630"/>
            </a:xfrm>
            <a:prstGeom prst="donut">
              <a:avLst>
                <a:gd name="adj" fmla="val 504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43" name="Picture 64" descr="Free White Tractor 2 Icon - Download White Tractor 2 Icon">
              <a:extLst>
                <a:ext uri="{FF2B5EF4-FFF2-40B4-BE49-F238E27FC236}">
                  <a16:creationId xmlns:a16="http://schemas.microsoft.com/office/drawing/2014/main" id="{711159AB-C0F0-C84D-9F8C-317BAD5BBD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1680" y="1752611"/>
              <a:ext cx="461459" cy="4614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66C736AC-61D9-B149-AD8A-260AA4BF14C7}"/>
              </a:ext>
            </a:extLst>
          </p:cNvPr>
          <p:cNvGrpSpPr/>
          <p:nvPr userDrawn="1"/>
        </p:nvGrpSpPr>
        <p:grpSpPr>
          <a:xfrm>
            <a:off x="4107579" y="786105"/>
            <a:ext cx="359960" cy="338627"/>
            <a:chOff x="3824288" y="1662211"/>
            <a:chExt cx="471358" cy="44155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824DBF84-3E25-8543-848C-FC29AFA98D39}"/>
                </a:ext>
              </a:extLst>
            </p:cNvPr>
            <p:cNvSpPr/>
            <p:nvPr/>
          </p:nvSpPr>
          <p:spPr>
            <a:xfrm>
              <a:off x="3842786" y="1678724"/>
              <a:ext cx="438500" cy="408530"/>
            </a:xfrm>
            <a:prstGeom prst="ellipse">
              <a:avLst/>
            </a:prstGeom>
            <a:solidFill>
              <a:srgbClr val="38D4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Doughnut 45">
              <a:extLst>
                <a:ext uri="{FF2B5EF4-FFF2-40B4-BE49-F238E27FC236}">
                  <a16:creationId xmlns:a16="http://schemas.microsoft.com/office/drawing/2014/main" id="{C4FF9713-19EB-0648-ADE9-B4E3B88D8434}"/>
                </a:ext>
              </a:extLst>
            </p:cNvPr>
            <p:cNvSpPr/>
            <p:nvPr/>
          </p:nvSpPr>
          <p:spPr>
            <a:xfrm>
              <a:off x="3824288" y="1662211"/>
              <a:ext cx="471358" cy="441555"/>
            </a:xfrm>
            <a:prstGeom prst="donut">
              <a:avLst>
                <a:gd name="adj" fmla="val 504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47" name="Picture 78" descr="icon_pawCross - Riverside Veterinary Hospital">
              <a:extLst>
                <a:ext uri="{FF2B5EF4-FFF2-40B4-BE49-F238E27FC236}">
                  <a16:creationId xmlns:a16="http://schemas.microsoft.com/office/drawing/2014/main" id="{23DF445E-363A-8342-8D88-1E753AC177E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0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15340" y="1723116"/>
              <a:ext cx="289254" cy="2892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B71313CC-6D2C-7A4A-B20B-5A83695C3418}"/>
              </a:ext>
            </a:extLst>
          </p:cNvPr>
          <p:cNvGrpSpPr/>
          <p:nvPr userDrawn="1"/>
        </p:nvGrpSpPr>
        <p:grpSpPr>
          <a:xfrm>
            <a:off x="109492" y="9104209"/>
            <a:ext cx="751977" cy="717630"/>
            <a:chOff x="964200" y="1717382"/>
            <a:chExt cx="751977" cy="71763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50E01630-E2F5-174B-83DF-537A81900714}"/>
                </a:ext>
              </a:extLst>
            </p:cNvPr>
            <p:cNvSpPr/>
            <p:nvPr/>
          </p:nvSpPr>
          <p:spPr>
            <a:xfrm>
              <a:off x="993711" y="1744219"/>
              <a:ext cx="699558" cy="663957"/>
            </a:xfrm>
            <a:prstGeom prst="ellipse">
              <a:avLst/>
            </a:prstGeom>
            <a:solidFill>
              <a:srgbClr val="38D4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Doughnut 50">
              <a:extLst>
                <a:ext uri="{FF2B5EF4-FFF2-40B4-BE49-F238E27FC236}">
                  <a16:creationId xmlns:a16="http://schemas.microsoft.com/office/drawing/2014/main" id="{6FAB542D-0C59-0244-AD6A-01244F888810}"/>
                </a:ext>
              </a:extLst>
            </p:cNvPr>
            <p:cNvSpPr/>
            <p:nvPr/>
          </p:nvSpPr>
          <p:spPr>
            <a:xfrm>
              <a:off x="964200" y="1717382"/>
              <a:ext cx="751977" cy="717630"/>
            </a:xfrm>
            <a:prstGeom prst="donut">
              <a:avLst>
                <a:gd name="adj" fmla="val 504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52" name="Picture 51" descr="Icon&#10;&#10;Description automatically generated">
              <a:extLst>
                <a:ext uri="{FF2B5EF4-FFF2-40B4-BE49-F238E27FC236}">
                  <a16:creationId xmlns:a16="http://schemas.microsoft.com/office/drawing/2014/main" id="{3DBB897D-8E00-3547-8E8F-78D872CBB94E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biLevel thresh="25000"/>
            </a:blip>
            <a:stretch>
              <a:fillRect/>
            </a:stretch>
          </p:blipFill>
          <p:spPr>
            <a:xfrm>
              <a:off x="1090624" y="1850961"/>
              <a:ext cx="516096" cy="365418"/>
            </a:xfrm>
            <a:prstGeom prst="rect">
              <a:avLst/>
            </a:prstGeom>
          </p:spPr>
        </p:pic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7FEB5046-EEC0-944C-9FA3-917ABACF70E9}"/>
              </a:ext>
            </a:extLst>
          </p:cNvPr>
          <p:cNvGrpSpPr/>
          <p:nvPr userDrawn="1"/>
        </p:nvGrpSpPr>
        <p:grpSpPr>
          <a:xfrm>
            <a:off x="931352" y="9222966"/>
            <a:ext cx="553044" cy="523220"/>
            <a:chOff x="992741" y="2082272"/>
            <a:chExt cx="751977" cy="71763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36C2748E-7EDF-0045-9934-269FE6BD51FF}"/>
                </a:ext>
              </a:extLst>
            </p:cNvPr>
            <p:cNvSpPr/>
            <p:nvPr/>
          </p:nvSpPr>
          <p:spPr>
            <a:xfrm>
              <a:off x="1022252" y="2109109"/>
              <a:ext cx="699558" cy="663957"/>
            </a:xfrm>
            <a:prstGeom prst="ellipse">
              <a:avLst/>
            </a:prstGeom>
            <a:solidFill>
              <a:srgbClr val="38D4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Doughnut 54">
              <a:extLst>
                <a:ext uri="{FF2B5EF4-FFF2-40B4-BE49-F238E27FC236}">
                  <a16:creationId xmlns:a16="http://schemas.microsoft.com/office/drawing/2014/main" id="{7AC17B1C-19BC-8E4D-99BD-B4A87386FAAB}"/>
                </a:ext>
              </a:extLst>
            </p:cNvPr>
            <p:cNvSpPr/>
            <p:nvPr/>
          </p:nvSpPr>
          <p:spPr>
            <a:xfrm>
              <a:off x="992741" y="2082272"/>
              <a:ext cx="751977" cy="717630"/>
            </a:xfrm>
            <a:prstGeom prst="donut">
              <a:avLst>
                <a:gd name="adj" fmla="val 504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56" name="Picture 55" descr="Icon&#10;&#10;Description automatically generated">
              <a:extLst>
                <a:ext uri="{FF2B5EF4-FFF2-40B4-BE49-F238E27FC236}">
                  <a16:creationId xmlns:a16="http://schemas.microsoft.com/office/drawing/2014/main" id="{B400A263-037C-DF49-B3F9-733759DE7C8B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1124027" y="2244941"/>
              <a:ext cx="489403" cy="340202"/>
            </a:xfrm>
            <a:prstGeom prst="rect">
              <a:avLst/>
            </a:prstGeom>
          </p:spPr>
        </p:pic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AA07BC49-9362-AA4A-AE67-2FDF02A72B8D}"/>
              </a:ext>
            </a:extLst>
          </p:cNvPr>
          <p:cNvGrpSpPr/>
          <p:nvPr userDrawn="1"/>
        </p:nvGrpSpPr>
        <p:grpSpPr>
          <a:xfrm>
            <a:off x="1517966" y="9116399"/>
            <a:ext cx="583454" cy="651836"/>
            <a:chOff x="2217067" y="1917395"/>
            <a:chExt cx="761257" cy="80709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E50BBAF5-B41A-6041-B20B-4B622F87C611}"/>
                </a:ext>
              </a:extLst>
            </p:cNvPr>
            <p:cNvSpPr/>
            <p:nvPr/>
          </p:nvSpPr>
          <p:spPr>
            <a:xfrm>
              <a:off x="2255858" y="1981892"/>
              <a:ext cx="699558" cy="663957"/>
            </a:xfrm>
            <a:prstGeom prst="ellipse">
              <a:avLst/>
            </a:prstGeom>
            <a:solidFill>
              <a:srgbClr val="38D4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Doughnut 58">
              <a:extLst>
                <a:ext uri="{FF2B5EF4-FFF2-40B4-BE49-F238E27FC236}">
                  <a16:creationId xmlns:a16="http://schemas.microsoft.com/office/drawing/2014/main" id="{C4E069AB-60AB-7D47-9712-C57C7A64C4C7}"/>
                </a:ext>
              </a:extLst>
            </p:cNvPr>
            <p:cNvSpPr/>
            <p:nvPr/>
          </p:nvSpPr>
          <p:spPr>
            <a:xfrm>
              <a:off x="2226347" y="1955055"/>
              <a:ext cx="751977" cy="717630"/>
            </a:xfrm>
            <a:prstGeom prst="donut">
              <a:avLst>
                <a:gd name="adj" fmla="val 504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60" name="Picture 59" descr="A white windmill with a black background&#10;&#10;Description automatically generated with medium confidence">
              <a:extLst>
                <a:ext uri="{FF2B5EF4-FFF2-40B4-BE49-F238E27FC236}">
                  <a16:creationId xmlns:a16="http://schemas.microsoft.com/office/drawing/2014/main" id="{A61B35EC-716F-434A-9357-5E4FEB90A7EE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biLevel thresh="25000"/>
            </a:blip>
            <a:stretch>
              <a:fillRect/>
            </a:stretch>
          </p:blipFill>
          <p:spPr>
            <a:xfrm>
              <a:off x="2217067" y="1917395"/>
              <a:ext cx="751977" cy="807096"/>
            </a:xfrm>
            <a:prstGeom prst="rect">
              <a:avLst/>
            </a:prstGeom>
          </p:spPr>
        </p:pic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84BF47A7-49ED-8942-975A-E47E4F6A71D4}"/>
              </a:ext>
            </a:extLst>
          </p:cNvPr>
          <p:cNvGrpSpPr/>
          <p:nvPr userDrawn="1"/>
        </p:nvGrpSpPr>
        <p:grpSpPr>
          <a:xfrm>
            <a:off x="2185670" y="9271144"/>
            <a:ext cx="549161" cy="523220"/>
            <a:chOff x="2954801" y="632875"/>
            <a:chExt cx="549161" cy="52322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CD5D9284-249C-4149-A070-DE30F1170136}"/>
                </a:ext>
              </a:extLst>
            </p:cNvPr>
            <p:cNvSpPr/>
            <p:nvPr/>
          </p:nvSpPr>
          <p:spPr>
            <a:xfrm>
              <a:off x="2976353" y="652442"/>
              <a:ext cx="510880" cy="484087"/>
            </a:xfrm>
            <a:prstGeom prst="ellipse">
              <a:avLst/>
            </a:prstGeom>
            <a:solidFill>
              <a:srgbClr val="38D4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Doughnut 62">
              <a:extLst>
                <a:ext uri="{FF2B5EF4-FFF2-40B4-BE49-F238E27FC236}">
                  <a16:creationId xmlns:a16="http://schemas.microsoft.com/office/drawing/2014/main" id="{2F2A9C05-4F65-5D4B-AF5A-8A7532412364}"/>
                </a:ext>
              </a:extLst>
            </p:cNvPr>
            <p:cNvSpPr/>
            <p:nvPr/>
          </p:nvSpPr>
          <p:spPr>
            <a:xfrm>
              <a:off x="2954801" y="632875"/>
              <a:ext cx="549161" cy="523220"/>
            </a:xfrm>
            <a:prstGeom prst="donut">
              <a:avLst>
                <a:gd name="adj" fmla="val 504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64" name="Picture 63" descr="Icon&#10;&#10;Description automatically generated">
              <a:extLst>
                <a:ext uri="{FF2B5EF4-FFF2-40B4-BE49-F238E27FC236}">
                  <a16:creationId xmlns:a16="http://schemas.microsoft.com/office/drawing/2014/main" id="{7AF9B16C-6CF8-EE45-A9AA-044D8F5F54B6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3016500" y="670402"/>
              <a:ext cx="456198" cy="430854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5E592DFA-B0D6-E549-8D1B-42D69008507E}"/>
              </a:ext>
            </a:extLst>
          </p:cNvPr>
          <p:cNvGrpSpPr/>
          <p:nvPr userDrawn="1"/>
        </p:nvGrpSpPr>
        <p:grpSpPr>
          <a:xfrm>
            <a:off x="2787601" y="9410155"/>
            <a:ext cx="471358" cy="441555"/>
            <a:chOff x="1866422" y="1624526"/>
            <a:chExt cx="751977" cy="71763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09B3804F-0F58-114F-9A11-0AEC681C339A}"/>
                </a:ext>
              </a:extLst>
            </p:cNvPr>
            <p:cNvSpPr/>
            <p:nvPr/>
          </p:nvSpPr>
          <p:spPr>
            <a:xfrm>
              <a:off x="1895933" y="1651363"/>
              <a:ext cx="699558" cy="663957"/>
            </a:xfrm>
            <a:prstGeom prst="ellipse">
              <a:avLst/>
            </a:prstGeom>
            <a:solidFill>
              <a:srgbClr val="38D4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Doughnut 66">
              <a:extLst>
                <a:ext uri="{FF2B5EF4-FFF2-40B4-BE49-F238E27FC236}">
                  <a16:creationId xmlns:a16="http://schemas.microsoft.com/office/drawing/2014/main" id="{FA235583-E248-9440-B893-DF03B22293D2}"/>
                </a:ext>
              </a:extLst>
            </p:cNvPr>
            <p:cNvSpPr/>
            <p:nvPr/>
          </p:nvSpPr>
          <p:spPr>
            <a:xfrm>
              <a:off x="1866422" y="1624526"/>
              <a:ext cx="751977" cy="717630"/>
            </a:xfrm>
            <a:prstGeom prst="donut">
              <a:avLst>
                <a:gd name="adj" fmla="val 504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68" name="Picture 64" descr="Free White Tractor 2 Icon - Download White Tractor 2 Icon">
              <a:extLst>
                <a:ext uri="{FF2B5EF4-FFF2-40B4-BE49-F238E27FC236}">
                  <a16:creationId xmlns:a16="http://schemas.microsoft.com/office/drawing/2014/main" id="{CAF65119-CD05-3C4B-8A45-4B71F0D07D9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1680" y="1752611"/>
              <a:ext cx="461459" cy="4614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6E94754A-6FAA-8448-ABBF-8477EA8E4F7C}"/>
              </a:ext>
            </a:extLst>
          </p:cNvPr>
          <p:cNvGrpSpPr/>
          <p:nvPr userDrawn="1"/>
        </p:nvGrpSpPr>
        <p:grpSpPr>
          <a:xfrm>
            <a:off x="3333137" y="9375345"/>
            <a:ext cx="359960" cy="338627"/>
            <a:chOff x="3824288" y="1662211"/>
            <a:chExt cx="471358" cy="44155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8A0F034D-3565-504F-AD63-1D0F441152E4}"/>
                </a:ext>
              </a:extLst>
            </p:cNvPr>
            <p:cNvSpPr/>
            <p:nvPr/>
          </p:nvSpPr>
          <p:spPr>
            <a:xfrm>
              <a:off x="3842786" y="1678724"/>
              <a:ext cx="438500" cy="408530"/>
            </a:xfrm>
            <a:prstGeom prst="ellipse">
              <a:avLst/>
            </a:prstGeom>
            <a:solidFill>
              <a:srgbClr val="38D4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Doughnut 70">
              <a:extLst>
                <a:ext uri="{FF2B5EF4-FFF2-40B4-BE49-F238E27FC236}">
                  <a16:creationId xmlns:a16="http://schemas.microsoft.com/office/drawing/2014/main" id="{17B5972D-23B3-514A-A606-7D708CC3117F}"/>
                </a:ext>
              </a:extLst>
            </p:cNvPr>
            <p:cNvSpPr/>
            <p:nvPr/>
          </p:nvSpPr>
          <p:spPr>
            <a:xfrm>
              <a:off x="3824288" y="1662211"/>
              <a:ext cx="471358" cy="441555"/>
            </a:xfrm>
            <a:prstGeom prst="donut">
              <a:avLst>
                <a:gd name="adj" fmla="val 504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72" name="Picture 78" descr="icon_pawCross - Riverside Veterinary Hospital">
              <a:extLst>
                <a:ext uri="{FF2B5EF4-FFF2-40B4-BE49-F238E27FC236}">
                  <a16:creationId xmlns:a16="http://schemas.microsoft.com/office/drawing/2014/main" id="{1EBCF347-0EE3-DB42-9616-AB35F8D44C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0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15340" y="1723116"/>
              <a:ext cx="289254" cy="2892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3" name="TextBox 72">
            <a:extLst>
              <a:ext uri="{FF2B5EF4-FFF2-40B4-BE49-F238E27FC236}">
                <a16:creationId xmlns:a16="http://schemas.microsoft.com/office/drawing/2014/main" id="{0AAE790E-063E-3C4D-8303-32489B151F4D}"/>
              </a:ext>
            </a:extLst>
          </p:cNvPr>
          <p:cNvSpPr txBox="1"/>
          <p:nvPr userDrawn="1"/>
        </p:nvSpPr>
        <p:spPr>
          <a:xfrm>
            <a:off x="3820205" y="9669885"/>
            <a:ext cx="29425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Copyright 2022 All Right Reserved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D8D81E-9B1A-6943-A643-B5397163ABB3}"/>
              </a:ext>
            </a:extLst>
          </p:cNvPr>
          <p:cNvSpPr txBox="1"/>
          <p:nvPr userDrawn="1"/>
        </p:nvSpPr>
        <p:spPr>
          <a:xfrm>
            <a:off x="4359712" y="874412"/>
            <a:ext cx="130561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MA Code: KS4-21-01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0C79EAA-F84D-3449-852F-32464B608F19}"/>
              </a:ext>
            </a:extLst>
          </p:cNvPr>
          <p:cNvSpPr txBox="1"/>
          <p:nvPr userDrawn="1"/>
        </p:nvSpPr>
        <p:spPr>
          <a:xfrm>
            <a:off x="1112885" y="184705"/>
            <a:ext cx="53685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Teacher Answers: Explore Inside Atoms</a:t>
            </a:r>
          </a:p>
        </p:txBody>
      </p:sp>
      <p:pic>
        <p:nvPicPr>
          <p:cNvPr id="78" name="Picture 77" descr="Icon&#10;&#10;Description automatically generated">
            <a:extLst>
              <a:ext uri="{FF2B5EF4-FFF2-40B4-BE49-F238E27FC236}">
                <a16:creationId xmlns:a16="http://schemas.microsoft.com/office/drawing/2014/main" id="{15A64D99-A7AB-4245-B01F-6DD301691AD7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6238117" y="232373"/>
            <a:ext cx="392062" cy="619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09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id="{6F706041-CBEC-EB4B-B75D-F5309E1B0E4D}"/>
              </a:ext>
            </a:extLst>
          </p:cNvPr>
          <p:cNvSpPr txBox="1"/>
          <p:nvPr/>
        </p:nvSpPr>
        <p:spPr>
          <a:xfrm>
            <a:off x="306820" y="1675402"/>
            <a:ext cx="6244359" cy="7694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>
              <a:solidFill>
                <a:srgbClr val="38D4D6"/>
              </a:solidFill>
              <a:latin typeface="Arial Rounded MT Bold" panose="020F0704030504030204" pitchFamily="34" charset="77"/>
            </a:endParaRPr>
          </a:p>
          <a:p>
            <a:pPr marL="228600" indent="-228600">
              <a:spcAft>
                <a:spcPts val="2400"/>
              </a:spcAft>
              <a:buFont typeface="+mj-lt"/>
              <a:buAutoNum type="arabicPeriod"/>
            </a:pPr>
            <a:r>
              <a:rPr lang="en-US" sz="1200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Neutrons, protons</a:t>
            </a:r>
          </a:p>
          <a:p>
            <a:pPr marL="228600" indent="-228600">
              <a:spcAft>
                <a:spcPts val="2400"/>
              </a:spcAft>
              <a:buFont typeface="+mj-lt"/>
              <a:buAutoNum type="arabicPeriod"/>
            </a:pPr>
            <a:r>
              <a:rPr lang="en-US" sz="1200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Electron, electron</a:t>
            </a:r>
          </a:p>
          <a:p>
            <a:pPr marL="228600" indent="-228600">
              <a:spcAft>
                <a:spcPts val="2400"/>
              </a:spcAft>
              <a:buFont typeface="+mj-lt"/>
              <a:buAutoNum type="arabicPeriod"/>
            </a:pPr>
            <a:r>
              <a:rPr lang="en-US" sz="1200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Label the diagram</a:t>
            </a:r>
          </a:p>
          <a:p>
            <a:pPr lvl="1">
              <a:spcAft>
                <a:spcPts val="2400"/>
              </a:spcAft>
            </a:pPr>
            <a:endParaRPr lang="en-US" sz="1200" dirty="0">
              <a:solidFill>
                <a:srgbClr val="38D4D6"/>
              </a:solidFill>
              <a:latin typeface="Arial Rounded MT Bold" panose="020F0704030504030204" pitchFamily="34" charset="77"/>
            </a:endParaRPr>
          </a:p>
          <a:p>
            <a:pPr lvl="1">
              <a:spcAft>
                <a:spcPts val="2400"/>
              </a:spcAft>
            </a:pPr>
            <a:r>
              <a:rPr lang="en-US" sz="1200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  Neutron</a:t>
            </a:r>
          </a:p>
          <a:p>
            <a:pPr>
              <a:spcAft>
                <a:spcPts val="2400"/>
              </a:spcAft>
            </a:pPr>
            <a:endParaRPr lang="en-US" sz="1200" dirty="0">
              <a:solidFill>
                <a:srgbClr val="38D4D6"/>
              </a:solidFill>
              <a:latin typeface="Arial Rounded MT Bold" panose="020F0704030504030204" pitchFamily="34" charset="77"/>
            </a:endParaRPr>
          </a:p>
          <a:p>
            <a:pPr>
              <a:spcAft>
                <a:spcPts val="2400"/>
              </a:spcAft>
            </a:pPr>
            <a:endParaRPr lang="en-US" sz="1200" dirty="0">
              <a:solidFill>
                <a:srgbClr val="38D4D6"/>
              </a:solidFill>
              <a:latin typeface="Arial Rounded MT Bold" panose="020F0704030504030204" pitchFamily="34" charset="77"/>
            </a:endParaRPr>
          </a:p>
          <a:p>
            <a:pPr marL="228600" indent="-228600">
              <a:spcAft>
                <a:spcPts val="1200"/>
              </a:spcAft>
              <a:buFont typeface="+mj-lt"/>
              <a:buAutoNum type="arabicPeriod" startAt="4"/>
            </a:pPr>
            <a:r>
              <a:rPr lang="en-US" sz="1200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12</a:t>
            </a:r>
          </a:p>
          <a:p>
            <a:pPr marL="228600" indent="-228600">
              <a:spcAft>
                <a:spcPts val="2400"/>
              </a:spcAft>
              <a:buFont typeface="+mj-lt"/>
              <a:buAutoNum type="arabicPeriod" startAt="4"/>
            </a:pPr>
            <a:endParaRPr lang="en-US" sz="1200" dirty="0">
              <a:solidFill>
                <a:srgbClr val="38D4D6"/>
              </a:solidFill>
              <a:latin typeface="Arial Rounded MT Bold" panose="020F0704030504030204" pitchFamily="34" charset="77"/>
            </a:endParaRPr>
          </a:p>
          <a:p>
            <a:pPr marL="228600" indent="-228600">
              <a:spcAft>
                <a:spcPts val="2400"/>
              </a:spcAft>
              <a:buFont typeface="+mj-lt"/>
              <a:buAutoNum type="arabicPeriod" startAt="4"/>
            </a:pPr>
            <a:r>
              <a:rPr lang="en-US" sz="1200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 </a:t>
            </a:r>
          </a:p>
          <a:p>
            <a:pPr marL="285750" lvl="0" indent="-285750">
              <a:spcAft>
                <a:spcPts val="600"/>
              </a:spcAft>
              <a:buFont typeface="+mj-lt"/>
              <a:buAutoNum type="romanLcPeriod"/>
            </a:pPr>
            <a:r>
              <a:rPr lang="en-GB" sz="1200" b="1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Atoms consist of protons, neutrons and electrons</a:t>
            </a:r>
          </a:p>
          <a:p>
            <a:pPr marL="285750" lvl="0" indent="-285750">
              <a:spcAft>
                <a:spcPts val="600"/>
              </a:spcAft>
              <a:buFont typeface="+mj-lt"/>
              <a:buAutoNum type="romanLcPeriod"/>
            </a:pPr>
            <a:r>
              <a:rPr lang="en-GB" sz="1200" b="1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Protons and </a:t>
            </a:r>
            <a:r>
              <a:rPr lang="en-GB" sz="1600" b="1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neutrons </a:t>
            </a:r>
            <a:r>
              <a:rPr lang="en-GB" sz="1200" b="1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make up the nucleus</a:t>
            </a:r>
          </a:p>
          <a:p>
            <a:pPr marL="285750" lvl="0" indent="-285750">
              <a:spcAft>
                <a:spcPts val="600"/>
              </a:spcAft>
              <a:buFont typeface="+mj-lt"/>
              <a:buAutoNum type="romanLcPeriod"/>
            </a:pPr>
            <a:r>
              <a:rPr lang="en-GB" sz="1200" b="1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The nucleus is tiny compared to the rest of the atom, but it contains most of the  </a:t>
            </a:r>
            <a:r>
              <a:rPr lang="en-GB" sz="1600" b="1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mass</a:t>
            </a:r>
            <a:endParaRPr lang="en-GB" sz="1200" b="1" dirty="0">
              <a:solidFill>
                <a:srgbClr val="38D4D6"/>
              </a:solidFill>
              <a:latin typeface="Arial Rounded MT Bold" panose="020F0704030504030204" pitchFamily="34" charset="77"/>
            </a:endParaRPr>
          </a:p>
          <a:p>
            <a:pPr marL="285750" lvl="0" indent="-285750">
              <a:spcAft>
                <a:spcPts val="600"/>
              </a:spcAft>
              <a:buFont typeface="+mj-lt"/>
              <a:buAutoNum type="romanLcPeriod"/>
            </a:pPr>
            <a:r>
              <a:rPr lang="en-GB" sz="1200" b="1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Neutrons have a mass of </a:t>
            </a:r>
            <a:r>
              <a:rPr lang="en-GB" sz="1600" b="1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1 </a:t>
            </a:r>
            <a:r>
              <a:rPr lang="en-GB" sz="1200" b="1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and a charge of </a:t>
            </a:r>
            <a:r>
              <a:rPr lang="en-GB" sz="1600" b="1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0</a:t>
            </a:r>
            <a:endParaRPr lang="en-GB" sz="1200" b="1" dirty="0">
              <a:solidFill>
                <a:srgbClr val="38D4D6"/>
              </a:solidFill>
              <a:latin typeface="Arial Rounded MT Bold" panose="020F0704030504030204" pitchFamily="34" charset="77"/>
            </a:endParaRPr>
          </a:p>
          <a:p>
            <a:pPr marL="285750" lvl="0" indent="-285750">
              <a:spcAft>
                <a:spcPts val="600"/>
              </a:spcAft>
              <a:buFont typeface="+mj-lt"/>
              <a:buAutoNum type="romanLcPeriod"/>
            </a:pPr>
            <a:r>
              <a:rPr lang="en-GB" sz="1200" b="1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Protons have a mass of </a:t>
            </a:r>
            <a:r>
              <a:rPr lang="en-GB" sz="1600" b="1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1 </a:t>
            </a:r>
            <a:r>
              <a:rPr lang="en-GB" sz="1200" b="1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and a charge of </a:t>
            </a:r>
            <a:r>
              <a:rPr lang="en-GB" sz="1600" b="1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+ 1</a:t>
            </a:r>
            <a:endParaRPr lang="en-GB" sz="1200" b="1" dirty="0">
              <a:solidFill>
                <a:srgbClr val="38D4D6"/>
              </a:solidFill>
              <a:latin typeface="Arial Rounded MT Bold" panose="020F0704030504030204" pitchFamily="34" charset="77"/>
            </a:endParaRPr>
          </a:p>
          <a:p>
            <a:pPr marL="285750" lvl="0" indent="-285750">
              <a:spcAft>
                <a:spcPts val="600"/>
              </a:spcAft>
              <a:buFont typeface="+mj-lt"/>
              <a:buAutoNum type="romanLcPeriod"/>
            </a:pPr>
            <a:r>
              <a:rPr lang="en-GB" sz="1200" b="1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The rest of the atom is mainly empty space and contains the </a:t>
            </a:r>
            <a:r>
              <a:rPr lang="en-GB" sz="1600" b="1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electrons</a:t>
            </a:r>
            <a:r>
              <a:rPr lang="en-GB" sz="1200" b="1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 in energy levels or shells</a:t>
            </a:r>
          </a:p>
          <a:p>
            <a:pPr marL="285750" indent="-285750">
              <a:spcAft>
                <a:spcPts val="600"/>
              </a:spcAft>
              <a:buFont typeface="+mj-lt"/>
              <a:buAutoNum type="romanLcPeriod"/>
            </a:pPr>
            <a:r>
              <a:rPr lang="en-GB" sz="1200" b="1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Electrons have </a:t>
            </a:r>
            <a:r>
              <a:rPr lang="en-GB" sz="1200" b="1">
                <a:solidFill>
                  <a:srgbClr val="38D4D6"/>
                </a:solidFill>
                <a:latin typeface="Arial Rounded MT Bold" panose="020F0704030504030204" pitchFamily="34" charset="77"/>
              </a:rPr>
              <a:t>a negligible mass </a:t>
            </a:r>
            <a:r>
              <a:rPr lang="en-GB" sz="1200" b="1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and a charge of </a:t>
            </a:r>
            <a:r>
              <a:rPr lang="en-GB" sz="1600" b="1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-1</a:t>
            </a:r>
            <a:endParaRPr lang="en-US" sz="1200" dirty="0">
              <a:solidFill>
                <a:srgbClr val="38D4D6"/>
              </a:solidFill>
              <a:latin typeface="Arial Rounded MT Bold" panose="020F0704030504030204" pitchFamily="34" charset="77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F7462C0D-7363-A44B-AB50-8F959D1AF578}"/>
              </a:ext>
            </a:extLst>
          </p:cNvPr>
          <p:cNvSpPr/>
          <p:nvPr/>
        </p:nvSpPr>
        <p:spPr>
          <a:xfrm>
            <a:off x="1269000" y="1427325"/>
            <a:ext cx="4320000" cy="353544"/>
          </a:xfrm>
          <a:prstGeom prst="roundRect">
            <a:avLst/>
          </a:prstGeom>
          <a:solidFill>
            <a:srgbClr val="38D4D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600" b="1" dirty="0">
                <a:solidFill>
                  <a:prstClr val="white"/>
                </a:solidFill>
                <a:latin typeface="Arial Rounded MT" charset="0"/>
                <a:ea typeface="Arial Rounded MT" charset="0"/>
                <a:cs typeface="Arial Rounded MT" charset="0"/>
              </a:rPr>
              <a:t>Teacher Answers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DA59361A-610B-434F-AAAF-E2529AC1F4B1}"/>
              </a:ext>
            </a:extLst>
          </p:cNvPr>
          <p:cNvGrpSpPr/>
          <p:nvPr/>
        </p:nvGrpSpPr>
        <p:grpSpPr>
          <a:xfrm>
            <a:off x="3049321" y="3038888"/>
            <a:ext cx="2914022" cy="3074389"/>
            <a:chOff x="3049321" y="2577709"/>
            <a:chExt cx="2914022" cy="3074389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4163D673-EEFF-E24A-BE73-5A93E197044C}"/>
                </a:ext>
              </a:extLst>
            </p:cNvPr>
            <p:cNvSpPr/>
            <p:nvPr/>
          </p:nvSpPr>
          <p:spPr>
            <a:xfrm>
              <a:off x="3554637" y="3232196"/>
              <a:ext cx="1655806" cy="1655805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16ADB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F1F7A22-B0DC-194D-8B27-6689674B42D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653492" y="4683336"/>
              <a:ext cx="150880" cy="624830"/>
            </a:xfrm>
            <a:prstGeom prst="line">
              <a:avLst/>
            </a:prstGeom>
            <a:ln>
              <a:solidFill>
                <a:srgbClr val="38D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5758BAF-6FD1-0D43-9088-E9199E6DAB39}"/>
                </a:ext>
              </a:extLst>
            </p:cNvPr>
            <p:cNvSpPr txBox="1"/>
            <p:nvPr/>
          </p:nvSpPr>
          <p:spPr>
            <a:xfrm>
              <a:off x="4186241" y="2577709"/>
              <a:ext cx="10345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38D4D6"/>
                  </a:solidFill>
                  <a:latin typeface="Arial Rounded MT Bold" panose="020F0704030504030204" pitchFamily="34" charset="77"/>
                </a:rPr>
                <a:t>Proton</a:t>
              </a:r>
              <a:endParaRPr lang="en-US" dirty="0">
                <a:solidFill>
                  <a:srgbClr val="38D4D6"/>
                </a:solidFill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F9DFB4B4-57D6-5846-97CB-06A891BFE070}"/>
                </a:ext>
              </a:extLst>
            </p:cNvPr>
            <p:cNvSpPr/>
            <p:nvPr/>
          </p:nvSpPr>
          <p:spPr>
            <a:xfrm>
              <a:off x="3554637" y="3232196"/>
              <a:ext cx="1655806" cy="1655805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16ADB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CBDEB763-855E-DF42-A3CF-1DB384018C56}"/>
                </a:ext>
              </a:extLst>
            </p:cNvPr>
            <p:cNvGrpSpPr/>
            <p:nvPr/>
          </p:nvGrpSpPr>
          <p:grpSpPr>
            <a:xfrm>
              <a:off x="3440989" y="3232196"/>
              <a:ext cx="1769454" cy="1655805"/>
              <a:chOff x="3440989" y="3232196"/>
              <a:chExt cx="1769454" cy="1655805"/>
            </a:xfrm>
          </p:grpSpPr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6CC1AC64-E17E-ED44-BA7B-DECEF3E19F0B}"/>
                  </a:ext>
                </a:extLst>
              </p:cNvPr>
              <p:cNvSpPr/>
              <p:nvPr/>
            </p:nvSpPr>
            <p:spPr>
              <a:xfrm>
                <a:off x="3554637" y="3232196"/>
                <a:ext cx="1655806" cy="165580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38D4D6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Connector 18">
                <a:extLst>
                  <a:ext uri="{FF2B5EF4-FFF2-40B4-BE49-F238E27FC236}">
                    <a16:creationId xmlns:a16="http://schemas.microsoft.com/office/drawing/2014/main" id="{450AE5E3-CE79-5B46-A1AC-71F3B7A374FD}"/>
                  </a:ext>
                </a:extLst>
              </p:cNvPr>
              <p:cNvSpPr/>
              <p:nvPr/>
            </p:nvSpPr>
            <p:spPr>
              <a:xfrm>
                <a:off x="4471007" y="4114215"/>
                <a:ext cx="227335" cy="222422"/>
              </a:xfrm>
              <a:prstGeom prst="flowChartConnector">
                <a:avLst/>
              </a:prstGeom>
              <a:solidFill>
                <a:srgbClr val="16ADBF"/>
              </a:solidFill>
              <a:ln>
                <a:solidFill>
                  <a:srgbClr val="16A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Connector 19">
                <a:extLst>
                  <a:ext uri="{FF2B5EF4-FFF2-40B4-BE49-F238E27FC236}">
                    <a16:creationId xmlns:a16="http://schemas.microsoft.com/office/drawing/2014/main" id="{FE508AB9-CD66-3149-A9C1-8833A7CA26CD}"/>
                  </a:ext>
                </a:extLst>
              </p:cNvPr>
              <p:cNvSpPr/>
              <p:nvPr/>
            </p:nvSpPr>
            <p:spPr>
              <a:xfrm>
                <a:off x="4908586" y="3433175"/>
                <a:ext cx="168114" cy="130388"/>
              </a:xfrm>
              <a:prstGeom prst="flowChartConnector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Connector 20">
                <a:extLst>
                  <a:ext uri="{FF2B5EF4-FFF2-40B4-BE49-F238E27FC236}">
                    <a16:creationId xmlns:a16="http://schemas.microsoft.com/office/drawing/2014/main" id="{889D9D5F-8850-9F47-87B6-EE7A8B04F3AC}"/>
                  </a:ext>
                </a:extLst>
              </p:cNvPr>
              <p:cNvSpPr/>
              <p:nvPr/>
            </p:nvSpPr>
            <p:spPr>
              <a:xfrm>
                <a:off x="3720315" y="4552948"/>
                <a:ext cx="168114" cy="130388"/>
              </a:xfrm>
              <a:prstGeom prst="flowChartConnector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Connector 21">
                <a:extLst>
                  <a:ext uri="{FF2B5EF4-FFF2-40B4-BE49-F238E27FC236}">
                    <a16:creationId xmlns:a16="http://schemas.microsoft.com/office/drawing/2014/main" id="{AA0F44DF-F48D-CC47-9712-9383DF8D84A4}"/>
                  </a:ext>
                </a:extLst>
              </p:cNvPr>
              <p:cNvSpPr/>
              <p:nvPr/>
            </p:nvSpPr>
            <p:spPr>
              <a:xfrm>
                <a:off x="3440989" y="3396241"/>
                <a:ext cx="168114" cy="130388"/>
              </a:xfrm>
              <a:prstGeom prst="flowChartConnector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0EAFAE52-8AA4-484D-8F3F-0589EA4B9356}"/>
                </a:ext>
              </a:extLst>
            </p:cNvPr>
            <p:cNvCxnSpPr/>
            <p:nvPr/>
          </p:nvCxnSpPr>
          <p:spPr>
            <a:xfrm flipV="1">
              <a:off x="4553714" y="2850741"/>
              <a:ext cx="144628" cy="1014348"/>
            </a:xfrm>
            <a:prstGeom prst="line">
              <a:avLst/>
            </a:prstGeom>
            <a:ln>
              <a:solidFill>
                <a:srgbClr val="38D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2967FD8-B9A9-184B-A02D-DD5D0FF3C286}"/>
                </a:ext>
              </a:extLst>
            </p:cNvPr>
            <p:cNvSpPr txBox="1"/>
            <p:nvPr/>
          </p:nvSpPr>
          <p:spPr>
            <a:xfrm>
              <a:off x="3049321" y="5282766"/>
              <a:ext cx="11369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38D4D6"/>
                  </a:solidFill>
                  <a:latin typeface="Arial Rounded MT Bold" panose="020F0704030504030204" pitchFamily="34" charset="77"/>
                </a:rPr>
                <a:t>Electron</a:t>
              </a:r>
              <a:endParaRPr lang="en-US" dirty="0">
                <a:solidFill>
                  <a:srgbClr val="38D4D6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51C6028-4846-D944-969D-D077374FA999}"/>
                </a:ext>
              </a:extLst>
            </p:cNvPr>
            <p:cNvSpPr txBox="1"/>
            <p:nvPr/>
          </p:nvSpPr>
          <p:spPr>
            <a:xfrm>
              <a:off x="4833043" y="5044040"/>
              <a:ext cx="11303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38D4D6"/>
                  </a:solidFill>
                  <a:latin typeface="Arial Rounded MT Bold" panose="020F0704030504030204" pitchFamily="34" charset="77"/>
                </a:rPr>
                <a:t>Neutron</a:t>
              </a:r>
              <a:endParaRPr lang="en-US" dirty="0">
                <a:solidFill>
                  <a:srgbClr val="38D4D6"/>
                </a:solidFill>
              </a:endParaRPr>
            </a:p>
          </p:txBody>
        </p:sp>
        <p:sp>
          <p:nvSpPr>
            <p:cNvPr id="12" name="Connector 11">
              <a:extLst>
                <a:ext uri="{FF2B5EF4-FFF2-40B4-BE49-F238E27FC236}">
                  <a16:creationId xmlns:a16="http://schemas.microsoft.com/office/drawing/2014/main" id="{CF58F88A-7E80-714F-B169-80E74ABE4695}"/>
                </a:ext>
              </a:extLst>
            </p:cNvPr>
            <p:cNvSpPr/>
            <p:nvPr/>
          </p:nvSpPr>
          <p:spPr>
            <a:xfrm>
              <a:off x="4236663" y="3876028"/>
              <a:ext cx="227335" cy="222422"/>
            </a:xfrm>
            <a:prstGeom prst="flowChartConnector">
              <a:avLst/>
            </a:prstGeom>
            <a:solidFill>
              <a:srgbClr val="16ADBF"/>
            </a:solidFill>
            <a:ln>
              <a:solidFill>
                <a:srgbClr val="16AD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Connector 12">
              <a:extLst>
                <a:ext uri="{FF2B5EF4-FFF2-40B4-BE49-F238E27FC236}">
                  <a16:creationId xmlns:a16="http://schemas.microsoft.com/office/drawing/2014/main" id="{763D195B-02CF-A948-BB0F-E459E8F9E468}"/>
                </a:ext>
              </a:extLst>
            </p:cNvPr>
            <p:cNvSpPr/>
            <p:nvPr/>
          </p:nvSpPr>
          <p:spPr>
            <a:xfrm>
              <a:off x="4186241" y="4180828"/>
              <a:ext cx="227335" cy="222422"/>
            </a:xfrm>
            <a:prstGeom prst="flowChartConnector">
              <a:avLst/>
            </a:prstGeom>
            <a:solidFill>
              <a:srgbClr val="16ADBF"/>
            </a:solidFill>
            <a:ln>
              <a:solidFill>
                <a:srgbClr val="16AD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Connector 13">
              <a:extLst>
                <a:ext uri="{FF2B5EF4-FFF2-40B4-BE49-F238E27FC236}">
                  <a16:creationId xmlns:a16="http://schemas.microsoft.com/office/drawing/2014/main" id="{A41AE6A7-DE59-9E43-A289-7EE9407E3A73}"/>
                </a:ext>
              </a:extLst>
            </p:cNvPr>
            <p:cNvSpPr/>
            <p:nvPr/>
          </p:nvSpPr>
          <p:spPr>
            <a:xfrm>
              <a:off x="4440046" y="3865089"/>
              <a:ext cx="227335" cy="222422"/>
            </a:xfrm>
            <a:prstGeom prst="flowChartConnector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Connector 14">
              <a:extLst>
                <a:ext uri="{FF2B5EF4-FFF2-40B4-BE49-F238E27FC236}">
                  <a16:creationId xmlns:a16="http://schemas.microsoft.com/office/drawing/2014/main" id="{EFCD714D-2B94-C64E-90B4-29F566242772}"/>
                </a:ext>
              </a:extLst>
            </p:cNvPr>
            <p:cNvSpPr/>
            <p:nvPr/>
          </p:nvSpPr>
          <p:spPr>
            <a:xfrm>
              <a:off x="4345354" y="4069617"/>
              <a:ext cx="227335" cy="222422"/>
            </a:xfrm>
            <a:prstGeom prst="flowChartConnector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Connector 16">
              <a:extLst>
                <a:ext uri="{FF2B5EF4-FFF2-40B4-BE49-F238E27FC236}">
                  <a16:creationId xmlns:a16="http://schemas.microsoft.com/office/drawing/2014/main" id="{15F09E5B-EE5F-A844-9223-814EE1916AF4}"/>
                </a:ext>
              </a:extLst>
            </p:cNvPr>
            <p:cNvSpPr/>
            <p:nvPr/>
          </p:nvSpPr>
          <p:spPr>
            <a:xfrm>
              <a:off x="4124320" y="4005936"/>
              <a:ext cx="227335" cy="222422"/>
            </a:xfrm>
            <a:prstGeom prst="flowChartConnector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87B07485-844B-C749-8AA2-9226F7A0E025}"/>
                </a:ext>
              </a:extLst>
            </p:cNvPr>
            <p:cNvSpPr/>
            <p:nvPr/>
          </p:nvSpPr>
          <p:spPr>
            <a:xfrm>
              <a:off x="3310021" y="2985700"/>
              <a:ext cx="2145037" cy="2148795"/>
            </a:xfrm>
            <a:prstGeom prst="ellipse">
              <a:avLst/>
            </a:prstGeom>
            <a:noFill/>
            <a:ln>
              <a:solidFill>
                <a:srgbClr val="38D4D6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078256C-1CF2-5D40-A8C7-F7352A8CC704}"/>
                </a:ext>
              </a:extLst>
            </p:cNvPr>
            <p:cNvCxnSpPr/>
            <p:nvPr/>
          </p:nvCxnSpPr>
          <p:spPr>
            <a:xfrm>
              <a:off x="4665050" y="4304064"/>
              <a:ext cx="676278" cy="830431"/>
            </a:xfrm>
            <a:prstGeom prst="line">
              <a:avLst/>
            </a:prstGeom>
            <a:ln>
              <a:solidFill>
                <a:srgbClr val="38D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Oval 25">
            <a:extLst>
              <a:ext uri="{FF2B5EF4-FFF2-40B4-BE49-F238E27FC236}">
                <a16:creationId xmlns:a16="http://schemas.microsoft.com/office/drawing/2014/main" id="{D6A96D89-43FA-D844-906D-4DCF3FB30F10}"/>
              </a:ext>
            </a:extLst>
          </p:cNvPr>
          <p:cNvSpPr/>
          <p:nvPr/>
        </p:nvSpPr>
        <p:spPr>
          <a:xfrm>
            <a:off x="788578" y="3545468"/>
            <a:ext cx="862504" cy="822823"/>
          </a:xfrm>
          <a:prstGeom prst="ellipse">
            <a:avLst/>
          </a:prstGeom>
          <a:noFill/>
          <a:ln>
            <a:solidFill>
              <a:srgbClr val="38D4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0EE9AE0-B59A-1F44-A6A1-6CC8A9AA6253}"/>
              </a:ext>
            </a:extLst>
          </p:cNvPr>
          <p:cNvSpPr txBox="1"/>
          <p:nvPr/>
        </p:nvSpPr>
        <p:spPr>
          <a:xfrm>
            <a:off x="526050" y="4530796"/>
            <a:ext cx="1485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The particle with no charge</a:t>
            </a:r>
          </a:p>
        </p:txBody>
      </p:sp>
      <p:sp>
        <p:nvSpPr>
          <p:cNvPr id="28" name="Connector 14">
            <a:extLst>
              <a:ext uri="{FF2B5EF4-FFF2-40B4-BE49-F238E27FC236}">
                <a16:creationId xmlns:a16="http://schemas.microsoft.com/office/drawing/2014/main" id="{8EFD2F04-34CC-2CE7-EDA8-AC416773E345}"/>
              </a:ext>
            </a:extLst>
          </p:cNvPr>
          <p:cNvSpPr/>
          <p:nvPr/>
        </p:nvSpPr>
        <p:spPr>
          <a:xfrm>
            <a:off x="4686440" y="4436453"/>
            <a:ext cx="227335" cy="222422"/>
          </a:xfrm>
          <a:prstGeom prst="flowChartConnector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110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F7462C0D-7363-A44B-AB50-8F959D1AF578}"/>
              </a:ext>
            </a:extLst>
          </p:cNvPr>
          <p:cNvSpPr/>
          <p:nvPr/>
        </p:nvSpPr>
        <p:spPr>
          <a:xfrm>
            <a:off x="1269000" y="1427325"/>
            <a:ext cx="4320000" cy="353544"/>
          </a:xfrm>
          <a:prstGeom prst="roundRect">
            <a:avLst/>
          </a:prstGeom>
          <a:solidFill>
            <a:srgbClr val="38D4D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600" b="1" dirty="0">
                <a:solidFill>
                  <a:prstClr val="white"/>
                </a:solidFill>
                <a:latin typeface="Arial Rounded MT" charset="0"/>
                <a:ea typeface="Arial Rounded MT" charset="0"/>
                <a:cs typeface="Arial Rounded MT" charset="0"/>
              </a:rPr>
              <a:t>Teacher Answers</a:t>
            </a:r>
          </a:p>
        </p:txBody>
      </p:sp>
      <p:graphicFrame>
        <p:nvGraphicFramePr>
          <p:cNvPr id="3" name="Google Shape;117;p4">
            <a:extLst>
              <a:ext uri="{FF2B5EF4-FFF2-40B4-BE49-F238E27FC236}">
                <a16:creationId xmlns:a16="http://schemas.microsoft.com/office/drawing/2014/main" id="{CA92A16A-DD88-5243-AE0C-DF1C2445F5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1963763"/>
              </p:ext>
            </p:extLst>
          </p:nvPr>
        </p:nvGraphicFramePr>
        <p:xfrm>
          <a:off x="1588919" y="3383965"/>
          <a:ext cx="3680161" cy="22325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476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25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52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 u="none" strike="noStrike" cap="none" dirty="0">
                          <a:solidFill>
                            <a:schemeClr val="bg1"/>
                          </a:solidFill>
                          <a:latin typeface="Arial Rounded"/>
                          <a:sym typeface="Arial Rounded"/>
                        </a:rPr>
                        <a:t>Particle </a:t>
                      </a: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8D4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Relative Charge </a:t>
                      </a:r>
                      <a:endParaRPr b="1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8D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000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38D4D6"/>
                          </a:solidFill>
                          <a:latin typeface="Arial Rounded MT Bold" panose="020F0704030504030204" pitchFamily="34" charset="77"/>
                          <a:cs typeface="Arial" panose="020B0604020202020204" pitchFamily="34" charset="0"/>
                        </a:rPr>
                        <a:t>Electron</a:t>
                      </a:r>
                      <a:endParaRPr lang="en-US" sz="1200" b="1" dirty="0">
                        <a:solidFill>
                          <a:srgbClr val="38D4D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 dirty="0">
                          <a:solidFill>
                            <a:srgbClr val="38D4D6"/>
                          </a:solidFill>
                          <a:latin typeface="Arial Rounded MT Bold" panose="020F0704030504030204" pitchFamily="34" charset="77"/>
                        </a:rPr>
                        <a:t>- 1</a:t>
                      </a:r>
                      <a:endParaRPr sz="1200" b="1" dirty="0">
                        <a:solidFill>
                          <a:srgbClr val="38D4D6"/>
                        </a:solidFill>
                        <a:latin typeface="Arial Rounded MT Bold" panose="020F0704030504030204" pitchFamily="34" charset="77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000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38D4D6"/>
                          </a:solidFill>
                          <a:latin typeface="Arial Rounded MT Bold" panose="020F0704030504030204" pitchFamily="34" charset="77"/>
                          <a:cs typeface="Arial" panose="020B0604020202020204" pitchFamily="34" charset="0"/>
                        </a:rPr>
                        <a:t>Neutron </a:t>
                      </a:r>
                      <a:endParaRPr lang="en-US" sz="1200" b="1" dirty="0">
                        <a:solidFill>
                          <a:srgbClr val="38D4D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 dirty="0">
                          <a:solidFill>
                            <a:srgbClr val="38D4D6"/>
                          </a:solidFill>
                          <a:latin typeface="Arial Rounded"/>
                          <a:ea typeface="Arial Rounded"/>
                          <a:cs typeface="Arial Rounded"/>
                          <a:sym typeface="Arial Rounded"/>
                        </a:rPr>
                        <a:t>0</a:t>
                      </a:r>
                      <a:endParaRPr sz="1200" b="1" dirty="0">
                        <a:solidFill>
                          <a:srgbClr val="38D4D6"/>
                        </a:solidFill>
                        <a:latin typeface="Arial Rounded"/>
                        <a:ea typeface="Arial Rounded"/>
                        <a:cs typeface="Arial Rounded"/>
                        <a:sym typeface="Arial Rounded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000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38D4D6"/>
                          </a:solidFill>
                          <a:latin typeface="Arial Rounded MT Bold" panose="020F0704030504030204" pitchFamily="34" charset="77"/>
                          <a:cs typeface="Arial" panose="020B0604020202020204" pitchFamily="34" charset="0"/>
                        </a:rPr>
                        <a:t>Proton</a:t>
                      </a:r>
                      <a:endParaRPr lang="en-US" sz="1200" b="1" dirty="0">
                        <a:solidFill>
                          <a:srgbClr val="38D4D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6ADBF"/>
                        </a:buClr>
                        <a:buSzPts val="1200"/>
                        <a:buFont typeface="Arial Rounded"/>
                        <a:buNone/>
                      </a:pPr>
                      <a:r>
                        <a:rPr lang="en-GB" sz="1200" b="1" dirty="0">
                          <a:solidFill>
                            <a:srgbClr val="38D4D6"/>
                          </a:solidFill>
                          <a:latin typeface="Arial Rounded MT Bold" panose="020F0704030504030204" pitchFamily="34" charset="77"/>
                        </a:rPr>
                        <a:t>+1</a:t>
                      </a:r>
                      <a:endParaRPr sz="1200" b="1" dirty="0">
                        <a:solidFill>
                          <a:srgbClr val="38D4D6"/>
                        </a:solidFill>
                        <a:latin typeface="Arial Rounded MT Bold" panose="020F0704030504030204" pitchFamily="34" charset="77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Rectangle: Rounded Corners 2">
            <a:extLst>
              <a:ext uri="{FF2B5EF4-FFF2-40B4-BE49-F238E27FC236}">
                <a16:creationId xmlns:a16="http://schemas.microsoft.com/office/drawing/2014/main" id="{C4EB2E7F-DB27-4748-BE22-ED1DF1CDCCEF}"/>
              </a:ext>
            </a:extLst>
          </p:cNvPr>
          <p:cNvSpPr/>
          <p:nvPr/>
        </p:nvSpPr>
        <p:spPr>
          <a:xfrm>
            <a:off x="410673" y="2351040"/>
            <a:ext cx="2356491" cy="715089"/>
          </a:xfrm>
          <a:prstGeom prst="roundRect">
            <a:avLst/>
          </a:prstGeom>
          <a:ln>
            <a:solidFill>
              <a:srgbClr val="38D4D6"/>
            </a:solidFill>
          </a:ln>
        </p:spPr>
        <p:txBody>
          <a:bodyPr wrap="square" anchor="t">
            <a:spAutoFit/>
          </a:bodyPr>
          <a:lstStyle/>
          <a:p>
            <a:pPr marL="228600" indent="-228600">
              <a:buFont typeface="+mj-lt"/>
              <a:buAutoNum type="arabicPeriod" startAt="6"/>
            </a:pPr>
            <a:r>
              <a:rPr lang="en-US" sz="1200" dirty="0">
                <a:solidFill>
                  <a:srgbClr val="38D4D6"/>
                </a:solidFill>
                <a:latin typeface="Arial Rounded MT Bold" panose="020F0704030504030204" pitchFamily="34" charset="77"/>
              </a:rPr>
              <a:t>Complete the table to show the relative charge of each the particles</a:t>
            </a:r>
          </a:p>
        </p:txBody>
      </p:sp>
    </p:spTree>
    <p:extLst>
      <p:ext uri="{BB962C8B-B14F-4D97-AF65-F5344CB8AC3E}">
        <p14:creationId xmlns:p14="http://schemas.microsoft.com/office/powerpoint/2010/main" val="3222175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216</TotalTime>
  <Words>134</Words>
  <Application>Microsoft Office PowerPoint</Application>
  <PresentationFormat>A4 Paper (210x297 mm)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 Rounded</vt:lpstr>
      <vt:lpstr>Arial Rounded MT</vt:lpstr>
      <vt:lpstr>Arial Rounded MT Bold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 Debney</dc:creator>
  <cp:lastModifiedBy>Kate Phillips</cp:lastModifiedBy>
  <cp:revision>18</cp:revision>
  <dcterms:created xsi:type="dcterms:W3CDTF">2022-04-04T12:23:53Z</dcterms:created>
  <dcterms:modified xsi:type="dcterms:W3CDTF">2022-08-09T13:45:00Z</dcterms:modified>
</cp:coreProperties>
</file>