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p:scale>
          <a:sx n="100" d="100"/>
          <a:sy n="100" d="100"/>
        </p:scale>
        <p:origin x="1622" y="19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5B6F831-2FC5-48DB-9BFF-FD564EF37866}" type="datetimeFigureOut">
              <a:rPr lang="en-GB" smtClean="0"/>
              <a:t>07/06/2023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661061-ECBB-4FB8-ACCC-D73DE32E8037}" type="slidenum">
              <a:rPr lang="en-GB" smtClean="0"/>
              <a:t>‹#›</a:t>
            </a:fld>
            <a:endParaRPr lang="en-GB"/>
          </a:p>
        </p:txBody>
      </p:sp>
    </p:spTree>
    <p:extLst>
      <p:ext uri="{BB962C8B-B14F-4D97-AF65-F5344CB8AC3E}">
        <p14:creationId xmlns:p14="http://schemas.microsoft.com/office/powerpoint/2010/main" val="2336736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5B6F831-2FC5-48DB-9BFF-FD564EF37866}" type="datetimeFigureOut">
              <a:rPr lang="en-GB" smtClean="0"/>
              <a:t>07/06/2023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661061-ECBB-4FB8-ACCC-D73DE32E8037}" type="slidenum">
              <a:rPr lang="en-GB" smtClean="0"/>
              <a:t>‹#›</a:t>
            </a:fld>
            <a:endParaRPr lang="en-GB"/>
          </a:p>
        </p:txBody>
      </p:sp>
    </p:spTree>
    <p:extLst>
      <p:ext uri="{BB962C8B-B14F-4D97-AF65-F5344CB8AC3E}">
        <p14:creationId xmlns:p14="http://schemas.microsoft.com/office/powerpoint/2010/main" val="3913648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5B6F831-2FC5-48DB-9BFF-FD564EF37866}" type="datetimeFigureOut">
              <a:rPr lang="en-GB" smtClean="0"/>
              <a:t>07/06/2023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661061-ECBB-4FB8-ACCC-D73DE32E8037}" type="slidenum">
              <a:rPr lang="en-GB" smtClean="0"/>
              <a:t>‹#›</a:t>
            </a:fld>
            <a:endParaRPr lang="en-GB"/>
          </a:p>
        </p:txBody>
      </p:sp>
    </p:spTree>
    <p:extLst>
      <p:ext uri="{BB962C8B-B14F-4D97-AF65-F5344CB8AC3E}">
        <p14:creationId xmlns:p14="http://schemas.microsoft.com/office/powerpoint/2010/main" val="4097356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5B6F831-2FC5-48DB-9BFF-FD564EF37866}" type="datetimeFigureOut">
              <a:rPr lang="en-GB" smtClean="0"/>
              <a:t>07/06/2023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661061-ECBB-4FB8-ACCC-D73DE32E8037}" type="slidenum">
              <a:rPr lang="en-GB" smtClean="0"/>
              <a:t>‹#›</a:t>
            </a:fld>
            <a:endParaRPr lang="en-GB"/>
          </a:p>
        </p:txBody>
      </p:sp>
    </p:spTree>
    <p:extLst>
      <p:ext uri="{BB962C8B-B14F-4D97-AF65-F5344CB8AC3E}">
        <p14:creationId xmlns:p14="http://schemas.microsoft.com/office/powerpoint/2010/main" val="295583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5B6F831-2FC5-48DB-9BFF-FD564EF37866}" type="datetimeFigureOut">
              <a:rPr lang="en-GB" smtClean="0"/>
              <a:t>07/06/2023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661061-ECBB-4FB8-ACCC-D73DE32E8037}" type="slidenum">
              <a:rPr lang="en-GB" smtClean="0"/>
              <a:t>‹#›</a:t>
            </a:fld>
            <a:endParaRPr lang="en-GB"/>
          </a:p>
        </p:txBody>
      </p:sp>
    </p:spTree>
    <p:extLst>
      <p:ext uri="{BB962C8B-B14F-4D97-AF65-F5344CB8AC3E}">
        <p14:creationId xmlns:p14="http://schemas.microsoft.com/office/powerpoint/2010/main" val="6748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5B6F831-2FC5-48DB-9BFF-FD564EF37866}" type="datetimeFigureOut">
              <a:rPr lang="en-GB" smtClean="0"/>
              <a:t>07/06/2023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661061-ECBB-4FB8-ACCC-D73DE32E8037}" type="slidenum">
              <a:rPr lang="en-GB" smtClean="0"/>
              <a:t>‹#›</a:t>
            </a:fld>
            <a:endParaRPr lang="en-GB"/>
          </a:p>
        </p:txBody>
      </p:sp>
    </p:spTree>
    <p:extLst>
      <p:ext uri="{BB962C8B-B14F-4D97-AF65-F5344CB8AC3E}">
        <p14:creationId xmlns:p14="http://schemas.microsoft.com/office/powerpoint/2010/main" val="513565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5B6F831-2FC5-48DB-9BFF-FD564EF37866}" type="datetimeFigureOut">
              <a:rPr lang="en-GB" smtClean="0"/>
              <a:t>07/06/2023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0661061-ECBB-4FB8-ACCC-D73DE32E8037}" type="slidenum">
              <a:rPr lang="en-GB" smtClean="0"/>
              <a:t>‹#›</a:t>
            </a:fld>
            <a:endParaRPr lang="en-GB"/>
          </a:p>
        </p:txBody>
      </p:sp>
    </p:spTree>
    <p:extLst>
      <p:ext uri="{BB962C8B-B14F-4D97-AF65-F5344CB8AC3E}">
        <p14:creationId xmlns:p14="http://schemas.microsoft.com/office/powerpoint/2010/main" val="2648265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5B6F831-2FC5-48DB-9BFF-FD564EF37866}" type="datetimeFigureOut">
              <a:rPr lang="en-GB" smtClean="0"/>
              <a:t>07/06/2023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0661061-ECBB-4FB8-ACCC-D73DE32E8037}" type="slidenum">
              <a:rPr lang="en-GB" smtClean="0"/>
              <a:t>‹#›</a:t>
            </a:fld>
            <a:endParaRPr lang="en-GB"/>
          </a:p>
        </p:txBody>
      </p:sp>
    </p:spTree>
    <p:extLst>
      <p:ext uri="{BB962C8B-B14F-4D97-AF65-F5344CB8AC3E}">
        <p14:creationId xmlns:p14="http://schemas.microsoft.com/office/powerpoint/2010/main" val="1225774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B6F831-2FC5-48DB-9BFF-FD564EF37866}" type="datetimeFigureOut">
              <a:rPr lang="en-GB" smtClean="0"/>
              <a:t>07/06/2023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0661061-ECBB-4FB8-ACCC-D73DE32E8037}" type="slidenum">
              <a:rPr lang="en-GB" smtClean="0"/>
              <a:t>‹#›</a:t>
            </a:fld>
            <a:endParaRPr lang="en-GB"/>
          </a:p>
        </p:txBody>
      </p:sp>
    </p:spTree>
    <p:extLst>
      <p:ext uri="{BB962C8B-B14F-4D97-AF65-F5344CB8AC3E}">
        <p14:creationId xmlns:p14="http://schemas.microsoft.com/office/powerpoint/2010/main" val="1004972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95B6F831-2FC5-48DB-9BFF-FD564EF37866}" type="datetimeFigureOut">
              <a:rPr lang="en-GB" smtClean="0"/>
              <a:t>07/06/2023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661061-ECBB-4FB8-ACCC-D73DE32E8037}" type="slidenum">
              <a:rPr lang="en-GB" smtClean="0"/>
              <a:t>‹#›</a:t>
            </a:fld>
            <a:endParaRPr lang="en-GB"/>
          </a:p>
        </p:txBody>
      </p:sp>
    </p:spTree>
    <p:extLst>
      <p:ext uri="{BB962C8B-B14F-4D97-AF65-F5344CB8AC3E}">
        <p14:creationId xmlns:p14="http://schemas.microsoft.com/office/powerpoint/2010/main" val="3222115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95B6F831-2FC5-48DB-9BFF-FD564EF37866}" type="datetimeFigureOut">
              <a:rPr lang="en-GB" smtClean="0"/>
              <a:t>07/06/2023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661061-ECBB-4FB8-ACCC-D73DE32E8037}" type="slidenum">
              <a:rPr lang="en-GB" smtClean="0"/>
              <a:t>‹#›</a:t>
            </a:fld>
            <a:endParaRPr lang="en-GB"/>
          </a:p>
        </p:txBody>
      </p:sp>
    </p:spTree>
    <p:extLst>
      <p:ext uri="{BB962C8B-B14F-4D97-AF65-F5344CB8AC3E}">
        <p14:creationId xmlns:p14="http://schemas.microsoft.com/office/powerpoint/2010/main" val="588239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5B6F831-2FC5-48DB-9BFF-FD564EF37866}" type="datetimeFigureOut">
              <a:rPr lang="en-GB" smtClean="0"/>
              <a:t>07/06/2023</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0661061-ECBB-4FB8-ACCC-D73DE32E8037}" type="slidenum">
              <a:rPr lang="en-GB" smtClean="0"/>
              <a:t>‹#›</a:t>
            </a:fld>
            <a:endParaRPr lang="en-GB"/>
          </a:p>
        </p:txBody>
      </p:sp>
    </p:spTree>
    <p:extLst>
      <p:ext uri="{BB962C8B-B14F-4D97-AF65-F5344CB8AC3E}">
        <p14:creationId xmlns:p14="http://schemas.microsoft.com/office/powerpoint/2010/main" val="42179847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E4C884A-E01D-B300-CE9E-BA8452FFDB05}"/>
              </a:ext>
            </a:extLst>
          </p:cNvPr>
          <p:cNvSpPr/>
          <p:nvPr/>
        </p:nvSpPr>
        <p:spPr>
          <a:xfrm>
            <a:off x="-1" y="9619898"/>
            <a:ext cx="6858002" cy="296795"/>
          </a:xfrm>
          <a:prstGeom prst="rect">
            <a:avLst/>
          </a:prstGeom>
          <a:solidFill>
            <a:srgbClr val="130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F30ED2F2-A982-B86D-F845-85C559FE0725}"/>
              </a:ext>
            </a:extLst>
          </p:cNvPr>
          <p:cNvSpPr txBox="1"/>
          <p:nvPr/>
        </p:nvSpPr>
        <p:spPr>
          <a:xfrm>
            <a:off x="3761872" y="9678702"/>
            <a:ext cx="2942598" cy="215444"/>
          </a:xfrm>
          <a:prstGeom prst="rect">
            <a:avLst/>
          </a:prstGeom>
          <a:noFill/>
        </p:spPr>
        <p:txBody>
          <a:bodyPr wrap="square" rtlCol="0">
            <a:spAutoFit/>
          </a:bodyPr>
          <a:lstStyle/>
          <a:p>
            <a:pPr algn="r"/>
            <a:r>
              <a:rPr lang="en-US" sz="800" dirty="0">
                <a:solidFill>
                  <a:schemeClr val="bg1"/>
                </a:solidFill>
                <a:latin typeface="Arial Rounded MT Bold" panose="020F0704030504030204" pitchFamily="34" charset="77"/>
              </a:rPr>
              <a:t>Developing Experts Copyright 2023 All Rights Reserved</a:t>
            </a:r>
          </a:p>
        </p:txBody>
      </p:sp>
      <p:pic>
        <p:nvPicPr>
          <p:cNvPr id="6" name="Picture 5">
            <a:extLst>
              <a:ext uri="{FF2B5EF4-FFF2-40B4-BE49-F238E27FC236}">
                <a16:creationId xmlns:a16="http://schemas.microsoft.com/office/drawing/2014/main" id="{99944A00-4BFA-AB9C-28DF-9423A2D8CDEA}"/>
              </a:ext>
            </a:extLst>
          </p:cNvPr>
          <p:cNvPicPr>
            <a:picLocks noChangeAspect="1"/>
          </p:cNvPicPr>
          <p:nvPr/>
        </p:nvPicPr>
        <p:blipFill rotWithShape="1">
          <a:blip r:embed="rId2"/>
          <a:srcRect l="3114" t="13379" r="3460" b="3635"/>
          <a:stretch/>
        </p:blipFill>
        <p:spPr>
          <a:xfrm>
            <a:off x="0" y="-213360"/>
            <a:ext cx="6858000" cy="1332562"/>
          </a:xfrm>
          <a:prstGeom prst="rect">
            <a:avLst/>
          </a:prstGeom>
        </p:spPr>
      </p:pic>
      <p:sp>
        <p:nvSpPr>
          <p:cNvPr id="7" name="TextBox 6">
            <a:extLst>
              <a:ext uri="{FF2B5EF4-FFF2-40B4-BE49-F238E27FC236}">
                <a16:creationId xmlns:a16="http://schemas.microsoft.com/office/drawing/2014/main" id="{47B9CBCF-4144-800C-4165-457D1E921505}"/>
              </a:ext>
            </a:extLst>
          </p:cNvPr>
          <p:cNvSpPr txBox="1"/>
          <p:nvPr/>
        </p:nvSpPr>
        <p:spPr>
          <a:xfrm>
            <a:off x="4440396" y="649734"/>
            <a:ext cx="1305618" cy="215444"/>
          </a:xfrm>
          <a:prstGeom prst="rect">
            <a:avLst/>
          </a:prstGeom>
          <a:noFill/>
          <a:effectLst/>
        </p:spPr>
        <p:txBody>
          <a:bodyPr wrap="square" rtlCol="0">
            <a:spAutoFit/>
          </a:bodyPr>
          <a:lstStyle/>
          <a:p>
            <a:r>
              <a:rPr lang="en-US" sz="800" dirty="0">
                <a:solidFill>
                  <a:schemeClr val="bg1"/>
                </a:solidFill>
                <a:latin typeface="Arial Rounded MT Bold" panose="020F0704030504030204" pitchFamily="34" charset="77"/>
              </a:rPr>
              <a:t>KS3-16-03</a:t>
            </a:r>
          </a:p>
        </p:txBody>
      </p:sp>
      <p:sp>
        <p:nvSpPr>
          <p:cNvPr id="8" name="TextBox 7">
            <a:extLst>
              <a:ext uri="{FF2B5EF4-FFF2-40B4-BE49-F238E27FC236}">
                <a16:creationId xmlns:a16="http://schemas.microsoft.com/office/drawing/2014/main" id="{3B02DA9A-013E-B351-BB41-CEC500342431}"/>
              </a:ext>
            </a:extLst>
          </p:cNvPr>
          <p:cNvSpPr txBox="1"/>
          <p:nvPr/>
        </p:nvSpPr>
        <p:spPr>
          <a:xfrm>
            <a:off x="1013042" y="-12645"/>
            <a:ext cx="4343497" cy="276999"/>
          </a:xfrm>
          <a:prstGeom prst="rect">
            <a:avLst/>
          </a:prstGeom>
          <a:noFill/>
        </p:spPr>
        <p:txBody>
          <a:bodyPr wrap="square" rtlCol="0">
            <a:spAutoFit/>
          </a:bodyPr>
          <a:lstStyle/>
          <a:p>
            <a:r>
              <a:rPr lang="en-US" sz="1200" dirty="0">
                <a:solidFill>
                  <a:schemeClr val="bg1"/>
                </a:solidFill>
                <a:latin typeface="Arial Rounded MT Bold" panose="020F0704030504030204" pitchFamily="34" charset="0"/>
              </a:rPr>
              <a:t>Mission Assignment: </a:t>
            </a:r>
            <a:r>
              <a:rPr lang="en-GB" sz="1200" dirty="0">
                <a:solidFill>
                  <a:schemeClr val="bg1"/>
                </a:solidFill>
                <a:latin typeface="Arial Rounded MT Bold" panose="020F0704030504030204" pitchFamily="34" charset="0"/>
              </a:rPr>
              <a:t>Explain why plants are important </a:t>
            </a:r>
            <a:endParaRPr lang="en-US" sz="1200" dirty="0">
              <a:solidFill>
                <a:schemeClr val="bg1"/>
              </a:solidFill>
              <a:latin typeface="Arial Rounded MT Bold" panose="020F0704030504030204" pitchFamily="34" charset="0"/>
            </a:endParaRPr>
          </a:p>
        </p:txBody>
      </p:sp>
      <p:pic>
        <p:nvPicPr>
          <p:cNvPr id="9" name="Google Shape;88;p1" descr="Logo  Description automatically generated">
            <a:extLst>
              <a:ext uri="{FF2B5EF4-FFF2-40B4-BE49-F238E27FC236}">
                <a16:creationId xmlns:a16="http://schemas.microsoft.com/office/drawing/2014/main" id="{FDCCFB00-D61B-168B-679A-B76C84665D63}"/>
              </a:ext>
            </a:extLst>
          </p:cNvPr>
          <p:cNvPicPr preferRelativeResize="0"/>
          <p:nvPr/>
        </p:nvPicPr>
        <p:blipFill rotWithShape="1">
          <a:blip r:embed="rId3">
            <a:alphaModFix/>
          </a:blip>
          <a:srcRect/>
          <a:stretch/>
        </p:blipFill>
        <p:spPr>
          <a:xfrm>
            <a:off x="5320177" y="22949"/>
            <a:ext cx="1330454" cy="587953"/>
          </a:xfrm>
          <a:prstGeom prst="rect">
            <a:avLst/>
          </a:prstGeom>
          <a:noFill/>
          <a:ln>
            <a:noFill/>
          </a:ln>
        </p:spPr>
      </p:pic>
      <p:sp>
        <p:nvSpPr>
          <p:cNvPr id="10" name="Rectangle 9">
            <a:extLst>
              <a:ext uri="{FF2B5EF4-FFF2-40B4-BE49-F238E27FC236}">
                <a16:creationId xmlns:a16="http://schemas.microsoft.com/office/drawing/2014/main" id="{4E4D42C2-CC42-3AAF-E426-B6AEBC9131AC}"/>
              </a:ext>
            </a:extLst>
          </p:cNvPr>
          <p:cNvSpPr/>
          <p:nvPr/>
        </p:nvSpPr>
        <p:spPr>
          <a:xfrm>
            <a:off x="-1" y="9619898"/>
            <a:ext cx="6858002" cy="296795"/>
          </a:xfrm>
          <a:prstGeom prst="rect">
            <a:avLst/>
          </a:prstGeom>
          <a:solidFill>
            <a:srgbClr val="130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FA708D7C-8CDA-9CB2-F506-E9552E8C1568}"/>
              </a:ext>
            </a:extLst>
          </p:cNvPr>
          <p:cNvSpPr txBox="1"/>
          <p:nvPr/>
        </p:nvSpPr>
        <p:spPr>
          <a:xfrm>
            <a:off x="3761872" y="9678702"/>
            <a:ext cx="2942598" cy="215444"/>
          </a:xfrm>
          <a:prstGeom prst="rect">
            <a:avLst/>
          </a:prstGeom>
          <a:noFill/>
        </p:spPr>
        <p:txBody>
          <a:bodyPr wrap="square" rtlCol="0">
            <a:spAutoFit/>
          </a:bodyPr>
          <a:lstStyle/>
          <a:p>
            <a:pPr algn="r"/>
            <a:r>
              <a:rPr lang="en-US" sz="800" dirty="0">
                <a:solidFill>
                  <a:schemeClr val="bg1"/>
                </a:solidFill>
                <a:latin typeface="Arial Rounded MT Bold" panose="020F0704030504030204" pitchFamily="34" charset="77"/>
              </a:rPr>
              <a:t>Developing Experts Copyright 2023 All Rights Reserved</a:t>
            </a:r>
          </a:p>
        </p:txBody>
      </p:sp>
      <p:pic>
        <p:nvPicPr>
          <p:cNvPr id="12" name="Picture 11">
            <a:extLst>
              <a:ext uri="{FF2B5EF4-FFF2-40B4-BE49-F238E27FC236}">
                <a16:creationId xmlns:a16="http://schemas.microsoft.com/office/drawing/2014/main" id="{043C8888-3CFF-C39F-3506-3F6E05B31CA2}"/>
              </a:ext>
            </a:extLst>
          </p:cNvPr>
          <p:cNvPicPr>
            <a:picLocks noChangeAspect="1"/>
          </p:cNvPicPr>
          <p:nvPr/>
        </p:nvPicPr>
        <p:blipFill rotWithShape="1">
          <a:blip r:embed="rId2"/>
          <a:srcRect l="3114" t="13379" r="3460" b="3635"/>
          <a:stretch/>
        </p:blipFill>
        <p:spPr>
          <a:xfrm>
            <a:off x="0" y="-213360"/>
            <a:ext cx="6858000" cy="1332562"/>
          </a:xfrm>
          <a:prstGeom prst="rect">
            <a:avLst/>
          </a:prstGeom>
        </p:spPr>
      </p:pic>
      <p:sp>
        <p:nvSpPr>
          <p:cNvPr id="13" name="TextBox 12">
            <a:extLst>
              <a:ext uri="{FF2B5EF4-FFF2-40B4-BE49-F238E27FC236}">
                <a16:creationId xmlns:a16="http://schemas.microsoft.com/office/drawing/2014/main" id="{365BF1C6-BAB5-6BB7-8886-9E74B90F8854}"/>
              </a:ext>
            </a:extLst>
          </p:cNvPr>
          <p:cNvSpPr txBox="1"/>
          <p:nvPr/>
        </p:nvSpPr>
        <p:spPr>
          <a:xfrm>
            <a:off x="4440396" y="649734"/>
            <a:ext cx="1305618" cy="215444"/>
          </a:xfrm>
          <a:prstGeom prst="rect">
            <a:avLst/>
          </a:prstGeom>
          <a:noFill/>
          <a:effectLst/>
        </p:spPr>
        <p:txBody>
          <a:bodyPr wrap="square" rtlCol="0">
            <a:spAutoFit/>
          </a:bodyPr>
          <a:lstStyle/>
          <a:p>
            <a:r>
              <a:rPr lang="en-US" sz="800" dirty="0">
                <a:solidFill>
                  <a:schemeClr val="bg1"/>
                </a:solidFill>
                <a:latin typeface="Arial Rounded MT Bold" panose="020F0704030504030204" pitchFamily="34" charset="77"/>
              </a:rPr>
              <a:t>KS3-16-04</a:t>
            </a:r>
          </a:p>
        </p:txBody>
      </p:sp>
      <p:sp>
        <p:nvSpPr>
          <p:cNvPr id="14" name="TextBox 13">
            <a:extLst>
              <a:ext uri="{FF2B5EF4-FFF2-40B4-BE49-F238E27FC236}">
                <a16:creationId xmlns:a16="http://schemas.microsoft.com/office/drawing/2014/main" id="{DF1BA276-9957-744E-7174-EA34C5D18BF3}"/>
              </a:ext>
            </a:extLst>
          </p:cNvPr>
          <p:cNvSpPr txBox="1"/>
          <p:nvPr/>
        </p:nvSpPr>
        <p:spPr>
          <a:xfrm>
            <a:off x="1013042" y="-12645"/>
            <a:ext cx="4343497" cy="461665"/>
          </a:xfrm>
          <a:prstGeom prst="rect">
            <a:avLst/>
          </a:prstGeom>
          <a:noFill/>
        </p:spPr>
        <p:txBody>
          <a:bodyPr wrap="square" rtlCol="0">
            <a:spAutoFit/>
          </a:bodyPr>
          <a:lstStyle/>
          <a:p>
            <a:r>
              <a:rPr lang="en-US" sz="1200" dirty="0">
                <a:solidFill>
                  <a:schemeClr val="bg1"/>
                </a:solidFill>
                <a:latin typeface="Arial Rounded MT Bold" panose="020F0704030504030204" pitchFamily="34" charset="0"/>
              </a:rPr>
              <a:t>Mission Assignment: </a:t>
            </a:r>
            <a:r>
              <a:rPr lang="en-GB" sz="1200" dirty="0">
                <a:solidFill>
                  <a:schemeClr val="bg1"/>
                </a:solidFill>
                <a:latin typeface="Arial Rounded MT Bold" panose="020F0704030504030204" pitchFamily="34" charset="0"/>
              </a:rPr>
              <a:t>Explain how plants maintain gas levels in the atmosphere                                                                </a:t>
            </a:r>
            <a:endParaRPr lang="en-US" sz="1200" dirty="0">
              <a:solidFill>
                <a:schemeClr val="bg1"/>
              </a:solidFill>
              <a:latin typeface="Arial Rounded MT Bold" panose="020F0704030504030204" pitchFamily="34" charset="0"/>
            </a:endParaRPr>
          </a:p>
        </p:txBody>
      </p:sp>
      <p:sp>
        <p:nvSpPr>
          <p:cNvPr id="15" name="Rounded Rectangle 87">
            <a:extLst>
              <a:ext uri="{FF2B5EF4-FFF2-40B4-BE49-F238E27FC236}">
                <a16:creationId xmlns:a16="http://schemas.microsoft.com/office/drawing/2014/main" id="{DB6BEF75-2B79-B304-27CA-2BBEED1869B9}"/>
              </a:ext>
            </a:extLst>
          </p:cNvPr>
          <p:cNvSpPr/>
          <p:nvPr/>
        </p:nvSpPr>
        <p:spPr>
          <a:xfrm>
            <a:off x="185738" y="1319916"/>
            <a:ext cx="6464893" cy="461665"/>
          </a:xfrm>
          <a:prstGeom prst="roundRect">
            <a:avLst>
              <a:gd name="adj" fmla="val 4891"/>
            </a:avLst>
          </a:prstGeom>
          <a:noFill/>
          <a:ln w="28575">
            <a:solidFill>
              <a:srgbClr val="807E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rgbClr val="33CCCC"/>
              </a:solidFill>
              <a:latin typeface="Arial Rounded MT Bold" panose="020F0704030504030204" pitchFamily="34" charset="77"/>
            </a:endParaRPr>
          </a:p>
        </p:txBody>
      </p:sp>
      <p:pic>
        <p:nvPicPr>
          <p:cNvPr id="16" name="Google Shape;88;p1" descr="Logo  Description automatically generated">
            <a:extLst>
              <a:ext uri="{FF2B5EF4-FFF2-40B4-BE49-F238E27FC236}">
                <a16:creationId xmlns:a16="http://schemas.microsoft.com/office/drawing/2014/main" id="{F7E94C70-B291-BE1D-E281-B57D0A293122}"/>
              </a:ext>
            </a:extLst>
          </p:cNvPr>
          <p:cNvPicPr preferRelativeResize="0"/>
          <p:nvPr/>
        </p:nvPicPr>
        <p:blipFill rotWithShape="1">
          <a:blip r:embed="rId3">
            <a:alphaModFix/>
          </a:blip>
          <a:srcRect/>
          <a:stretch/>
        </p:blipFill>
        <p:spPr>
          <a:xfrm>
            <a:off x="5320177" y="22949"/>
            <a:ext cx="1330454" cy="587953"/>
          </a:xfrm>
          <a:prstGeom prst="rect">
            <a:avLst/>
          </a:prstGeom>
          <a:noFill/>
          <a:ln>
            <a:noFill/>
          </a:ln>
        </p:spPr>
      </p:pic>
      <p:sp>
        <p:nvSpPr>
          <p:cNvPr id="17" name="TextBox 16">
            <a:extLst>
              <a:ext uri="{FF2B5EF4-FFF2-40B4-BE49-F238E27FC236}">
                <a16:creationId xmlns:a16="http://schemas.microsoft.com/office/drawing/2014/main" id="{0722BB30-4DAE-B89A-6065-2BAEF1981553}"/>
              </a:ext>
            </a:extLst>
          </p:cNvPr>
          <p:cNvSpPr txBox="1"/>
          <p:nvPr/>
        </p:nvSpPr>
        <p:spPr>
          <a:xfrm>
            <a:off x="185737" y="1392016"/>
            <a:ext cx="6464893" cy="461665"/>
          </a:xfrm>
          <a:prstGeom prst="rect">
            <a:avLst/>
          </a:prstGeom>
          <a:noFill/>
        </p:spPr>
        <p:txBody>
          <a:bodyPr wrap="square">
            <a:spAutoFit/>
          </a:bodyPr>
          <a:lstStyle/>
          <a:p>
            <a:pPr marL="0" marR="0" lvl="0" indent="0" algn="l" rtl="0">
              <a:spcBef>
                <a:spcPts val="0"/>
              </a:spcBef>
              <a:spcAft>
                <a:spcPts val="0"/>
              </a:spcAft>
              <a:buNone/>
            </a:pPr>
            <a:r>
              <a:rPr lang="en-GB" sz="1200" dirty="0">
                <a:solidFill>
                  <a:srgbClr val="002060"/>
                </a:solidFill>
                <a:latin typeface="Arial Rounded MT Bold" panose="020F0704030504030204" pitchFamily="34" charset="0"/>
                <a:ea typeface="Arial Rounded"/>
                <a:cs typeface="Arial Rounded"/>
                <a:sym typeface="Arial Rounded"/>
              </a:rPr>
              <a:t>In this experiment you will be investigating the gas produced through photosynthesis.</a:t>
            </a:r>
            <a:endParaRPr lang="en-GB" sz="1200" dirty="0">
              <a:solidFill>
                <a:srgbClr val="002060"/>
              </a:solidFill>
              <a:latin typeface="Arial Rounded MT Bold" panose="020F0704030504030204" pitchFamily="34" charset="0"/>
            </a:endParaRPr>
          </a:p>
          <a:p>
            <a:pPr marL="0" marR="0" lvl="0" indent="0" algn="l" rtl="0">
              <a:spcBef>
                <a:spcPts val="0"/>
              </a:spcBef>
              <a:spcAft>
                <a:spcPts val="0"/>
              </a:spcAft>
              <a:buNone/>
            </a:pPr>
            <a:endParaRPr lang="en-GB" sz="1200" dirty="0">
              <a:solidFill>
                <a:srgbClr val="002060"/>
              </a:solidFill>
              <a:latin typeface="Arial Rounded MT Bold" panose="020F0704030504030204" pitchFamily="34" charset="0"/>
              <a:ea typeface="Arial Rounded"/>
              <a:cs typeface="Arial Rounded"/>
              <a:sym typeface="Arial Rounded"/>
            </a:endParaRPr>
          </a:p>
        </p:txBody>
      </p:sp>
      <p:sp>
        <p:nvSpPr>
          <p:cNvPr id="25" name="Google Shape;77;p1">
            <a:extLst>
              <a:ext uri="{FF2B5EF4-FFF2-40B4-BE49-F238E27FC236}">
                <a16:creationId xmlns:a16="http://schemas.microsoft.com/office/drawing/2014/main" id="{3D91C22F-BF48-A84D-9B77-435C03FC1200}"/>
              </a:ext>
            </a:extLst>
          </p:cNvPr>
          <p:cNvSpPr/>
          <p:nvPr/>
        </p:nvSpPr>
        <p:spPr>
          <a:xfrm>
            <a:off x="225029" y="1954883"/>
            <a:ext cx="4843463" cy="3970277"/>
          </a:xfrm>
          <a:prstGeom prst="rect">
            <a:avLst/>
          </a:prstGeom>
          <a:noFill/>
          <a:ln>
            <a:noFill/>
          </a:ln>
        </p:spPr>
        <p:txBody>
          <a:bodyPr spcFirstLastPara="1" wrap="square" lIns="91425" tIns="45700" rIns="91425" bIns="45700" anchor="t" anchorCtr="0">
            <a:spAutoFit/>
          </a:bodyPr>
          <a:lstStyle/>
          <a:p>
            <a:pPr marR="0" lvl="0" algn="l" rtl="0">
              <a:spcBef>
                <a:spcPts val="0"/>
              </a:spcBef>
              <a:spcAft>
                <a:spcPts val="0"/>
              </a:spcAft>
              <a:buClr>
                <a:srgbClr val="002060"/>
              </a:buClr>
            </a:pPr>
            <a:r>
              <a:rPr lang="en-GB" sz="1200" dirty="0">
                <a:solidFill>
                  <a:srgbClr val="002060"/>
                </a:solidFill>
                <a:latin typeface="Arial Rounded MT Bold" panose="020F0704030504030204" pitchFamily="34" charset="0"/>
                <a:ea typeface="Arial Rounded"/>
                <a:cs typeface="Arial Rounded"/>
                <a:sym typeface="Arial Rounded"/>
              </a:rPr>
              <a:t>Method:</a:t>
            </a:r>
          </a:p>
          <a:p>
            <a:pPr marR="0" lvl="0" algn="l" rtl="0">
              <a:spcBef>
                <a:spcPts val="0"/>
              </a:spcBef>
              <a:spcAft>
                <a:spcPts val="0"/>
              </a:spcAft>
              <a:buClr>
                <a:srgbClr val="002060"/>
              </a:buClr>
            </a:pPr>
            <a:endParaRPr lang="en-GB" sz="1200" dirty="0">
              <a:solidFill>
                <a:srgbClr val="002060"/>
              </a:solidFill>
              <a:latin typeface="Arial Rounded MT Bold" panose="020F0704030504030204" pitchFamily="34" charset="0"/>
            </a:endParaRPr>
          </a:p>
          <a:p>
            <a:pPr marL="342900" marR="0" lvl="0" indent="-342900" algn="l" rtl="0">
              <a:spcBef>
                <a:spcPts val="0"/>
              </a:spcBef>
              <a:spcAft>
                <a:spcPts val="0"/>
              </a:spcAft>
              <a:buClr>
                <a:srgbClr val="002060"/>
              </a:buClr>
              <a:buSzPts val="1200"/>
              <a:buFont typeface="+mj-lt"/>
              <a:buAutoNum type="arabicPeriod"/>
            </a:pPr>
            <a:r>
              <a:rPr lang="en-GB" sz="1200" dirty="0">
                <a:solidFill>
                  <a:srgbClr val="002060"/>
                </a:solidFill>
                <a:latin typeface="Arial Rounded MT Bold" panose="020F0704030504030204" pitchFamily="34" charset="0"/>
                <a:ea typeface="Arial Rounded"/>
                <a:cs typeface="Arial Rounded"/>
                <a:sym typeface="Arial Rounded"/>
              </a:rPr>
              <a:t>Fill a large beaker with water and add a spatula of sodium hydrogen carbonate.</a:t>
            </a:r>
          </a:p>
          <a:p>
            <a:pPr marL="342900" marR="0" lvl="0" indent="-342900" algn="l" rtl="0">
              <a:spcBef>
                <a:spcPts val="0"/>
              </a:spcBef>
              <a:spcAft>
                <a:spcPts val="0"/>
              </a:spcAft>
              <a:buClr>
                <a:srgbClr val="002060"/>
              </a:buClr>
              <a:buSzPts val="1200"/>
              <a:buFont typeface="+mj-lt"/>
              <a:buAutoNum type="arabicPeriod"/>
            </a:pPr>
            <a:r>
              <a:rPr lang="en-GB" sz="1200" dirty="0">
                <a:solidFill>
                  <a:srgbClr val="002060"/>
                </a:solidFill>
                <a:latin typeface="Arial Rounded MT Bold" panose="020F0704030504030204" pitchFamily="34" charset="0"/>
                <a:ea typeface="Arial Rounded"/>
                <a:cs typeface="Arial Rounded"/>
                <a:sym typeface="Arial Rounded"/>
              </a:rPr>
              <a:t>Take a sprig of pond weed and submerge it in the beaker of water. Use scissors to cut the stem at an angle, keeping it underwater at all times.</a:t>
            </a:r>
          </a:p>
          <a:p>
            <a:pPr marL="342900" marR="0" lvl="0" indent="-342900" algn="l" rtl="0">
              <a:spcBef>
                <a:spcPts val="0"/>
              </a:spcBef>
              <a:spcAft>
                <a:spcPts val="0"/>
              </a:spcAft>
              <a:buClr>
                <a:srgbClr val="002060"/>
              </a:buClr>
              <a:buSzPts val="1200"/>
              <a:buFont typeface="+mj-lt"/>
              <a:buAutoNum type="arabicPeriod"/>
            </a:pPr>
            <a:r>
              <a:rPr lang="en-GB" sz="1200" dirty="0">
                <a:solidFill>
                  <a:srgbClr val="002060"/>
                </a:solidFill>
                <a:latin typeface="Arial Rounded MT Bold" panose="020F0704030504030204" pitchFamily="34" charset="0"/>
                <a:ea typeface="Arial Rounded"/>
                <a:cs typeface="Arial Rounded"/>
                <a:sym typeface="Arial Rounded"/>
              </a:rPr>
              <a:t>Place a clear funnel over the pond weed.</a:t>
            </a:r>
          </a:p>
          <a:p>
            <a:pPr marL="342900" marR="0" lvl="0" indent="-342900" algn="l" rtl="0">
              <a:spcBef>
                <a:spcPts val="0"/>
              </a:spcBef>
              <a:spcAft>
                <a:spcPts val="0"/>
              </a:spcAft>
              <a:buClr>
                <a:srgbClr val="002060"/>
              </a:buClr>
              <a:buSzPts val="1200"/>
              <a:buFont typeface="+mj-lt"/>
              <a:buAutoNum type="arabicPeriod"/>
            </a:pPr>
            <a:r>
              <a:rPr lang="en-GB" sz="1200" dirty="0">
                <a:solidFill>
                  <a:srgbClr val="002060"/>
                </a:solidFill>
                <a:latin typeface="Arial Rounded MT Bold" panose="020F0704030504030204" pitchFamily="34" charset="0"/>
                <a:ea typeface="Arial Rounded"/>
                <a:cs typeface="Arial Rounded"/>
                <a:sym typeface="Arial Rounded"/>
              </a:rPr>
              <a:t>Top up the beaker with more water until the water level covers the tip of the funnel. </a:t>
            </a:r>
            <a:endParaRPr lang="en-GB" sz="1200" dirty="0">
              <a:solidFill>
                <a:srgbClr val="002060"/>
              </a:solidFill>
              <a:latin typeface="Arial Rounded MT Bold" panose="020F0704030504030204" pitchFamily="34" charset="0"/>
            </a:endParaRPr>
          </a:p>
          <a:p>
            <a:pPr marL="342900" marR="0" lvl="0" indent="-342900" algn="l" rtl="0">
              <a:spcBef>
                <a:spcPts val="0"/>
              </a:spcBef>
              <a:spcAft>
                <a:spcPts val="0"/>
              </a:spcAft>
              <a:buClr>
                <a:srgbClr val="002060"/>
              </a:buClr>
              <a:buSzPts val="1200"/>
              <a:buFont typeface="+mj-lt"/>
              <a:buAutoNum type="arabicPeriod"/>
            </a:pPr>
            <a:r>
              <a:rPr lang="en-GB" sz="1200" dirty="0">
                <a:solidFill>
                  <a:srgbClr val="002060"/>
                </a:solidFill>
                <a:latin typeface="Arial Rounded MT Bold" panose="020F0704030504030204" pitchFamily="34" charset="0"/>
                <a:ea typeface="Arial Rounded"/>
                <a:cs typeface="Arial Rounded"/>
                <a:sym typeface="Arial Rounded"/>
              </a:rPr>
              <a:t>Fill the test tube to the brim with water. Place your thumb over the end of the tube, invert the tube and place the top of the test tube underwater before removing your thumb. </a:t>
            </a:r>
            <a:endParaRPr lang="en-GB" sz="1200" dirty="0">
              <a:solidFill>
                <a:srgbClr val="002060"/>
              </a:solidFill>
              <a:latin typeface="Arial Rounded MT Bold" panose="020F0704030504030204" pitchFamily="34" charset="0"/>
            </a:endParaRPr>
          </a:p>
          <a:p>
            <a:pPr marL="342900" marR="0" lvl="0" indent="-342900" algn="l" rtl="0">
              <a:spcBef>
                <a:spcPts val="0"/>
              </a:spcBef>
              <a:spcAft>
                <a:spcPts val="0"/>
              </a:spcAft>
              <a:buClr>
                <a:srgbClr val="002060"/>
              </a:buClr>
              <a:buSzPts val="1200"/>
              <a:buFont typeface="+mj-lt"/>
              <a:buAutoNum type="arabicPeriod"/>
            </a:pPr>
            <a:r>
              <a:rPr lang="en-GB" sz="1200" dirty="0">
                <a:solidFill>
                  <a:srgbClr val="002060"/>
                </a:solidFill>
                <a:latin typeface="Arial Rounded MT Bold" panose="020F0704030504030204" pitchFamily="34" charset="0"/>
                <a:ea typeface="Arial Rounded"/>
                <a:cs typeface="Arial Rounded"/>
                <a:sym typeface="Arial Rounded"/>
              </a:rPr>
              <a:t>Then, place the test tube over the tip of the funnel.</a:t>
            </a:r>
            <a:endParaRPr lang="en-GB" sz="1200" dirty="0">
              <a:solidFill>
                <a:srgbClr val="002060"/>
              </a:solidFill>
              <a:latin typeface="Arial Rounded MT Bold" panose="020F0704030504030204" pitchFamily="34" charset="0"/>
            </a:endParaRPr>
          </a:p>
          <a:p>
            <a:pPr marL="342900" marR="0" lvl="0" indent="-342900" algn="l" rtl="0">
              <a:spcBef>
                <a:spcPts val="0"/>
              </a:spcBef>
              <a:spcAft>
                <a:spcPts val="0"/>
              </a:spcAft>
              <a:buClr>
                <a:srgbClr val="002060"/>
              </a:buClr>
              <a:buSzPts val="1200"/>
              <a:buFont typeface="+mj-lt"/>
              <a:buAutoNum type="arabicPeriod"/>
            </a:pPr>
            <a:r>
              <a:rPr lang="en-GB" sz="1200" dirty="0">
                <a:solidFill>
                  <a:srgbClr val="002060"/>
                </a:solidFill>
                <a:latin typeface="Arial Rounded MT Bold" panose="020F0704030504030204" pitchFamily="34" charset="0"/>
                <a:ea typeface="Arial Rounded"/>
                <a:cs typeface="Arial Rounded"/>
                <a:sym typeface="Arial Rounded"/>
              </a:rPr>
              <a:t>Repeat this for another beaker.</a:t>
            </a:r>
            <a:endParaRPr lang="en-GB" sz="1200" dirty="0">
              <a:solidFill>
                <a:srgbClr val="002060"/>
              </a:solidFill>
              <a:latin typeface="Arial Rounded MT Bold" panose="020F0704030504030204" pitchFamily="34" charset="0"/>
            </a:endParaRPr>
          </a:p>
          <a:p>
            <a:pPr marL="342900" marR="0" lvl="0" indent="-342900" algn="l" rtl="0">
              <a:spcBef>
                <a:spcPts val="0"/>
              </a:spcBef>
              <a:spcAft>
                <a:spcPts val="0"/>
              </a:spcAft>
              <a:buClr>
                <a:srgbClr val="002060"/>
              </a:buClr>
              <a:buSzPts val="1200"/>
              <a:buFont typeface="+mj-lt"/>
              <a:buAutoNum type="arabicPeriod"/>
            </a:pPr>
            <a:r>
              <a:rPr lang="en-GB" sz="1200" dirty="0">
                <a:solidFill>
                  <a:srgbClr val="002060"/>
                </a:solidFill>
                <a:latin typeface="Arial Rounded MT Bold" panose="020F0704030504030204" pitchFamily="34" charset="0"/>
                <a:ea typeface="Arial Rounded"/>
                <a:cs typeface="Arial Rounded"/>
                <a:sym typeface="Arial Rounded"/>
              </a:rPr>
              <a:t>Place one beaker in direct sunlight and the other in a darkened space for 15 minutes. Then, compare how much gas has been collected in the two test tubes.</a:t>
            </a:r>
            <a:endParaRPr lang="en-GB" sz="1200" dirty="0">
              <a:solidFill>
                <a:srgbClr val="002060"/>
              </a:solidFill>
              <a:latin typeface="Arial Rounded MT Bold" panose="020F0704030504030204" pitchFamily="34" charset="0"/>
            </a:endParaRPr>
          </a:p>
          <a:p>
            <a:pPr marL="228600" marR="0" lvl="0" indent="-228600" algn="l" rtl="0">
              <a:spcBef>
                <a:spcPts val="0"/>
              </a:spcBef>
              <a:spcAft>
                <a:spcPts val="0"/>
              </a:spcAft>
              <a:buClr>
                <a:srgbClr val="002060"/>
              </a:buClr>
              <a:buFont typeface="+mj-lt"/>
              <a:buAutoNum type="arabicPeriod"/>
            </a:pPr>
            <a:endParaRPr lang="en-GB" sz="1200" dirty="0">
              <a:solidFill>
                <a:srgbClr val="002060"/>
              </a:solidFill>
              <a:latin typeface="Arial Rounded MT Bold" panose="020F0704030504030204" pitchFamily="34" charset="0"/>
            </a:endParaRPr>
          </a:p>
          <a:p>
            <a:pPr marR="0" lvl="0" algn="l" rtl="0">
              <a:spcBef>
                <a:spcPts val="0"/>
              </a:spcBef>
              <a:spcAft>
                <a:spcPts val="0"/>
              </a:spcAft>
              <a:buClr>
                <a:srgbClr val="002060"/>
              </a:buClr>
            </a:pPr>
            <a:r>
              <a:rPr lang="en-GB" sz="1200" dirty="0">
                <a:solidFill>
                  <a:srgbClr val="002060"/>
                </a:solidFill>
                <a:latin typeface="Arial Rounded MT Bold" panose="020F0704030504030204" pitchFamily="34" charset="0"/>
                <a:ea typeface="Arial Rounded"/>
                <a:cs typeface="Arial Rounded"/>
                <a:sym typeface="Arial Rounded"/>
              </a:rPr>
              <a:t>You can test the gas collected to see if it is oxygen by placing a glowing splint into the tube to see if it relights. </a:t>
            </a:r>
            <a:endParaRPr sz="1200" dirty="0">
              <a:solidFill>
                <a:srgbClr val="002060"/>
              </a:solidFill>
              <a:latin typeface="Arial Rounded MT Bold" panose="020F0704030504030204" pitchFamily="34" charset="0"/>
            </a:endParaRPr>
          </a:p>
        </p:txBody>
      </p:sp>
      <p:sp>
        <p:nvSpPr>
          <p:cNvPr id="27" name="TextBox 26">
            <a:extLst>
              <a:ext uri="{FF2B5EF4-FFF2-40B4-BE49-F238E27FC236}">
                <a16:creationId xmlns:a16="http://schemas.microsoft.com/office/drawing/2014/main" id="{DA045A13-E1A2-A257-F5F7-387D6FD2FF89}"/>
              </a:ext>
            </a:extLst>
          </p:cNvPr>
          <p:cNvSpPr txBox="1"/>
          <p:nvPr/>
        </p:nvSpPr>
        <p:spPr>
          <a:xfrm>
            <a:off x="225029" y="5829453"/>
            <a:ext cx="6464893" cy="3600986"/>
          </a:xfrm>
          <a:prstGeom prst="rect">
            <a:avLst/>
          </a:prstGeom>
          <a:noFill/>
        </p:spPr>
        <p:txBody>
          <a:bodyPr wrap="square">
            <a:spAutoFit/>
          </a:bodyPr>
          <a:lstStyle/>
          <a:p>
            <a:pPr marL="0" marR="0" lvl="0" indent="0" algn="l" rtl="0">
              <a:spcBef>
                <a:spcPts val="0"/>
              </a:spcBef>
              <a:spcAft>
                <a:spcPts val="0"/>
              </a:spcAft>
              <a:buNone/>
            </a:pPr>
            <a:endParaRPr lang="en-GB" sz="1200" dirty="0">
              <a:solidFill>
                <a:srgbClr val="002060"/>
              </a:solidFill>
              <a:latin typeface="Arial Rounded MT Bold" panose="020F0704030504030204" pitchFamily="34" charset="0"/>
              <a:ea typeface="Arial Rounded"/>
              <a:cs typeface="Arial Rounded"/>
              <a:sym typeface="Arial Rounded"/>
            </a:endParaRPr>
          </a:p>
          <a:p>
            <a:pPr marR="0" lvl="0" algn="l" rtl="0">
              <a:spcBef>
                <a:spcPts val="0"/>
              </a:spcBef>
              <a:spcAft>
                <a:spcPts val="0"/>
              </a:spcAft>
              <a:buClr>
                <a:srgbClr val="16ADBF"/>
              </a:buClr>
              <a:buSzPts val="1200"/>
            </a:pPr>
            <a:r>
              <a:rPr lang="en-GB" sz="1200" dirty="0">
                <a:solidFill>
                  <a:srgbClr val="002060"/>
                </a:solidFill>
                <a:latin typeface="Arial Rounded MT Bold" panose="020F0704030504030204" pitchFamily="34" charset="0"/>
                <a:ea typeface="Arial Rounded"/>
                <a:cs typeface="Arial Rounded"/>
                <a:sym typeface="Arial Rounded"/>
              </a:rPr>
              <a:t>1. Describe how the gas collected in the test tubes differ.</a:t>
            </a:r>
            <a:br>
              <a:rPr lang="en-GB" sz="1200" dirty="0">
                <a:solidFill>
                  <a:srgbClr val="002060"/>
                </a:solidFill>
                <a:latin typeface="Arial Rounded MT Bold" panose="020F0704030504030204" pitchFamily="34" charset="0"/>
                <a:ea typeface="Arial Rounded"/>
                <a:cs typeface="Arial Rounded"/>
                <a:sym typeface="Arial Rounded"/>
              </a:rPr>
            </a:br>
            <a:r>
              <a:rPr lang="en-GB"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en-GB" sz="1200" dirty="0">
              <a:solidFill>
                <a:srgbClr val="002060"/>
              </a:solidFill>
              <a:latin typeface="Arial Rounded MT Bold" panose="020F0704030504030204" pitchFamily="34" charset="0"/>
            </a:endParaRPr>
          </a:p>
          <a:p>
            <a:pPr marL="228600" marR="0" lvl="0" indent="-152400" algn="l" rtl="0">
              <a:spcBef>
                <a:spcPts val="0"/>
              </a:spcBef>
              <a:spcAft>
                <a:spcPts val="0"/>
              </a:spcAft>
              <a:buClr>
                <a:schemeClr val="dk1"/>
              </a:buClr>
              <a:buSzPts val="1200"/>
              <a:buFont typeface="Calibri"/>
              <a:buNone/>
            </a:pPr>
            <a:endParaRPr lang="en-GB" sz="1200" dirty="0">
              <a:solidFill>
                <a:srgbClr val="002060"/>
              </a:solidFill>
              <a:latin typeface="Arial Rounded MT Bold" panose="020F0704030504030204" pitchFamily="34" charset="0"/>
              <a:ea typeface="Arial Rounded"/>
              <a:cs typeface="Arial Rounded"/>
              <a:sym typeface="Arial Rounded"/>
            </a:endParaRPr>
          </a:p>
          <a:p>
            <a:pPr marR="0" lvl="0" algn="l" rtl="0">
              <a:spcBef>
                <a:spcPts val="0"/>
              </a:spcBef>
              <a:spcAft>
                <a:spcPts val="0"/>
              </a:spcAft>
              <a:buClr>
                <a:srgbClr val="16ADBF"/>
              </a:buClr>
              <a:buSzPts val="1200"/>
            </a:pPr>
            <a:r>
              <a:rPr lang="en-GB" sz="1200" dirty="0">
                <a:solidFill>
                  <a:srgbClr val="002060"/>
                </a:solidFill>
                <a:latin typeface="Arial Rounded MT Bold" panose="020F0704030504030204" pitchFamily="34" charset="0"/>
                <a:ea typeface="Arial Rounded"/>
                <a:cs typeface="Arial Rounded"/>
                <a:sym typeface="Arial Rounded"/>
              </a:rPr>
              <a:t>2. Explain why is it important the test tube is filled to the brim and uncovered underwater.</a:t>
            </a:r>
            <a:br>
              <a:rPr lang="en-GB" sz="1200" dirty="0">
                <a:solidFill>
                  <a:srgbClr val="002060"/>
                </a:solidFill>
                <a:latin typeface="Arial Rounded MT Bold" panose="020F0704030504030204" pitchFamily="34" charset="0"/>
                <a:ea typeface="Arial Rounded"/>
                <a:cs typeface="Arial Rounded"/>
                <a:sym typeface="Arial Rounded"/>
              </a:rPr>
            </a:br>
            <a:r>
              <a:rPr lang="en-GB"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marR="0" lvl="0" algn="l" rtl="0">
              <a:spcBef>
                <a:spcPts val="0"/>
              </a:spcBef>
              <a:spcAft>
                <a:spcPts val="0"/>
              </a:spcAft>
              <a:buClr>
                <a:srgbClr val="16ADBF"/>
              </a:buClr>
              <a:buSzPts val="1200"/>
            </a:pPr>
            <a:endParaRPr lang="en-GB" sz="1200" dirty="0">
              <a:solidFill>
                <a:srgbClr val="002060"/>
              </a:solidFill>
              <a:latin typeface="Arial Rounded MT Bold" panose="020F0704030504030204" pitchFamily="34" charset="0"/>
              <a:ea typeface="Arial Rounded"/>
              <a:cs typeface="Arial Rounded"/>
              <a:sym typeface="Arial Rounded"/>
            </a:endParaRPr>
          </a:p>
          <a:p>
            <a:pPr marR="0" lvl="0" algn="l" rtl="0">
              <a:spcBef>
                <a:spcPts val="0"/>
              </a:spcBef>
              <a:spcAft>
                <a:spcPts val="0"/>
              </a:spcAft>
              <a:buClr>
                <a:srgbClr val="16ADBF"/>
              </a:buClr>
              <a:buSzPts val="1200"/>
            </a:pPr>
            <a:r>
              <a:rPr lang="en-GB" sz="1200" dirty="0">
                <a:solidFill>
                  <a:srgbClr val="002060"/>
                </a:solidFill>
                <a:latin typeface="Arial Rounded MT Bold" panose="020F0704030504030204" pitchFamily="34" charset="0"/>
                <a:ea typeface="Arial Rounded"/>
                <a:cs typeface="Arial Rounded"/>
                <a:sym typeface="Arial Rounded"/>
              </a:rPr>
              <a:t>3. Explain how plants help maintain oxygen levels in the atmosphere. </a:t>
            </a:r>
            <a:br>
              <a:rPr lang="en-GB" sz="1200" dirty="0">
                <a:solidFill>
                  <a:srgbClr val="002060"/>
                </a:solidFill>
                <a:latin typeface="Arial Rounded MT Bold" panose="020F0704030504030204" pitchFamily="34" charset="0"/>
                <a:ea typeface="Arial Rounded"/>
                <a:cs typeface="Arial Rounded"/>
                <a:sym typeface="Arial Rounded"/>
              </a:rPr>
            </a:br>
            <a:r>
              <a:rPr lang="en-GB"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en-GB" sz="1200" dirty="0">
              <a:solidFill>
                <a:srgbClr val="002060"/>
              </a:solidFill>
              <a:latin typeface="Arial Rounded MT Bold" panose="020F0704030504030204" pitchFamily="34" charset="0"/>
            </a:endParaRPr>
          </a:p>
        </p:txBody>
      </p:sp>
      <p:sp>
        <p:nvSpPr>
          <p:cNvPr id="29" name="TextBox 28">
            <a:extLst>
              <a:ext uri="{FF2B5EF4-FFF2-40B4-BE49-F238E27FC236}">
                <a16:creationId xmlns:a16="http://schemas.microsoft.com/office/drawing/2014/main" id="{9A49F8F9-BEF8-0F79-4027-87C898F2C77E}"/>
              </a:ext>
            </a:extLst>
          </p:cNvPr>
          <p:cNvSpPr txBox="1"/>
          <p:nvPr/>
        </p:nvSpPr>
        <p:spPr>
          <a:xfrm>
            <a:off x="5029201" y="2244520"/>
            <a:ext cx="1621430" cy="2308324"/>
          </a:xfrm>
          <a:prstGeom prst="rect">
            <a:avLst/>
          </a:prstGeom>
          <a:noFill/>
        </p:spPr>
        <p:txBody>
          <a:bodyPr wrap="square">
            <a:spAutoFit/>
          </a:bodyPr>
          <a:lstStyle/>
          <a:p>
            <a:pPr marL="171450" marR="0" lvl="0" indent="-171450" algn="l" rtl="0">
              <a:spcBef>
                <a:spcPts val="0"/>
              </a:spcBef>
              <a:spcAft>
                <a:spcPts val="0"/>
              </a:spcAft>
              <a:buClr>
                <a:srgbClr val="002060"/>
              </a:buClr>
              <a:buFont typeface="Arial" panose="020B0604020202020204" pitchFamily="34" charset="0"/>
              <a:buChar char="•"/>
            </a:pPr>
            <a:r>
              <a:rPr lang="en-GB" sz="1200" dirty="0">
                <a:solidFill>
                  <a:srgbClr val="002060"/>
                </a:solidFill>
                <a:latin typeface="Arial Rounded MT Bold" panose="020F0704030504030204" pitchFamily="34" charset="0"/>
                <a:ea typeface="Arial Rounded"/>
                <a:cs typeface="Arial Rounded"/>
                <a:sym typeface="Arial Rounded"/>
              </a:rPr>
              <a:t>Equipment</a:t>
            </a:r>
            <a:endParaRPr lang="en-GB" sz="1200" dirty="0">
              <a:solidFill>
                <a:srgbClr val="002060"/>
              </a:solidFill>
              <a:latin typeface="Arial Rounded MT Bold" panose="020F0704030504030204" pitchFamily="34" charset="0"/>
            </a:endParaRPr>
          </a:p>
          <a:p>
            <a:pPr marL="285750" marR="0" lvl="0" indent="-285750" algn="l" rtl="0">
              <a:spcBef>
                <a:spcPts val="0"/>
              </a:spcBef>
              <a:spcAft>
                <a:spcPts val="0"/>
              </a:spcAft>
              <a:buClr>
                <a:srgbClr val="002060"/>
              </a:buClr>
              <a:buSzPts val="1200"/>
              <a:buFont typeface="Arial" panose="020B0604020202020204" pitchFamily="34" charset="0"/>
              <a:buChar char="•"/>
            </a:pPr>
            <a:r>
              <a:rPr lang="en-GB" sz="1200" dirty="0">
                <a:solidFill>
                  <a:srgbClr val="002060"/>
                </a:solidFill>
                <a:latin typeface="Arial Rounded MT Bold" panose="020F0704030504030204" pitchFamily="34" charset="0"/>
                <a:ea typeface="Arial Rounded"/>
                <a:cs typeface="Arial Rounded"/>
                <a:sym typeface="Arial Rounded"/>
              </a:rPr>
              <a:t>Pond weed – elodea or </a:t>
            </a:r>
            <a:r>
              <a:rPr lang="en-GB" sz="1200" dirty="0" err="1">
                <a:solidFill>
                  <a:srgbClr val="002060"/>
                </a:solidFill>
                <a:latin typeface="Arial Rounded MT Bold" panose="020F0704030504030204" pitchFamily="34" charset="0"/>
                <a:ea typeface="Arial Rounded"/>
                <a:cs typeface="Arial Rounded"/>
                <a:sym typeface="Arial Rounded"/>
              </a:rPr>
              <a:t>cabomba</a:t>
            </a:r>
            <a:endParaRPr lang="en-GB" sz="1200" dirty="0">
              <a:solidFill>
                <a:srgbClr val="002060"/>
              </a:solidFill>
              <a:latin typeface="Arial Rounded MT Bold" panose="020F0704030504030204" pitchFamily="34" charset="0"/>
            </a:endParaRPr>
          </a:p>
          <a:p>
            <a:pPr marL="285750" marR="0" lvl="0" indent="-285750" algn="l" rtl="0">
              <a:spcBef>
                <a:spcPts val="0"/>
              </a:spcBef>
              <a:spcAft>
                <a:spcPts val="0"/>
              </a:spcAft>
              <a:buClr>
                <a:srgbClr val="002060"/>
              </a:buClr>
              <a:buSzPts val="1200"/>
              <a:buFont typeface="Arial" panose="020B0604020202020204" pitchFamily="34" charset="0"/>
              <a:buChar char="•"/>
            </a:pPr>
            <a:r>
              <a:rPr lang="en-GB" sz="1200" dirty="0">
                <a:solidFill>
                  <a:srgbClr val="002060"/>
                </a:solidFill>
                <a:latin typeface="Arial Rounded MT Bold" panose="020F0704030504030204" pitchFamily="34" charset="0"/>
                <a:ea typeface="Arial Rounded"/>
                <a:cs typeface="Arial Rounded"/>
                <a:sym typeface="Arial Rounded"/>
              </a:rPr>
              <a:t>Scissors</a:t>
            </a:r>
            <a:endParaRPr lang="en-GB" sz="1200" dirty="0">
              <a:solidFill>
                <a:srgbClr val="002060"/>
              </a:solidFill>
              <a:latin typeface="Arial Rounded MT Bold" panose="020F0704030504030204" pitchFamily="34" charset="0"/>
            </a:endParaRPr>
          </a:p>
          <a:p>
            <a:pPr marL="285750" marR="0" lvl="0" indent="-285750" algn="l" rtl="0">
              <a:spcBef>
                <a:spcPts val="0"/>
              </a:spcBef>
              <a:spcAft>
                <a:spcPts val="0"/>
              </a:spcAft>
              <a:buClr>
                <a:srgbClr val="002060"/>
              </a:buClr>
              <a:buSzPts val="1200"/>
              <a:buFont typeface="Arial" panose="020B0604020202020204" pitchFamily="34" charset="0"/>
              <a:buChar char="•"/>
            </a:pPr>
            <a:r>
              <a:rPr lang="en-GB" sz="1200" dirty="0">
                <a:solidFill>
                  <a:srgbClr val="002060"/>
                </a:solidFill>
                <a:latin typeface="Arial Rounded MT Bold" panose="020F0704030504030204" pitchFamily="34" charset="0"/>
                <a:ea typeface="Arial Rounded"/>
                <a:cs typeface="Arial Rounded"/>
                <a:sym typeface="Arial Rounded"/>
              </a:rPr>
              <a:t>Clear funnel</a:t>
            </a:r>
            <a:endParaRPr lang="en-GB" sz="1200" dirty="0">
              <a:solidFill>
                <a:srgbClr val="002060"/>
              </a:solidFill>
              <a:latin typeface="Arial Rounded MT Bold" panose="020F0704030504030204" pitchFamily="34" charset="0"/>
            </a:endParaRPr>
          </a:p>
          <a:p>
            <a:pPr marL="285750" marR="0" lvl="0" indent="-285750" algn="l" rtl="0">
              <a:spcBef>
                <a:spcPts val="0"/>
              </a:spcBef>
              <a:spcAft>
                <a:spcPts val="0"/>
              </a:spcAft>
              <a:buClr>
                <a:srgbClr val="002060"/>
              </a:buClr>
              <a:buSzPts val="1200"/>
              <a:buFont typeface="Arial" panose="020B0604020202020204" pitchFamily="34" charset="0"/>
              <a:buChar char="•"/>
            </a:pPr>
            <a:r>
              <a:rPr lang="en-GB" sz="1200" dirty="0">
                <a:solidFill>
                  <a:srgbClr val="002060"/>
                </a:solidFill>
                <a:latin typeface="Arial Rounded MT Bold" panose="020F0704030504030204" pitchFamily="34" charset="0"/>
                <a:ea typeface="Arial Rounded"/>
                <a:cs typeface="Arial Rounded"/>
                <a:sym typeface="Arial Rounded"/>
              </a:rPr>
              <a:t>Test tube</a:t>
            </a:r>
            <a:endParaRPr lang="en-GB" sz="1200" dirty="0">
              <a:solidFill>
                <a:srgbClr val="002060"/>
              </a:solidFill>
              <a:latin typeface="Arial Rounded MT Bold" panose="020F0704030504030204" pitchFamily="34" charset="0"/>
            </a:endParaRPr>
          </a:p>
          <a:p>
            <a:pPr marL="285750" marR="0" lvl="0" indent="-285750" algn="l" rtl="0">
              <a:spcBef>
                <a:spcPts val="0"/>
              </a:spcBef>
              <a:spcAft>
                <a:spcPts val="0"/>
              </a:spcAft>
              <a:buClr>
                <a:srgbClr val="002060"/>
              </a:buClr>
              <a:buSzPts val="1200"/>
              <a:buFont typeface="Arial" panose="020B0604020202020204" pitchFamily="34" charset="0"/>
              <a:buChar char="•"/>
            </a:pPr>
            <a:r>
              <a:rPr lang="en-GB" sz="1200" dirty="0">
                <a:solidFill>
                  <a:srgbClr val="002060"/>
                </a:solidFill>
                <a:latin typeface="Arial Rounded MT Bold" panose="020F0704030504030204" pitchFamily="34" charset="0"/>
                <a:ea typeface="Arial Rounded"/>
                <a:cs typeface="Arial Rounded"/>
                <a:sym typeface="Arial Rounded"/>
              </a:rPr>
              <a:t>Beaker</a:t>
            </a:r>
            <a:endParaRPr lang="en-GB" sz="1200" dirty="0">
              <a:solidFill>
                <a:srgbClr val="002060"/>
              </a:solidFill>
              <a:latin typeface="Arial Rounded MT Bold" panose="020F0704030504030204" pitchFamily="34" charset="0"/>
            </a:endParaRPr>
          </a:p>
          <a:p>
            <a:pPr marL="285750" marR="0" lvl="0" indent="-285750" algn="l" rtl="0">
              <a:spcBef>
                <a:spcPts val="0"/>
              </a:spcBef>
              <a:spcAft>
                <a:spcPts val="0"/>
              </a:spcAft>
              <a:buClr>
                <a:srgbClr val="002060"/>
              </a:buClr>
              <a:buSzPts val="1200"/>
              <a:buFont typeface="Arial" panose="020B0604020202020204" pitchFamily="34" charset="0"/>
              <a:buChar char="•"/>
            </a:pPr>
            <a:r>
              <a:rPr lang="en-GB" sz="1200" dirty="0">
                <a:solidFill>
                  <a:srgbClr val="002060"/>
                </a:solidFill>
                <a:latin typeface="Arial Rounded MT Bold" panose="020F0704030504030204" pitchFamily="34" charset="0"/>
                <a:ea typeface="Arial Rounded"/>
                <a:cs typeface="Arial Rounded"/>
                <a:sym typeface="Arial Rounded"/>
              </a:rPr>
              <a:t>Stopwatch</a:t>
            </a:r>
            <a:endParaRPr lang="en-GB" sz="1200" dirty="0">
              <a:solidFill>
                <a:srgbClr val="002060"/>
              </a:solidFill>
              <a:latin typeface="Arial Rounded MT Bold" panose="020F0704030504030204" pitchFamily="34" charset="0"/>
            </a:endParaRPr>
          </a:p>
          <a:p>
            <a:pPr marL="285750" marR="0" lvl="0" indent="-285750" algn="l" rtl="0">
              <a:spcBef>
                <a:spcPts val="0"/>
              </a:spcBef>
              <a:spcAft>
                <a:spcPts val="0"/>
              </a:spcAft>
              <a:buClr>
                <a:srgbClr val="002060"/>
              </a:buClr>
              <a:buSzPts val="1200"/>
              <a:buFont typeface="Arial" panose="020B0604020202020204" pitchFamily="34" charset="0"/>
              <a:buChar char="•"/>
            </a:pPr>
            <a:r>
              <a:rPr lang="en-GB" sz="1200" dirty="0">
                <a:solidFill>
                  <a:srgbClr val="002060"/>
                </a:solidFill>
                <a:latin typeface="Arial Rounded MT Bold" panose="020F0704030504030204" pitchFamily="34" charset="0"/>
                <a:ea typeface="Arial Rounded"/>
                <a:cs typeface="Arial Rounded"/>
                <a:sym typeface="Arial Rounded"/>
              </a:rPr>
              <a:t>Sodium hydrogen carbonate.</a:t>
            </a:r>
            <a:endParaRPr lang="en-GB" sz="1200" dirty="0">
              <a:solidFill>
                <a:srgbClr val="002060"/>
              </a:solidFill>
              <a:latin typeface="Arial Rounded MT Bold" panose="020F0704030504030204" pitchFamily="34" charset="0"/>
            </a:endParaRPr>
          </a:p>
        </p:txBody>
      </p:sp>
      <p:pic>
        <p:nvPicPr>
          <p:cNvPr id="30" name="Google Shape;82;p1">
            <a:extLst>
              <a:ext uri="{FF2B5EF4-FFF2-40B4-BE49-F238E27FC236}">
                <a16:creationId xmlns:a16="http://schemas.microsoft.com/office/drawing/2014/main" id="{6FFB9533-C35A-CA83-C708-10D8C4F27CE3}"/>
              </a:ext>
            </a:extLst>
          </p:cNvPr>
          <p:cNvPicPr preferRelativeResize="0"/>
          <p:nvPr/>
        </p:nvPicPr>
        <p:blipFill rotWithShape="1">
          <a:blip r:embed="rId4">
            <a:alphaModFix/>
          </a:blip>
          <a:srcRect/>
          <a:stretch/>
        </p:blipFill>
        <p:spPr>
          <a:xfrm>
            <a:off x="5093205" y="4669267"/>
            <a:ext cx="1015229" cy="1512263"/>
          </a:xfrm>
          <a:prstGeom prst="rect">
            <a:avLst/>
          </a:prstGeom>
          <a:noFill/>
          <a:ln>
            <a:noFill/>
          </a:ln>
        </p:spPr>
      </p:pic>
      <p:sp>
        <p:nvSpPr>
          <p:cNvPr id="31" name="Rounded Rectangle 87">
            <a:extLst>
              <a:ext uri="{FF2B5EF4-FFF2-40B4-BE49-F238E27FC236}">
                <a16:creationId xmlns:a16="http://schemas.microsoft.com/office/drawing/2014/main" id="{6C60C2A7-1AED-B263-50C0-BA3992521537}"/>
              </a:ext>
            </a:extLst>
          </p:cNvPr>
          <p:cNvSpPr/>
          <p:nvPr/>
        </p:nvSpPr>
        <p:spPr>
          <a:xfrm>
            <a:off x="185735" y="1882783"/>
            <a:ext cx="6464893" cy="7665015"/>
          </a:xfrm>
          <a:prstGeom prst="roundRect">
            <a:avLst>
              <a:gd name="adj" fmla="val 4891"/>
            </a:avLst>
          </a:prstGeom>
          <a:noFill/>
          <a:ln w="28575">
            <a:solidFill>
              <a:srgbClr val="807E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rgbClr val="33CCCC"/>
              </a:solidFill>
              <a:latin typeface="Arial Rounded MT Bold" panose="020F0704030504030204" pitchFamily="34" charset="77"/>
            </a:endParaRPr>
          </a:p>
        </p:txBody>
      </p:sp>
    </p:spTree>
    <p:extLst>
      <p:ext uri="{BB962C8B-B14F-4D97-AF65-F5344CB8AC3E}">
        <p14:creationId xmlns:p14="http://schemas.microsoft.com/office/powerpoint/2010/main" val="1558472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16A8E1E-648C-16CD-8C46-5ED4002ACDCC}"/>
              </a:ext>
            </a:extLst>
          </p:cNvPr>
          <p:cNvSpPr/>
          <p:nvPr/>
        </p:nvSpPr>
        <p:spPr>
          <a:xfrm>
            <a:off x="-1" y="9619898"/>
            <a:ext cx="6858002" cy="296795"/>
          </a:xfrm>
          <a:prstGeom prst="rect">
            <a:avLst/>
          </a:prstGeom>
          <a:solidFill>
            <a:srgbClr val="130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20C042A6-6AF4-4DD0-0A42-72E0728D8FAA}"/>
              </a:ext>
            </a:extLst>
          </p:cNvPr>
          <p:cNvSpPr txBox="1"/>
          <p:nvPr/>
        </p:nvSpPr>
        <p:spPr>
          <a:xfrm>
            <a:off x="3761872" y="9678702"/>
            <a:ext cx="2942598" cy="215444"/>
          </a:xfrm>
          <a:prstGeom prst="rect">
            <a:avLst/>
          </a:prstGeom>
          <a:noFill/>
        </p:spPr>
        <p:txBody>
          <a:bodyPr wrap="square" rtlCol="0">
            <a:spAutoFit/>
          </a:bodyPr>
          <a:lstStyle/>
          <a:p>
            <a:pPr algn="r"/>
            <a:r>
              <a:rPr lang="en-US" sz="800" dirty="0">
                <a:solidFill>
                  <a:schemeClr val="bg1"/>
                </a:solidFill>
                <a:latin typeface="Arial Rounded MT Bold" panose="020F0704030504030204" pitchFamily="34" charset="77"/>
              </a:rPr>
              <a:t>Developing Experts Copyright 2023 All Rights Reserved</a:t>
            </a:r>
          </a:p>
        </p:txBody>
      </p:sp>
      <p:pic>
        <p:nvPicPr>
          <p:cNvPr id="4" name="Picture 3">
            <a:extLst>
              <a:ext uri="{FF2B5EF4-FFF2-40B4-BE49-F238E27FC236}">
                <a16:creationId xmlns:a16="http://schemas.microsoft.com/office/drawing/2014/main" id="{9351B061-244A-DF6F-281B-33EA39EBAD96}"/>
              </a:ext>
            </a:extLst>
          </p:cNvPr>
          <p:cNvPicPr>
            <a:picLocks noChangeAspect="1"/>
          </p:cNvPicPr>
          <p:nvPr/>
        </p:nvPicPr>
        <p:blipFill rotWithShape="1">
          <a:blip r:embed="rId2"/>
          <a:srcRect l="3114" t="13379" r="3460" b="3635"/>
          <a:stretch/>
        </p:blipFill>
        <p:spPr>
          <a:xfrm>
            <a:off x="0" y="-213360"/>
            <a:ext cx="6858000" cy="1332562"/>
          </a:xfrm>
          <a:prstGeom prst="rect">
            <a:avLst/>
          </a:prstGeom>
        </p:spPr>
      </p:pic>
      <p:sp>
        <p:nvSpPr>
          <p:cNvPr id="5" name="TextBox 4">
            <a:extLst>
              <a:ext uri="{FF2B5EF4-FFF2-40B4-BE49-F238E27FC236}">
                <a16:creationId xmlns:a16="http://schemas.microsoft.com/office/drawing/2014/main" id="{3A8773EA-7CEC-1C00-71C1-EE159B394072}"/>
              </a:ext>
            </a:extLst>
          </p:cNvPr>
          <p:cNvSpPr txBox="1"/>
          <p:nvPr/>
        </p:nvSpPr>
        <p:spPr>
          <a:xfrm>
            <a:off x="4440396" y="649734"/>
            <a:ext cx="1305618" cy="215444"/>
          </a:xfrm>
          <a:prstGeom prst="rect">
            <a:avLst/>
          </a:prstGeom>
          <a:noFill/>
          <a:effectLst/>
        </p:spPr>
        <p:txBody>
          <a:bodyPr wrap="square" rtlCol="0">
            <a:spAutoFit/>
          </a:bodyPr>
          <a:lstStyle/>
          <a:p>
            <a:r>
              <a:rPr lang="en-US" sz="800" dirty="0">
                <a:solidFill>
                  <a:schemeClr val="bg1"/>
                </a:solidFill>
                <a:latin typeface="Arial Rounded MT Bold" panose="020F0704030504030204" pitchFamily="34" charset="77"/>
              </a:rPr>
              <a:t>KS3-16-03</a:t>
            </a:r>
          </a:p>
        </p:txBody>
      </p:sp>
      <p:sp>
        <p:nvSpPr>
          <p:cNvPr id="6" name="TextBox 5">
            <a:extLst>
              <a:ext uri="{FF2B5EF4-FFF2-40B4-BE49-F238E27FC236}">
                <a16:creationId xmlns:a16="http://schemas.microsoft.com/office/drawing/2014/main" id="{157C815A-0BBE-DF2E-8C65-FDFC7DD8CC47}"/>
              </a:ext>
            </a:extLst>
          </p:cNvPr>
          <p:cNvSpPr txBox="1"/>
          <p:nvPr/>
        </p:nvSpPr>
        <p:spPr>
          <a:xfrm>
            <a:off x="1013042" y="-12645"/>
            <a:ext cx="4343497" cy="276999"/>
          </a:xfrm>
          <a:prstGeom prst="rect">
            <a:avLst/>
          </a:prstGeom>
          <a:noFill/>
        </p:spPr>
        <p:txBody>
          <a:bodyPr wrap="square" rtlCol="0">
            <a:spAutoFit/>
          </a:bodyPr>
          <a:lstStyle/>
          <a:p>
            <a:r>
              <a:rPr lang="en-US" sz="1200" dirty="0">
                <a:solidFill>
                  <a:schemeClr val="bg1"/>
                </a:solidFill>
                <a:latin typeface="Arial Rounded MT Bold" panose="020F0704030504030204" pitchFamily="34" charset="0"/>
              </a:rPr>
              <a:t>Mission Assignment: </a:t>
            </a:r>
            <a:r>
              <a:rPr lang="en-GB" sz="1200" dirty="0">
                <a:solidFill>
                  <a:schemeClr val="bg1"/>
                </a:solidFill>
                <a:latin typeface="Arial Rounded MT Bold" panose="020F0704030504030204" pitchFamily="34" charset="0"/>
              </a:rPr>
              <a:t>Explain why plants are important </a:t>
            </a:r>
            <a:endParaRPr lang="en-US" sz="1200" dirty="0">
              <a:solidFill>
                <a:schemeClr val="bg1"/>
              </a:solidFill>
              <a:latin typeface="Arial Rounded MT Bold" panose="020F0704030504030204" pitchFamily="34" charset="0"/>
            </a:endParaRPr>
          </a:p>
        </p:txBody>
      </p:sp>
      <p:pic>
        <p:nvPicPr>
          <p:cNvPr id="7" name="Google Shape;88;p1" descr="Logo  Description automatically generated">
            <a:extLst>
              <a:ext uri="{FF2B5EF4-FFF2-40B4-BE49-F238E27FC236}">
                <a16:creationId xmlns:a16="http://schemas.microsoft.com/office/drawing/2014/main" id="{3E511D56-2404-87F0-DBD2-B59D0DC90AA7}"/>
              </a:ext>
            </a:extLst>
          </p:cNvPr>
          <p:cNvPicPr preferRelativeResize="0"/>
          <p:nvPr/>
        </p:nvPicPr>
        <p:blipFill rotWithShape="1">
          <a:blip r:embed="rId3">
            <a:alphaModFix/>
          </a:blip>
          <a:srcRect/>
          <a:stretch/>
        </p:blipFill>
        <p:spPr>
          <a:xfrm>
            <a:off x="5320177" y="22949"/>
            <a:ext cx="1330454" cy="587953"/>
          </a:xfrm>
          <a:prstGeom prst="rect">
            <a:avLst/>
          </a:prstGeom>
          <a:noFill/>
          <a:ln>
            <a:noFill/>
          </a:ln>
        </p:spPr>
      </p:pic>
      <p:sp>
        <p:nvSpPr>
          <p:cNvPr id="8" name="Rectangle 7">
            <a:extLst>
              <a:ext uri="{FF2B5EF4-FFF2-40B4-BE49-F238E27FC236}">
                <a16:creationId xmlns:a16="http://schemas.microsoft.com/office/drawing/2014/main" id="{91A36D5E-4953-7869-13C1-E470D1D4E0A8}"/>
              </a:ext>
            </a:extLst>
          </p:cNvPr>
          <p:cNvSpPr/>
          <p:nvPr/>
        </p:nvSpPr>
        <p:spPr>
          <a:xfrm>
            <a:off x="-1" y="9619898"/>
            <a:ext cx="6858002" cy="296795"/>
          </a:xfrm>
          <a:prstGeom prst="rect">
            <a:avLst/>
          </a:prstGeom>
          <a:solidFill>
            <a:srgbClr val="130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C2A0029-9F34-8038-2704-0A99CFC7D9B5}"/>
              </a:ext>
            </a:extLst>
          </p:cNvPr>
          <p:cNvSpPr txBox="1"/>
          <p:nvPr/>
        </p:nvSpPr>
        <p:spPr>
          <a:xfrm>
            <a:off x="3761872" y="9678702"/>
            <a:ext cx="2942598" cy="215444"/>
          </a:xfrm>
          <a:prstGeom prst="rect">
            <a:avLst/>
          </a:prstGeom>
          <a:noFill/>
        </p:spPr>
        <p:txBody>
          <a:bodyPr wrap="square" rtlCol="0">
            <a:spAutoFit/>
          </a:bodyPr>
          <a:lstStyle/>
          <a:p>
            <a:pPr algn="r"/>
            <a:r>
              <a:rPr lang="en-US" sz="800" dirty="0">
                <a:solidFill>
                  <a:schemeClr val="bg1"/>
                </a:solidFill>
                <a:latin typeface="Arial Rounded MT Bold" panose="020F0704030504030204" pitchFamily="34" charset="77"/>
              </a:rPr>
              <a:t>Developing Experts Copyright 2023 All Rights Reserved</a:t>
            </a:r>
          </a:p>
        </p:txBody>
      </p:sp>
      <p:pic>
        <p:nvPicPr>
          <p:cNvPr id="10" name="Picture 9">
            <a:extLst>
              <a:ext uri="{FF2B5EF4-FFF2-40B4-BE49-F238E27FC236}">
                <a16:creationId xmlns:a16="http://schemas.microsoft.com/office/drawing/2014/main" id="{3E214982-68F4-3308-0A93-4C182FF199F4}"/>
              </a:ext>
            </a:extLst>
          </p:cNvPr>
          <p:cNvPicPr>
            <a:picLocks noChangeAspect="1"/>
          </p:cNvPicPr>
          <p:nvPr/>
        </p:nvPicPr>
        <p:blipFill rotWithShape="1">
          <a:blip r:embed="rId2"/>
          <a:srcRect l="3114" t="13379" r="3460" b="3635"/>
          <a:stretch/>
        </p:blipFill>
        <p:spPr>
          <a:xfrm>
            <a:off x="0" y="-213360"/>
            <a:ext cx="6858000" cy="1332562"/>
          </a:xfrm>
          <a:prstGeom prst="rect">
            <a:avLst/>
          </a:prstGeom>
        </p:spPr>
      </p:pic>
      <p:sp>
        <p:nvSpPr>
          <p:cNvPr id="11" name="TextBox 10">
            <a:extLst>
              <a:ext uri="{FF2B5EF4-FFF2-40B4-BE49-F238E27FC236}">
                <a16:creationId xmlns:a16="http://schemas.microsoft.com/office/drawing/2014/main" id="{07872B49-0D86-F283-31E0-1E2423032771}"/>
              </a:ext>
            </a:extLst>
          </p:cNvPr>
          <p:cNvSpPr txBox="1"/>
          <p:nvPr/>
        </p:nvSpPr>
        <p:spPr>
          <a:xfrm>
            <a:off x="4440396" y="649734"/>
            <a:ext cx="1305618" cy="215444"/>
          </a:xfrm>
          <a:prstGeom prst="rect">
            <a:avLst/>
          </a:prstGeom>
          <a:noFill/>
          <a:effectLst/>
        </p:spPr>
        <p:txBody>
          <a:bodyPr wrap="square" rtlCol="0">
            <a:spAutoFit/>
          </a:bodyPr>
          <a:lstStyle/>
          <a:p>
            <a:r>
              <a:rPr lang="en-US" sz="800" dirty="0">
                <a:solidFill>
                  <a:schemeClr val="bg1"/>
                </a:solidFill>
                <a:latin typeface="Arial Rounded MT Bold" panose="020F0704030504030204" pitchFamily="34" charset="77"/>
              </a:rPr>
              <a:t>KS3-16-04</a:t>
            </a:r>
          </a:p>
        </p:txBody>
      </p:sp>
      <p:sp>
        <p:nvSpPr>
          <p:cNvPr id="12" name="TextBox 11">
            <a:extLst>
              <a:ext uri="{FF2B5EF4-FFF2-40B4-BE49-F238E27FC236}">
                <a16:creationId xmlns:a16="http://schemas.microsoft.com/office/drawing/2014/main" id="{D11F2DF6-850E-9864-F47C-BE7F80164FF8}"/>
              </a:ext>
            </a:extLst>
          </p:cNvPr>
          <p:cNvSpPr txBox="1"/>
          <p:nvPr/>
        </p:nvSpPr>
        <p:spPr>
          <a:xfrm>
            <a:off x="1013042" y="-12645"/>
            <a:ext cx="4343497" cy="461665"/>
          </a:xfrm>
          <a:prstGeom prst="rect">
            <a:avLst/>
          </a:prstGeom>
          <a:noFill/>
        </p:spPr>
        <p:txBody>
          <a:bodyPr wrap="square" rtlCol="0">
            <a:spAutoFit/>
          </a:bodyPr>
          <a:lstStyle/>
          <a:p>
            <a:r>
              <a:rPr lang="en-US" sz="1200" dirty="0">
                <a:solidFill>
                  <a:schemeClr val="bg1"/>
                </a:solidFill>
                <a:latin typeface="Arial Rounded MT Bold" panose="020F0704030504030204" pitchFamily="34" charset="0"/>
              </a:rPr>
              <a:t>Mission Assignment: </a:t>
            </a:r>
            <a:r>
              <a:rPr lang="en-GB" sz="1200" dirty="0">
                <a:solidFill>
                  <a:schemeClr val="bg1"/>
                </a:solidFill>
                <a:latin typeface="Arial Rounded MT Bold" panose="020F0704030504030204" pitchFamily="34" charset="0"/>
              </a:rPr>
              <a:t>Explain how plants maintain gas levels in the atmosphere                                   ANSWERS                                                                </a:t>
            </a:r>
            <a:endParaRPr lang="en-US" sz="1200" dirty="0">
              <a:solidFill>
                <a:schemeClr val="bg1"/>
              </a:solidFill>
              <a:latin typeface="Arial Rounded MT Bold" panose="020F0704030504030204" pitchFamily="34" charset="0"/>
            </a:endParaRPr>
          </a:p>
        </p:txBody>
      </p:sp>
      <p:sp>
        <p:nvSpPr>
          <p:cNvPr id="13" name="Rounded Rectangle 87">
            <a:extLst>
              <a:ext uri="{FF2B5EF4-FFF2-40B4-BE49-F238E27FC236}">
                <a16:creationId xmlns:a16="http://schemas.microsoft.com/office/drawing/2014/main" id="{0A65D136-FDD3-71EF-BF16-CE8DAC7DC17A}"/>
              </a:ext>
            </a:extLst>
          </p:cNvPr>
          <p:cNvSpPr/>
          <p:nvPr/>
        </p:nvSpPr>
        <p:spPr>
          <a:xfrm>
            <a:off x="185738" y="1319916"/>
            <a:ext cx="6464893" cy="461665"/>
          </a:xfrm>
          <a:prstGeom prst="roundRect">
            <a:avLst>
              <a:gd name="adj" fmla="val 4891"/>
            </a:avLst>
          </a:prstGeom>
          <a:noFill/>
          <a:ln w="28575">
            <a:solidFill>
              <a:srgbClr val="807E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rgbClr val="33CCCC"/>
              </a:solidFill>
              <a:latin typeface="Arial Rounded MT Bold" panose="020F0704030504030204" pitchFamily="34" charset="77"/>
            </a:endParaRPr>
          </a:p>
        </p:txBody>
      </p:sp>
      <p:pic>
        <p:nvPicPr>
          <p:cNvPr id="14" name="Google Shape;88;p1" descr="Logo  Description automatically generated">
            <a:extLst>
              <a:ext uri="{FF2B5EF4-FFF2-40B4-BE49-F238E27FC236}">
                <a16:creationId xmlns:a16="http://schemas.microsoft.com/office/drawing/2014/main" id="{10ACA79B-339B-6C3E-3E8C-E092191A148B}"/>
              </a:ext>
            </a:extLst>
          </p:cNvPr>
          <p:cNvPicPr preferRelativeResize="0"/>
          <p:nvPr/>
        </p:nvPicPr>
        <p:blipFill rotWithShape="1">
          <a:blip r:embed="rId3">
            <a:alphaModFix/>
          </a:blip>
          <a:srcRect/>
          <a:stretch/>
        </p:blipFill>
        <p:spPr>
          <a:xfrm>
            <a:off x="5320177" y="22949"/>
            <a:ext cx="1330454" cy="587953"/>
          </a:xfrm>
          <a:prstGeom prst="rect">
            <a:avLst/>
          </a:prstGeom>
          <a:noFill/>
          <a:ln>
            <a:noFill/>
          </a:ln>
        </p:spPr>
      </p:pic>
      <p:sp>
        <p:nvSpPr>
          <p:cNvPr id="15" name="TextBox 14">
            <a:extLst>
              <a:ext uri="{FF2B5EF4-FFF2-40B4-BE49-F238E27FC236}">
                <a16:creationId xmlns:a16="http://schemas.microsoft.com/office/drawing/2014/main" id="{EE26C6F3-4273-3C06-220F-40C5F81E84DE}"/>
              </a:ext>
            </a:extLst>
          </p:cNvPr>
          <p:cNvSpPr txBox="1"/>
          <p:nvPr/>
        </p:nvSpPr>
        <p:spPr>
          <a:xfrm>
            <a:off x="185737" y="1392016"/>
            <a:ext cx="6464893" cy="461665"/>
          </a:xfrm>
          <a:prstGeom prst="rect">
            <a:avLst/>
          </a:prstGeom>
          <a:noFill/>
        </p:spPr>
        <p:txBody>
          <a:bodyPr wrap="square">
            <a:spAutoFit/>
          </a:bodyPr>
          <a:lstStyle/>
          <a:p>
            <a:pPr marL="0" marR="0" lvl="0" indent="0" algn="l" rtl="0">
              <a:spcBef>
                <a:spcPts val="0"/>
              </a:spcBef>
              <a:spcAft>
                <a:spcPts val="0"/>
              </a:spcAft>
              <a:buNone/>
            </a:pPr>
            <a:r>
              <a:rPr lang="en-GB" sz="1200" dirty="0">
                <a:solidFill>
                  <a:srgbClr val="002060"/>
                </a:solidFill>
                <a:latin typeface="Arial Rounded MT Bold" panose="020F0704030504030204" pitchFamily="34" charset="0"/>
                <a:ea typeface="Arial Rounded"/>
                <a:cs typeface="Arial Rounded"/>
                <a:sym typeface="Arial Rounded"/>
              </a:rPr>
              <a:t>In this experiment you will be investigating the gas produced through photosynthesis.</a:t>
            </a:r>
            <a:endParaRPr lang="en-GB" sz="1200" dirty="0">
              <a:solidFill>
                <a:srgbClr val="002060"/>
              </a:solidFill>
              <a:latin typeface="Arial Rounded MT Bold" panose="020F0704030504030204" pitchFamily="34" charset="0"/>
            </a:endParaRPr>
          </a:p>
          <a:p>
            <a:pPr marL="0" marR="0" lvl="0" indent="0" algn="l" rtl="0">
              <a:spcBef>
                <a:spcPts val="0"/>
              </a:spcBef>
              <a:spcAft>
                <a:spcPts val="0"/>
              </a:spcAft>
              <a:buNone/>
            </a:pPr>
            <a:endParaRPr lang="en-GB" sz="1200" dirty="0">
              <a:solidFill>
                <a:srgbClr val="002060"/>
              </a:solidFill>
              <a:latin typeface="Arial Rounded MT Bold" panose="020F0704030504030204" pitchFamily="34" charset="0"/>
              <a:ea typeface="Arial Rounded"/>
              <a:cs typeface="Arial Rounded"/>
              <a:sym typeface="Arial Rounded"/>
            </a:endParaRPr>
          </a:p>
        </p:txBody>
      </p:sp>
      <p:sp>
        <p:nvSpPr>
          <p:cNvPr id="16" name="Google Shape;77;p1">
            <a:extLst>
              <a:ext uri="{FF2B5EF4-FFF2-40B4-BE49-F238E27FC236}">
                <a16:creationId xmlns:a16="http://schemas.microsoft.com/office/drawing/2014/main" id="{B4D18F98-6324-7959-ED0A-27367503F477}"/>
              </a:ext>
            </a:extLst>
          </p:cNvPr>
          <p:cNvSpPr/>
          <p:nvPr/>
        </p:nvSpPr>
        <p:spPr>
          <a:xfrm>
            <a:off x="225029" y="1954883"/>
            <a:ext cx="4843463" cy="3970277"/>
          </a:xfrm>
          <a:prstGeom prst="rect">
            <a:avLst/>
          </a:prstGeom>
          <a:noFill/>
          <a:ln>
            <a:noFill/>
          </a:ln>
        </p:spPr>
        <p:txBody>
          <a:bodyPr spcFirstLastPara="1" wrap="square" lIns="91425" tIns="45700" rIns="91425" bIns="45700" anchor="t" anchorCtr="0">
            <a:spAutoFit/>
          </a:bodyPr>
          <a:lstStyle/>
          <a:p>
            <a:pPr marR="0" lvl="0" algn="l" rtl="0">
              <a:spcBef>
                <a:spcPts val="0"/>
              </a:spcBef>
              <a:spcAft>
                <a:spcPts val="0"/>
              </a:spcAft>
              <a:buClr>
                <a:srgbClr val="002060"/>
              </a:buClr>
            </a:pPr>
            <a:r>
              <a:rPr lang="en-GB" sz="1200" dirty="0">
                <a:solidFill>
                  <a:srgbClr val="002060"/>
                </a:solidFill>
                <a:latin typeface="Arial Rounded MT Bold" panose="020F0704030504030204" pitchFamily="34" charset="0"/>
                <a:ea typeface="Arial Rounded"/>
                <a:cs typeface="Arial Rounded"/>
                <a:sym typeface="Arial Rounded"/>
              </a:rPr>
              <a:t>Method:</a:t>
            </a:r>
          </a:p>
          <a:p>
            <a:pPr marR="0" lvl="0" algn="l" rtl="0">
              <a:spcBef>
                <a:spcPts val="0"/>
              </a:spcBef>
              <a:spcAft>
                <a:spcPts val="0"/>
              </a:spcAft>
              <a:buClr>
                <a:srgbClr val="002060"/>
              </a:buClr>
            </a:pPr>
            <a:endParaRPr lang="en-GB" sz="1200" dirty="0">
              <a:solidFill>
                <a:srgbClr val="002060"/>
              </a:solidFill>
              <a:latin typeface="Arial Rounded MT Bold" panose="020F0704030504030204" pitchFamily="34" charset="0"/>
            </a:endParaRPr>
          </a:p>
          <a:p>
            <a:pPr marL="342900" marR="0" lvl="0" indent="-342900" algn="l" rtl="0">
              <a:spcBef>
                <a:spcPts val="0"/>
              </a:spcBef>
              <a:spcAft>
                <a:spcPts val="0"/>
              </a:spcAft>
              <a:buClr>
                <a:srgbClr val="002060"/>
              </a:buClr>
              <a:buSzPts val="1200"/>
              <a:buFont typeface="+mj-lt"/>
              <a:buAutoNum type="arabicPeriod"/>
            </a:pPr>
            <a:r>
              <a:rPr lang="en-GB" sz="1200" dirty="0">
                <a:solidFill>
                  <a:srgbClr val="002060"/>
                </a:solidFill>
                <a:latin typeface="Arial Rounded MT Bold" panose="020F0704030504030204" pitchFamily="34" charset="0"/>
                <a:ea typeface="Arial Rounded"/>
                <a:cs typeface="Arial Rounded"/>
                <a:sym typeface="Arial Rounded"/>
              </a:rPr>
              <a:t>Fill a large beaker with water and add a spatula of sodium hydrogen carbonate.</a:t>
            </a:r>
          </a:p>
          <a:p>
            <a:pPr marL="342900" marR="0" lvl="0" indent="-342900" algn="l" rtl="0">
              <a:spcBef>
                <a:spcPts val="0"/>
              </a:spcBef>
              <a:spcAft>
                <a:spcPts val="0"/>
              </a:spcAft>
              <a:buClr>
                <a:srgbClr val="002060"/>
              </a:buClr>
              <a:buSzPts val="1200"/>
              <a:buFont typeface="+mj-lt"/>
              <a:buAutoNum type="arabicPeriod"/>
            </a:pPr>
            <a:r>
              <a:rPr lang="en-GB" sz="1200" dirty="0">
                <a:solidFill>
                  <a:srgbClr val="002060"/>
                </a:solidFill>
                <a:latin typeface="Arial Rounded MT Bold" panose="020F0704030504030204" pitchFamily="34" charset="0"/>
                <a:ea typeface="Arial Rounded"/>
                <a:cs typeface="Arial Rounded"/>
                <a:sym typeface="Arial Rounded"/>
              </a:rPr>
              <a:t>Take a sprig of pond weed and submerge it in the beaker of water. Use scissors to cut the stem at an angle, keeping it underwater at all times.</a:t>
            </a:r>
          </a:p>
          <a:p>
            <a:pPr marL="342900" marR="0" lvl="0" indent="-342900" algn="l" rtl="0">
              <a:spcBef>
                <a:spcPts val="0"/>
              </a:spcBef>
              <a:spcAft>
                <a:spcPts val="0"/>
              </a:spcAft>
              <a:buClr>
                <a:srgbClr val="002060"/>
              </a:buClr>
              <a:buSzPts val="1200"/>
              <a:buFont typeface="+mj-lt"/>
              <a:buAutoNum type="arabicPeriod"/>
            </a:pPr>
            <a:r>
              <a:rPr lang="en-GB" sz="1200" dirty="0">
                <a:solidFill>
                  <a:srgbClr val="002060"/>
                </a:solidFill>
                <a:latin typeface="Arial Rounded MT Bold" panose="020F0704030504030204" pitchFamily="34" charset="0"/>
                <a:ea typeface="Arial Rounded"/>
                <a:cs typeface="Arial Rounded"/>
                <a:sym typeface="Arial Rounded"/>
              </a:rPr>
              <a:t>Place a clear funnel over the pond weed.</a:t>
            </a:r>
          </a:p>
          <a:p>
            <a:pPr marL="342900" marR="0" lvl="0" indent="-342900" algn="l" rtl="0">
              <a:spcBef>
                <a:spcPts val="0"/>
              </a:spcBef>
              <a:spcAft>
                <a:spcPts val="0"/>
              </a:spcAft>
              <a:buClr>
                <a:srgbClr val="002060"/>
              </a:buClr>
              <a:buSzPts val="1200"/>
              <a:buFont typeface="+mj-lt"/>
              <a:buAutoNum type="arabicPeriod"/>
            </a:pPr>
            <a:r>
              <a:rPr lang="en-GB" sz="1200" dirty="0">
                <a:solidFill>
                  <a:srgbClr val="002060"/>
                </a:solidFill>
                <a:latin typeface="Arial Rounded MT Bold" panose="020F0704030504030204" pitchFamily="34" charset="0"/>
                <a:ea typeface="Arial Rounded"/>
                <a:cs typeface="Arial Rounded"/>
                <a:sym typeface="Arial Rounded"/>
              </a:rPr>
              <a:t>Top up the beaker with more water until the water level covers the tip of the funnel. </a:t>
            </a:r>
            <a:endParaRPr lang="en-GB" sz="1200" dirty="0">
              <a:solidFill>
                <a:srgbClr val="002060"/>
              </a:solidFill>
              <a:latin typeface="Arial Rounded MT Bold" panose="020F0704030504030204" pitchFamily="34" charset="0"/>
            </a:endParaRPr>
          </a:p>
          <a:p>
            <a:pPr marL="342900" marR="0" lvl="0" indent="-342900" algn="l" rtl="0">
              <a:spcBef>
                <a:spcPts val="0"/>
              </a:spcBef>
              <a:spcAft>
                <a:spcPts val="0"/>
              </a:spcAft>
              <a:buClr>
                <a:srgbClr val="002060"/>
              </a:buClr>
              <a:buSzPts val="1200"/>
              <a:buFont typeface="+mj-lt"/>
              <a:buAutoNum type="arabicPeriod"/>
            </a:pPr>
            <a:r>
              <a:rPr lang="en-GB" sz="1200" dirty="0">
                <a:solidFill>
                  <a:srgbClr val="002060"/>
                </a:solidFill>
                <a:latin typeface="Arial Rounded MT Bold" panose="020F0704030504030204" pitchFamily="34" charset="0"/>
                <a:ea typeface="Arial Rounded"/>
                <a:cs typeface="Arial Rounded"/>
                <a:sym typeface="Arial Rounded"/>
              </a:rPr>
              <a:t>Fill the test tube to the brim with water. Place your thumb over the end of the tube, invert the tube and place the top of the test tube underwater before removing your thumb. </a:t>
            </a:r>
            <a:endParaRPr lang="en-GB" sz="1200" dirty="0">
              <a:solidFill>
                <a:srgbClr val="002060"/>
              </a:solidFill>
              <a:latin typeface="Arial Rounded MT Bold" panose="020F0704030504030204" pitchFamily="34" charset="0"/>
            </a:endParaRPr>
          </a:p>
          <a:p>
            <a:pPr marL="342900" marR="0" lvl="0" indent="-342900" algn="l" rtl="0">
              <a:spcBef>
                <a:spcPts val="0"/>
              </a:spcBef>
              <a:spcAft>
                <a:spcPts val="0"/>
              </a:spcAft>
              <a:buClr>
                <a:srgbClr val="002060"/>
              </a:buClr>
              <a:buSzPts val="1200"/>
              <a:buFont typeface="+mj-lt"/>
              <a:buAutoNum type="arabicPeriod"/>
            </a:pPr>
            <a:r>
              <a:rPr lang="en-GB" sz="1200" dirty="0">
                <a:solidFill>
                  <a:srgbClr val="002060"/>
                </a:solidFill>
                <a:latin typeface="Arial Rounded MT Bold" panose="020F0704030504030204" pitchFamily="34" charset="0"/>
                <a:ea typeface="Arial Rounded"/>
                <a:cs typeface="Arial Rounded"/>
                <a:sym typeface="Arial Rounded"/>
              </a:rPr>
              <a:t>Then, place the test tube over the tip of the funnel.</a:t>
            </a:r>
            <a:endParaRPr lang="en-GB" sz="1200" dirty="0">
              <a:solidFill>
                <a:srgbClr val="002060"/>
              </a:solidFill>
              <a:latin typeface="Arial Rounded MT Bold" panose="020F0704030504030204" pitchFamily="34" charset="0"/>
            </a:endParaRPr>
          </a:p>
          <a:p>
            <a:pPr marL="342900" marR="0" lvl="0" indent="-342900" algn="l" rtl="0">
              <a:spcBef>
                <a:spcPts val="0"/>
              </a:spcBef>
              <a:spcAft>
                <a:spcPts val="0"/>
              </a:spcAft>
              <a:buClr>
                <a:srgbClr val="002060"/>
              </a:buClr>
              <a:buSzPts val="1200"/>
              <a:buFont typeface="+mj-lt"/>
              <a:buAutoNum type="arabicPeriod"/>
            </a:pPr>
            <a:r>
              <a:rPr lang="en-GB" sz="1200" dirty="0">
                <a:solidFill>
                  <a:srgbClr val="002060"/>
                </a:solidFill>
                <a:latin typeface="Arial Rounded MT Bold" panose="020F0704030504030204" pitchFamily="34" charset="0"/>
                <a:ea typeface="Arial Rounded"/>
                <a:cs typeface="Arial Rounded"/>
                <a:sym typeface="Arial Rounded"/>
              </a:rPr>
              <a:t>Repeat this for another beaker.</a:t>
            </a:r>
            <a:endParaRPr lang="en-GB" sz="1200" dirty="0">
              <a:solidFill>
                <a:srgbClr val="002060"/>
              </a:solidFill>
              <a:latin typeface="Arial Rounded MT Bold" panose="020F0704030504030204" pitchFamily="34" charset="0"/>
            </a:endParaRPr>
          </a:p>
          <a:p>
            <a:pPr marL="342900" marR="0" lvl="0" indent="-342900" algn="l" rtl="0">
              <a:spcBef>
                <a:spcPts val="0"/>
              </a:spcBef>
              <a:spcAft>
                <a:spcPts val="0"/>
              </a:spcAft>
              <a:buClr>
                <a:srgbClr val="002060"/>
              </a:buClr>
              <a:buSzPts val="1200"/>
              <a:buFont typeface="+mj-lt"/>
              <a:buAutoNum type="arabicPeriod"/>
            </a:pPr>
            <a:r>
              <a:rPr lang="en-GB" sz="1200" dirty="0">
                <a:solidFill>
                  <a:srgbClr val="002060"/>
                </a:solidFill>
                <a:latin typeface="Arial Rounded MT Bold" panose="020F0704030504030204" pitchFamily="34" charset="0"/>
                <a:ea typeface="Arial Rounded"/>
                <a:cs typeface="Arial Rounded"/>
                <a:sym typeface="Arial Rounded"/>
              </a:rPr>
              <a:t>Place one beaker in direct sunlight and the other in a darkened space for 15 minutes. Then, compare how much gas has been collected in the two test tubes.</a:t>
            </a:r>
            <a:endParaRPr lang="en-GB" sz="1200" dirty="0">
              <a:solidFill>
                <a:srgbClr val="002060"/>
              </a:solidFill>
              <a:latin typeface="Arial Rounded MT Bold" panose="020F0704030504030204" pitchFamily="34" charset="0"/>
            </a:endParaRPr>
          </a:p>
          <a:p>
            <a:pPr marL="228600" marR="0" lvl="0" indent="-228600" algn="l" rtl="0">
              <a:spcBef>
                <a:spcPts val="0"/>
              </a:spcBef>
              <a:spcAft>
                <a:spcPts val="0"/>
              </a:spcAft>
              <a:buClr>
                <a:srgbClr val="002060"/>
              </a:buClr>
              <a:buFont typeface="+mj-lt"/>
              <a:buAutoNum type="arabicPeriod"/>
            </a:pPr>
            <a:endParaRPr lang="en-GB" sz="1200" dirty="0">
              <a:solidFill>
                <a:srgbClr val="002060"/>
              </a:solidFill>
              <a:latin typeface="Arial Rounded MT Bold" panose="020F0704030504030204" pitchFamily="34" charset="0"/>
            </a:endParaRPr>
          </a:p>
          <a:p>
            <a:pPr marR="0" lvl="0" algn="l" rtl="0">
              <a:spcBef>
                <a:spcPts val="0"/>
              </a:spcBef>
              <a:spcAft>
                <a:spcPts val="0"/>
              </a:spcAft>
              <a:buClr>
                <a:srgbClr val="002060"/>
              </a:buClr>
            </a:pPr>
            <a:r>
              <a:rPr lang="en-GB" sz="1200" dirty="0">
                <a:solidFill>
                  <a:srgbClr val="002060"/>
                </a:solidFill>
                <a:latin typeface="Arial Rounded MT Bold" panose="020F0704030504030204" pitchFamily="34" charset="0"/>
                <a:ea typeface="Arial Rounded"/>
                <a:cs typeface="Arial Rounded"/>
                <a:sym typeface="Arial Rounded"/>
              </a:rPr>
              <a:t>You can test the gas collected to see if it is oxygen by placing a glowing splint into the tube to see if it relights. </a:t>
            </a:r>
            <a:endParaRPr sz="1200" dirty="0">
              <a:solidFill>
                <a:srgbClr val="002060"/>
              </a:solidFill>
              <a:latin typeface="Arial Rounded MT Bold" panose="020F0704030504030204" pitchFamily="34" charset="0"/>
            </a:endParaRPr>
          </a:p>
        </p:txBody>
      </p:sp>
      <p:sp>
        <p:nvSpPr>
          <p:cNvPr id="17" name="TextBox 16">
            <a:extLst>
              <a:ext uri="{FF2B5EF4-FFF2-40B4-BE49-F238E27FC236}">
                <a16:creationId xmlns:a16="http://schemas.microsoft.com/office/drawing/2014/main" id="{871A681C-EE1E-4132-6224-11C15D9E7056}"/>
              </a:ext>
            </a:extLst>
          </p:cNvPr>
          <p:cNvSpPr txBox="1"/>
          <p:nvPr/>
        </p:nvSpPr>
        <p:spPr>
          <a:xfrm>
            <a:off x="225029" y="5829453"/>
            <a:ext cx="6464893" cy="3600986"/>
          </a:xfrm>
          <a:prstGeom prst="rect">
            <a:avLst/>
          </a:prstGeom>
          <a:noFill/>
        </p:spPr>
        <p:txBody>
          <a:bodyPr wrap="square">
            <a:spAutoFit/>
          </a:bodyPr>
          <a:lstStyle/>
          <a:p>
            <a:pPr marL="0" marR="0" lvl="0" indent="0" algn="l" rtl="0">
              <a:spcBef>
                <a:spcPts val="0"/>
              </a:spcBef>
              <a:spcAft>
                <a:spcPts val="0"/>
              </a:spcAft>
              <a:buNone/>
            </a:pPr>
            <a:endParaRPr lang="en-GB" sz="1200" dirty="0">
              <a:solidFill>
                <a:srgbClr val="002060"/>
              </a:solidFill>
              <a:latin typeface="Arial Rounded MT Bold" panose="020F0704030504030204" pitchFamily="34" charset="0"/>
              <a:ea typeface="Arial Rounded"/>
              <a:cs typeface="Arial Rounded"/>
              <a:sym typeface="Arial Rounded"/>
            </a:endParaRPr>
          </a:p>
          <a:p>
            <a:pPr marR="0" lvl="0" algn="l" rtl="0">
              <a:spcBef>
                <a:spcPts val="0"/>
              </a:spcBef>
              <a:spcAft>
                <a:spcPts val="0"/>
              </a:spcAft>
              <a:buClr>
                <a:srgbClr val="16ADBF"/>
              </a:buClr>
              <a:buSzPts val="1200"/>
            </a:pPr>
            <a:r>
              <a:rPr lang="en-GB" sz="1200" dirty="0">
                <a:solidFill>
                  <a:srgbClr val="002060"/>
                </a:solidFill>
                <a:latin typeface="Arial Rounded MT Bold" panose="020F0704030504030204" pitchFamily="34" charset="0"/>
                <a:ea typeface="Arial Rounded"/>
                <a:cs typeface="Arial Rounded"/>
                <a:sym typeface="Arial Rounded"/>
              </a:rPr>
              <a:t>1. Describe how the gas collected in the test tubes differ.</a:t>
            </a:r>
            <a:br>
              <a:rPr lang="en-GB" sz="1200" dirty="0">
                <a:solidFill>
                  <a:srgbClr val="002060"/>
                </a:solidFill>
                <a:latin typeface="Arial Rounded MT Bold" panose="020F0704030504030204" pitchFamily="34" charset="0"/>
                <a:ea typeface="Arial Rounded"/>
                <a:cs typeface="Arial Rounded"/>
                <a:sym typeface="Arial Rounded"/>
              </a:rPr>
            </a:br>
            <a:r>
              <a:rPr lang="en-GB"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en-GB" sz="1200" dirty="0">
              <a:solidFill>
                <a:srgbClr val="002060"/>
              </a:solidFill>
              <a:latin typeface="Arial Rounded MT Bold" panose="020F0704030504030204" pitchFamily="34" charset="0"/>
            </a:endParaRPr>
          </a:p>
          <a:p>
            <a:pPr marL="228600" marR="0" lvl="0" indent="-152400" algn="l" rtl="0">
              <a:spcBef>
                <a:spcPts val="0"/>
              </a:spcBef>
              <a:spcAft>
                <a:spcPts val="0"/>
              </a:spcAft>
              <a:buClr>
                <a:schemeClr val="dk1"/>
              </a:buClr>
              <a:buSzPts val="1200"/>
              <a:buFont typeface="Calibri"/>
              <a:buNone/>
            </a:pPr>
            <a:endParaRPr lang="en-GB" sz="1200" dirty="0">
              <a:solidFill>
                <a:srgbClr val="002060"/>
              </a:solidFill>
              <a:latin typeface="Arial Rounded MT Bold" panose="020F0704030504030204" pitchFamily="34" charset="0"/>
              <a:ea typeface="Arial Rounded"/>
              <a:cs typeface="Arial Rounded"/>
              <a:sym typeface="Arial Rounded"/>
            </a:endParaRPr>
          </a:p>
          <a:p>
            <a:pPr marR="0" lvl="0" algn="l" rtl="0">
              <a:spcBef>
                <a:spcPts val="0"/>
              </a:spcBef>
              <a:spcAft>
                <a:spcPts val="0"/>
              </a:spcAft>
              <a:buClr>
                <a:srgbClr val="16ADBF"/>
              </a:buClr>
              <a:buSzPts val="1200"/>
            </a:pPr>
            <a:r>
              <a:rPr lang="en-GB" sz="1200" dirty="0">
                <a:solidFill>
                  <a:srgbClr val="002060"/>
                </a:solidFill>
                <a:latin typeface="Arial Rounded MT Bold" panose="020F0704030504030204" pitchFamily="34" charset="0"/>
                <a:ea typeface="Arial Rounded"/>
                <a:cs typeface="Arial Rounded"/>
                <a:sym typeface="Arial Rounded"/>
              </a:rPr>
              <a:t>2. Explain why is it important the test tube is filled to the brim and uncovered underwater.</a:t>
            </a:r>
            <a:br>
              <a:rPr lang="en-GB" sz="1200" dirty="0">
                <a:solidFill>
                  <a:srgbClr val="002060"/>
                </a:solidFill>
                <a:latin typeface="Arial Rounded MT Bold" panose="020F0704030504030204" pitchFamily="34" charset="0"/>
                <a:ea typeface="Arial Rounded"/>
                <a:cs typeface="Arial Rounded"/>
                <a:sym typeface="Arial Rounded"/>
              </a:rPr>
            </a:br>
            <a:r>
              <a:rPr lang="en-GB"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marR="0" lvl="0" algn="l" rtl="0">
              <a:spcBef>
                <a:spcPts val="0"/>
              </a:spcBef>
              <a:spcAft>
                <a:spcPts val="0"/>
              </a:spcAft>
              <a:buClr>
                <a:srgbClr val="16ADBF"/>
              </a:buClr>
              <a:buSzPts val="1200"/>
            </a:pPr>
            <a:endParaRPr lang="en-GB" sz="1200" dirty="0">
              <a:solidFill>
                <a:srgbClr val="002060"/>
              </a:solidFill>
              <a:latin typeface="Arial Rounded MT Bold" panose="020F0704030504030204" pitchFamily="34" charset="0"/>
              <a:ea typeface="Arial Rounded"/>
              <a:cs typeface="Arial Rounded"/>
              <a:sym typeface="Arial Rounded"/>
            </a:endParaRPr>
          </a:p>
          <a:p>
            <a:pPr marR="0" lvl="0" algn="l" rtl="0">
              <a:spcBef>
                <a:spcPts val="0"/>
              </a:spcBef>
              <a:spcAft>
                <a:spcPts val="0"/>
              </a:spcAft>
              <a:buClr>
                <a:srgbClr val="16ADBF"/>
              </a:buClr>
              <a:buSzPts val="1200"/>
            </a:pPr>
            <a:r>
              <a:rPr lang="en-GB" sz="1200" dirty="0">
                <a:solidFill>
                  <a:srgbClr val="002060"/>
                </a:solidFill>
                <a:latin typeface="Arial Rounded MT Bold" panose="020F0704030504030204" pitchFamily="34" charset="0"/>
                <a:ea typeface="Arial Rounded"/>
                <a:cs typeface="Arial Rounded"/>
                <a:sym typeface="Arial Rounded"/>
              </a:rPr>
              <a:t>3. Explain how plants help maintain oxygen levels in the atmosphere. </a:t>
            </a:r>
            <a:br>
              <a:rPr lang="en-GB" sz="1200" dirty="0">
                <a:solidFill>
                  <a:srgbClr val="002060"/>
                </a:solidFill>
                <a:latin typeface="Arial Rounded MT Bold" panose="020F0704030504030204" pitchFamily="34" charset="0"/>
                <a:ea typeface="Arial Rounded"/>
                <a:cs typeface="Arial Rounded"/>
                <a:sym typeface="Arial Rounded"/>
              </a:rPr>
            </a:br>
            <a:r>
              <a:rPr lang="en-GB"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en-GB" sz="1200" dirty="0">
              <a:solidFill>
                <a:srgbClr val="002060"/>
              </a:solidFill>
              <a:latin typeface="Arial Rounded MT Bold" panose="020F0704030504030204" pitchFamily="34" charset="0"/>
            </a:endParaRPr>
          </a:p>
        </p:txBody>
      </p:sp>
      <p:sp>
        <p:nvSpPr>
          <p:cNvPr id="18" name="TextBox 17">
            <a:extLst>
              <a:ext uri="{FF2B5EF4-FFF2-40B4-BE49-F238E27FC236}">
                <a16:creationId xmlns:a16="http://schemas.microsoft.com/office/drawing/2014/main" id="{48073547-FAAF-2A29-2610-18FC00A719EB}"/>
              </a:ext>
            </a:extLst>
          </p:cNvPr>
          <p:cNvSpPr txBox="1"/>
          <p:nvPr/>
        </p:nvSpPr>
        <p:spPr>
          <a:xfrm>
            <a:off x="5029201" y="2244520"/>
            <a:ext cx="1621430" cy="2308324"/>
          </a:xfrm>
          <a:prstGeom prst="rect">
            <a:avLst/>
          </a:prstGeom>
          <a:noFill/>
        </p:spPr>
        <p:txBody>
          <a:bodyPr wrap="square">
            <a:spAutoFit/>
          </a:bodyPr>
          <a:lstStyle/>
          <a:p>
            <a:pPr marL="171450" marR="0" lvl="0" indent="-171450" algn="l" rtl="0">
              <a:spcBef>
                <a:spcPts val="0"/>
              </a:spcBef>
              <a:spcAft>
                <a:spcPts val="0"/>
              </a:spcAft>
              <a:buClr>
                <a:srgbClr val="002060"/>
              </a:buClr>
              <a:buFont typeface="Arial" panose="020B0604020202020204" pitchFamily="34" charset="0"/>
              <a:buChar char="•"/>
            </a:pPr>
            <a:r>
              <a:rPr lang="en-GB" sz="1200" dirty="0">
                <a:solidFill>
                  <a:srgbClr val="002060"/>
                </a:solidFill>
                <a:latin typeface="Arial Rounded MT Bold" panose="020F0704030504030204" pitchFamily="34" charset="0"/>
                <a:ea typeface="Arial Rounded"/>
                <a:cs typeface="Arial Rounded"/>
                <a:sym typeface="Arial Rounded"/>
              </a:rPr>
              <a:t>Equipment</a:t>
            </a:r>
            <a:endParaRPr lang="en-GB" sz="1200" dirty="0">
              <a:solidFill>
                <a:srgbClr val="002060"/>
              </a:solidFill>
              <a:latin typeface="Arial Rounded MT Bold" panose="020F0704030504030204" pitchFamily="34" charset="0"/>
            </a:endParaRPr>
          </a:p>
          <a:p>
            <a:pPr marL="285750" marR="0" lvl="0" indent="-285750" algn="l" rtl="0">
              <a:spcBef>
                <a:spcPts val="0"/>
              </a:spcBef>
              <a:spcAft>
                <a:spcPts val="0"/>
              </a:spcAft>
              <a:buClr>
                <a:srgbClr val="002060"/>
              </a:buClr>
              <a:buSzPts val="1200"/>
              <a:buFont typeface="Arial" panose="020B0604020202020204" pitchFamily="34" charset="0"/>
              <a:buChar char="•"/>
            </a:pPr>
            <a:r>
              <a:rPr lang="en-GB" sz="1200" dirty="0">
                <a:solidFill>
                  <a:srgbClr val="002060"/>
                </a:solidFill>
                <a:latin typeface="Arial Rounded MT Bold" panose="020F0704030504030204" pitchFamily="34" charset="0"/>
                <a:ea typeface="Arial Rounded"/>
                <a:cs typeface="Arial Rounded"/>
                <a:sym typeface="Arial Rounded"/>
              </a:rPr>
              <a:t>Pond weed – elodea or </a:t>
            </a:r>
            <a:r>
              <a:rPr lang="en-GB" sz="1200" dirty="0" err="1">
                <a:solidFill>
                  <a:srgbClr val="002060"/>
                </a:solidFill>
                <a:latin typeface="Arial Rounded MT Bold" panose="020F0704030504030204" pitchFamily="34" charset="0"/>
                <a:ea typeface="Arial Rounded"/>
                <a:cs typeface="Arial Rounded"/>
                <a:sym typeface="Arial Rounded"/>
              </a:rPr>
              <a:t>cabomba</a:t>
            </a:r>
            <a:endParaRPr lang="en-GB" sz="1200" dirty="0">
              <a:solidFill>
                <a:srgbClr val="002060"/>
              </a:solidFill>
              <a:latin typeface="Arial Rounded MT Bold" panose="020F0704030504030204" pitchFamily="34" charset="0"/>
            </a:endParaRPr>
          </a:p>
          <a:p>
            <a:pPr marL="285750" marR="0" lvl="0" indent="-285750" algn="l" rtl="0">
              <a:spcBef>
                <a:spcPts val="0"/>
              </a:spcBef>
              <a:spcAft>
                <a:spcPts val="0"/>
              </a:spcAft>
              <a:buClr>
                <a:srgbClr val="002060"/>
              </a:buClr>
              <a:buSzPts val="1200"/>
              <a:buFont typeface="Arial" panose="020B0604020202020204" pitchFamily="34" charset="0"/>
              <a:buChar char="•"/>
            </a:pPr>
            <a:r>
              <a:rPr lang="en-GB" sz="1200" dirty="0">
                <a:solidFill>
                  <a:srgbClr val="002060"/>
                </a:solidFill>
                <a:latin typeface="Arial Rounded MT Bold" panose="020F0704030504030204" pitchFamily="34" charset="0"/>
                <a:ea typeface="Arial Rounded"/>
                <a:cs typeface="Arial Rounded"/>
                <a:sym typeface="Arial Rounded"/>
              </a:rPr>
              <a:t>Scissors</a:t>
            </a:r>
            <a:endParaRPr lang="en-GB" sz="1200" dirty="0">
              <a:solidFill>
                <a:srgbClr val="002060"/>
              </a:solidFill>
              <a:latin typeface="Arial Rounded MT Bold" panose="020F0704030504030204" pitchFamily="34" charset="0"/>
            </a:endParaRPr>
          </a:p>
          <a:p>
            <a:pPr marL="285750" marR="0" lvl="0" indent="-285750" algn="l" rtl="0">
              <a:spcBef>
                <a:spcPts val="0"/>
              </a:spcBef>
              <a:spcAft>
                <a:spcPts val="0"/>
              </a:spcAft>
              <a:buClr>
                <a:srgbClr val="002060"/>
              </a:buClr>
              <a:buSzPts val="1200"/>
              <a:buFont typeface="Arial" panose="020B0604020202020204" pitchFamily="34" charset="0"/>
              <a:buChar char="•"/>
            </a:pPr>
            <a:r>
              <a:rPr lang="en-GB" sz="1200" dirty="0">
                <a:solidFill>
                  <a:srgbClr val="002060"/>
                </a:solidFill>
                <a:latin typeface="Arial Rounded MT Bold" panose="020F0704030504030204" pitchFamily="34" charset="0"/>
                <a:ea typeface="Arial Rounded"/>
                <a:cs typeface="Arial Rounded"/>
                <a:sym typeface="Arial Rounded"/>
              </a:rPr>
              <a:t>Clear funnel</a:t>
            </a:r>
            <a:endParaRPr lang="en-GB" sz="1200" dirty="0">
              <a:solidFill>
                <a:srgbClr val="002060"/>
              </a:solidFill>
              <a:latin typeface="Arial Rounded MT Bold" panose="020F0704030504030204" pitchFamily="34" charset="0"/>
            </a:endParaRPr>
          </a:p>
          <a:p>
            <a:pPr marL="285750" marR="0" lvl="0" indent="-285750" algn="l" rtl="0">
              <a:spcBef>
                <a:spcPts val="0"/>
              </a:spcBef>
              <a:spcAft>
                <a:spcPts val="0"/>
              </a:spcAft>
              <a:buClr>
                <a:srgbClr val="002060"/>
              </a:buClr>
              <a:buSzPts val="1200"/>
              <a:buFont typeface="Arial" panose="020B0604020202020204" pitchFamily="34" charset="0"/>
              <a:buChar char="•"/>
            </a:pPr>
            <a:r>
              <a:rPr lang="en-GB" sz="1200" dirty="0">
                <a:solidFill>
                  <a:srgbClr val="002060"/>
                </a:solidFill>
                <a:latin typeface="Arial Rounded MT Bold" panose="020F0704030504030204" pitchFamily="34" charset="0"/>
                <a:ea typeface="Arial Rounded"/>
                <a:cs typeface="Arial Rounded"/>
                <a:sym typeface="Arial Rounded"/>
              </a:rPr>
              <a:t>Test tube</a:t>
            </a:r>
            <a:endParaRPr lang="en-GB" sz="1200" dirty="0">
              <a:solidFill>
                <a:srgbClr val="002060"/>
              </a:solidFill>
              <a:latin typeface="Arial Rounded MT Bold" panose="020F0704030504030204" pitchFamily="34" charset="0"/>
            </a:endParaRPr>
          </a:p>
          <a:p>
            <a:pPr marL="285750" marR="0" lvl="0" indent="-285750" algn="l" rtl="0">
              <a:spcBef>
                <a:spcPts val="0"/>
              </a:spcBef>
              <a:spcAft>
                <a:spcPts val="0"/>
              </a:spcAft>
              <a:buClr>
                <a:srgbClr val="002060"/>
              </a:buClr>
              <a:buSzPts val="1200"/>
              <a:buFont typeface="Arial" panose="020B0604020202020204" pitchFamily="34" charset="0"/>
              <a:buChar char="•"/>
            </a:pPr>
            <a:r>
              <a:rPr lang="en-GB" sz="1200" dirty="0">
                <a:solidFill>
                  <a:srgbClr val="002060"/>
                </a:solidFill>
                <a:latin typeface="Arial Rounded MT Bold" panose="020F0704030504030204" pitchFamily="34" charset="0"/>
                <a:ea typeface="Arial Rounded"/>
                <a:cs typeface="Arial Rounded"/>
                <a:sym typeface="Arial Rounded"/>
              </a:rPr>
              <a:t>Beaker</a:t>
            </a:r>
            <a:endParaRPr lang="en-GB" sz="1200" dirty="0">
              <a:solidFill>
                <a:srgbClr val="002060"/>
              </a:solidFill>
              <a:latin typeface="Arial Rounded MT Bold" panose="020F0704030504030204" pitchFamily="34" charset="0"/>
            </a:endParaRPr>
          </a:p>
          <a:p>
            <a:pPr marL="285750" marR="0" lvl="0" indent="-285750" algn="l" rtl="0">
              <a:spcBef>
                <a:spcPts val="0"/>
              </a:spcBef>
              <a:spcAft>
                <a:spcPts val="0"/>
              </a:spcAft>
              <a:buClr>
                <a:srgbClr val="002060"/>
              </a:buClr>
              <a:buSzPts val="1200"/>
              <a:buFont typeface="Arial" panose="020B0604020202020204" pitchFamily="34" charset="0"/>
              <a:buChar char="•"/>
            </a:pPr>
            <a:r>
              <a:rPr lang="en-GB" sz="1200" dirty="0">
                <a:solidFill>
                  <a:srgbClr val="002060"/>
                </a:solidFill>
                <a:latin typeface="Arial Rounded MT Bold" panose="020F0704030504030204" pitchFamily="34" charset="0"/>
                <a:ea typeface="Arial Rounded"/>
                <a:cs typeface="Arial Rounded"/>
                <a:sym typeface="Arial Rounded"/>
              </a:rPr>
              <a:t>Stopwatch</a:t>
            </a:r>
            <a:endParaRPr lang="en-GB" sz="1200" dirty="0">
              <a:solidFill>
                <a:srgbClr val="002060"/>
              </a:solidFill>
              <a:latin typeface="Arial Rounded MT Bold" panose="020F0704030504030204" pitchFamily="34" charset="0"/>
            </a:endParaRPr>
          </a:p>
          <a:p>
            <a:pPr marL="285750" marR="0" lvl="0" indent="-285750" algn="l" rtl="0">
              <a:spcBef>
                <a:spcPts val="0"/>
              </a:spcBef>
              <a:spcAft>
                <a:spcPts val="0"/>
              </a:spcAft>
              <a:buClr>
                <a:srgbClr val="002060"/>
              </a:buClr>
              <a:buSzPts val="1200"/>
              <a:buFont typeface="Arial" panose="020B0604020202020204" pitchFamily="34" charset="0"/>
              <a:buChar char="•"/>
            </a:pPr>
            <a:r>
              <a:rPr lang="en-GB" sz="1200" dirty="0">
                <a:solidFill>
                  <a:srgbClr val="002060"/>
                </a:solidFill>
                <a:latin typeface="Arial Rounded MT Bold" panose="020F0704030504030204" pitchFamily="34" charset="0"/>
                <a:ea typeface="Arial Rounded"/>
                <a:cs typeface="Arial Rounded"/>
                <a:sym typeface="Arial Rounded"/>
              </a:rPr>
              <a:t>Sodium hydrogen carbonate.</a:t>
            </a:r>
            <a:endParaRPr lang="en-GB" sz="1200" dirty="0">
              <a:solidFill>
                <a:srgbClr val="002060"/>
              </a:solidFill>
              <a:latin typeface="Arial Rounded MT Bold" panose="020F0704030504030204" pitchFamily="34" charset="0"/>
            </a:endParaRPr>
          </a:p>
        </p:txBody>
      </p:sp>
      <p:pic>
        <p:nvPicPr>
          <p:cNvPr id="19" name="Google Shape;82;p1">
            <a:extLst>
              <a:ext uri="{FF2B5EF4-FFF2-40B4-BE49-F238E27FC236}">
                <a16:creationId xmlns:a16="http://schemas.microsoft.com/office/drawing/2014/main" id="{7232C964-80F7-8E56-FB3B-E88DD585626C}"/>
              </a:ext>
            </a:extLst>
          </p:cNvPr>
          <p:cNvPicPr preferRelativeResize="0"/>
          <p:nvPr/>
        </p:nvPicPr>
        <p:blipFill rotWithShape="1">
          <a:blip r:embed="rId4">
            <a:alphaModFix/>
          </a:blip>
          <a:srcRect/>
          <a:stretch/>
        </p:blipFill>
        <p:spPr>
          <a:xfrm>
            <a:off x="5093205" y="4669267"/>
            <a:ext cx="1015229" cy="1512263"/>
          </a:xfrm>
          <a:prstGeom prst="rect">
            <a:avLst/>
          </a:prstGeom>
          <a:noFill/>
          <a:ln>
            <a:noFill/>
          </a:ln>
        </p:spPr>
      </p:pic>
      <p:sp>
        <p:nvSpPr>
          <p:cNvPr id="20" name="Rounded Rectangle 87">
            <a:extLst>
              <a:ext uri="{FF2B5EF4-FFF2-40B4-BE49-F238E27FC236}">
                <a16:creationId xmlns:a16="http://schemas.microsoft.com/office/drawing/2014/main" id="{647E398A-AB4E-0D4D-F97E-0962D35C606A}"/>
              </a:ext>
            </a:extLst>
          </p:cNvPr>
          <p:cNvSpPr/>
          <p:nvPr/>
        </p:nvSpPr>
        <p:spPr>
          <a:xfrm>
            <a:off x="185735" y="1882783"/>
            <a:ext cx="6464893" cy="7665015"/>
          </a:xfrm>
          <a:prstGeom prst="roundRect">
            <a:avLst>
              <a:gd name="adj" fmla="val 4891"/>
            </a:avLst>
          </a:prstGeom>
          <a:noFill/>
          <a:ln w="28575">
            <a:solidFill>
              <a:srgbClr val="807E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rgbClr val="33CCCC"/>
              </a:solidFill>
              <a:latin typeface="Arial Rounded MT Bold" panose="020F0704030504030204" pitchFamily="34" charset="77"/>
            </a:endParaRPr>
          </a:p>
        </p:txBody>
      </p:sp>
      <p:sp>
        <p:nvSpPr>
          <p:cNvPr id="22" name="TextBox 21">
            <a:extLst>
              <a:ext uri="{FF2B5EF4-FFF2-40B4-BE49-F238E27FC236}">
                <a16:creationId xmlns:a16="http://schemas.microsoft.com/office/drawing/2014/main" id="{6CC07328-0D87-D017-8886-453D2D3F8E20}"/>
              </a:ext>
            </a:extLst>
          </p:cNvPr>
          <p:cNvSpPr txBox="1"/>
          <p:nvPr/>
        </p:nvSpPr>
        <p:spPr>
          <a:xfrm>
            <a:off x="216200" y="6351709"/>
            <a:ext cx="6425599" cy="646331"/>
          </a:xfrm>
          <a:prstGeom prst="rect">
            <a:avLst/>
          </a:prstGeom>
          <a:noFill/>
        </p:spPr>
        <p:txBody>
          <a:bodyPr wrap="square">
            <a:spAutoFit/>
          </a:bodyPr>
          <a:lstStyle/>
          <a:p>
            <a:pPr marR="0" lvl="0" algn="l" rtl="0">
              <a:spcBef>
                <a:spcPts val="0"/>
              </a:spcBef>
              <a:spcAft>
                <a:spcPts val="0"/>
              </a:spcAft>
              <a:buClr>
                <a:srgbClr val="16ADBF"/>
              </a:buClr>
              <a:buSzPts val="1200"/>
            </a:pPr>
            <a:r>
              <a:rPr lang="en-GB" sz="1200" dirty="0">
                <a:solidFill>
                  <a:srgbClr val="FF0000"/>
                </a:solidFill>
                <a:latin typeface="Arial Rounded MT Bold" panose="020F0704030504030204" pitchFamily="34" charset="0"/>
                <a:ea typeface="Arial Rounded"/>
                <a:cs typeface="Arial Rounded"/>
                <a:sym typeface="Arial Rounded"/>
              </a:rPr>
              <a:t>There should be more gas collected from the plant in the sunlight than the plant in the dark. Sometimes neither plant produces very much oxygen due to the temperature or time of year.</a:t>
            </a:r>
            <a:endParaRPr lang="en-GB" sz="1200" dirty="0">
              <a:solidFill>
                <a:srgbClr val="FF0000"/>
              </a:solidFill>
              <a:latin typeface="Arial Rounded MT Bold" panose="020F0704030504030204" pitchFamily="34" charset="0"/>
            </a:endParaRPr>
          </a:p>
        </p:txBody>
      </p:sp>
      <p:sp>
        <p:nvSpPr>
          <p:cNvPr id="24" name="TextBox 23">
            <a:extLst>
              <a:ext uri="{FF2B5EF4-FFF2-40B4-BE49-F238E27FC236}">
                <a16:creationId xmlns:a16="http://schemas.microsoft.com/office/drawing/2014/main" id="{39979A30-D330-A86B-8735-F3BAE289AA14}"/>
              </a:ext>
            </a:extLst>
          </p:cNvPr>
          <p:cNvSpPr txBox="1"/>
          <p:nvPr/>
        </p:nvSpPr>
        <p:spPr>
          <a:xfrm>
            <a:off x="225029" y="7661480"/>
            <a:ext cx="6407942" cy="461665"/>
          </a:xfrm>
          <a:prstGeom prst="rect">
            <a:avLst/>
          </a:prstGeom>
          <a:noFill/>
        </p:spPr>
        <p:txBody>
          <a:bodyPr wrap="square">
            <a:spAutoFit/>
          </a:bodyPr>
          <a:lstStyle/>
          <a:p>
            <a:pPr marR="0" lvl="0" algn="l" rtl="0">
              <a:spcBef>
                <a:spcPts val="0"/>
              </a:spcBef>
              <a:spcAft>
                <a:spcPts val="0"/>
              </a:spcAft>
              <a:buClr>
                <a:srgbClr val="16ADBF"/>
              </a:buClr>
              <a:buSzPts val="1200"/>
            </a:pPr>
            <a:r>
              <a:rPr lang="en-GB" sz="1200" dirty="0">
                <a:solidFill>
                  <a:srgbClr val="FF0000"/>
                </a:solidFill>
                <a:latin typeface="Arial Rounded MT Bold" panose="020F0704030504030204" pitchFamily="34" charset="0"/>
                <a:ea typeface="Arial Rounded"/>
                <a:cs typeface="Arial Rounded"/>
                <a:sym typeface="Arial Rounded"/>
              </a:rPr>
              <a:t>If this is done properly, the test tube will remain filled with water and any gas collected will have come from the plant.</a:t>
            </a:r>
            <a:endParaRPr lang="en-GB" sz="1200" dirty="0">
              <a:solidFill>
                <a:srgbClr val="FF0000"/>
              </a:solidFill>
              <a:latin typeface="Arial Rounded MT Bold" panose="020F0704030504030204" pitchFamily="34" charset="0"/>
            </a:endParaRPr>
          </a:p>
        </p:txBody>
      </p:sp>
      <p:sp>
        <p:nvSpPr>
          <p:cNvPr id="26" name="TextBox 25">
            <a:extLst>
              <a:ext uri="{FF2B5EF4-FFF2-40B4-BE49-F238E27FC236}">
                <a16:creationId xmlns:a16="http://schemas.microsoft.com/office/drawing/2014/main" id="{379D0783-FB9C-6C15-84DB-E040AEAF24D4}"/>
              </a:ext>
            </a:extLst>
          </p:cNvPr>
          <p:cNvSpPr txBox="1"/>
          <p:nvPr/>
        </p:nvSpPr>
        <p:spPr>
          <a:xfrm>
            <a:off x="225028" y="8753423"/>
            <a:ext cx="6407941" cy="646331"/>
          </a:xfrm>
          <a:prstGeom prst="rect">
            <a:avLst/>
          </a:prstGeom>
          <a:noFill/>
        </p:spPr>
        <p:txBody>
          <a:bodyPr wrap="square">
            <a:spAutoFit/>
          </a:bodyPr>
          <a:lstStyle/>
          <a:p>
            <a:pPr marR="0" lvl="0" algn="l" rtl="0">
              <a:spcBef>
                <a:spcPts val="0"/>
              </a:spcBef>
              <a:spcAft>
                <a:spcPts val="0"/>
              </a:spcAft>
              <a:buClr>
                <a:srgbClr val="16ADBF"/>
              </a:buClr>
              <a:buSzPts val="1200"/>
            </a:pPr>
            <a:r>
              <a:rPr lang="en-GB" sz="1200" dirty="0">
                <a:solidFill>
                  <a:srgbClr val="FF0000"/>
                </a:solidFill>
                <a:latin typeface="Arial Rounded MT Bold" panose="020F0704030504030204" pitchFamily="34" charset="0"/>
                <a:ea typeface="Arial Rounded"/>
                <a:cs typeface="Arial Rounded"/>
                <a:sym typeface="Arial Rounded"/>
              </a:rPr>
              <a:t>Plants do photosynthesis which involves taking in carbon dioxide from the air and converting it to glucose and oxygen, which is then released into the air for us to breathe.</a:t>
            </a:r>
          </a:p>
        </p:txBody>
      </p:sp>
    </p:spTree>
    <p:extLst>
      <p:ext uri="{BB962C8B-B14F-4D97-AF65-F5344CB8AC3E}">
        <p14:creationId xmlns:p14="http://schemas.microsoft.com/office/powerpoint/2010/main" val="176915082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27</TotalTime>
  <Words>709</Words>
  <Application>Microsoft Office PowerPoint</Application>
  <PresentationFormat>A4 Paper (210x297 mm)</PresentationFormat>
  <Paragraphs>69</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Arial Rounded MT Bold</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Developing Experts</dc:creator>
  <cp:lastModifiedBy>Developing Experts</cp:lastModifiedBy>
  <cp:revision>1</cp:revision>
  <dcterms:created xsi:type="dcterms:W3CDTF">2023-06-07T11:10:37Z</dcterms:created>
  <dcterms:modified xsi:type="dcterms:W3CDTF">2023-06-07T11:37:47Z</dcterms:modified>
</cp:coreProperties>
</file>