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79CAF"/>
    <a:srgbClr val="38D4D6"/>
    <a:srgbClr val="2F52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92"/>
    <p:restoredTop sz="94719"/>
  </p:normalViewPr>
  <p:slideViewPr>
    <p:cSldViewPr snapToGrid="0" snapToObjects="1">
      <p:cViewPr>
        <p:scale>
          <a:sx n="120" d="100"/>
          <a:sy n="120" d="100"/>
        </p:scale>
        <p:origin x="928" y="-17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FA38D636-7D53-2A40-B66B-27F3A360C276}" type="datetimeFigureOut">
              <a:rPr lang="en-US" smtClean="0"/>
              <a:t>7/22/21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3561417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A38D636-7D53-2A40-B66B-27F3A360C276}" type="datetimeFigureOut">
              <a:rPr lang="en-US" smtClean="0"/>
              <a:t>7/22/21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1181411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A38D636-7D53-2A40-B66B-27F3A360C276}" type="datetimeFigureOut">
              <a:rPr lang="en-US" smtClean="0"/>
              <a:t>7/22/21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2735760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A38D636-7D53-2A40-B66B-27F3A360C276}" type="datetimeFigureOut">
              <a:rPr lang="en-US" smtClean="0"/>
              <a:t>7/22/21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2772322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FA38D636-7D53-2A40-B66B-27F3A360C276}" type="datetimeFigureOut">
              <a:rPr lang="en-US" smtClean="0"/>
              <a:t>7/22/21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1777927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FA38D636-7D53-2A40-B66B-27F3A360C276}" type="datetimeFigureOut">
              <a:rPr lang="en-US" smtClean="0"/>
              <a:t>7/22/21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4275342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FA38D636-7D53-2A40-B66B-27F3A360C276}" type="datetimeFigureOut">
              <a:rPr lang="en-US" smtClean="0"/>
              <a:t>7/22/21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3902936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FA38D636-7D53-2A40-B66B-27F3A360C276}" type="datetimeFigureOut">
              <a:rPr lang="en-US" smtClean="0"/>
              <a:t>7/22/21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2161481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38D636-7D53-2A40-B66B-27F3A360C276}" type="datetimeFigureOut">
              <a:rPr lang="en-US" smtClean="0"/>
              <a:t>7/22/21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2386470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FA38D636-7D53-2A40-B66B-27F3A360C276}" type="datetimeFigureOut">
              <a:rPr lang="en-US" smtClean="0"/>
              <a:t>7/22/21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2365861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FA38D636-7D53-2A40-B66B-27F3A360C276}" type="datetimeFigureOut">
              <a:rPr lang="en-US" smtClean="0"/>
              <a:t>7/22/21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584755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A38D636-7D53-2A40-B66B-27F3A360C276}" type="datetimeFigureOut">
              <a:rPr lang="en-US" smtClean="0"/>
              <a:t>7/22/21</a:t>
            </a:fld>
            <a:endParaRPr 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FE1A9912-8F4E-7E4D-9391-3BDCCD0725B2}" type="slidenum">
              <a:rPr lang="en-US" smtClean="0"/>
              <a:t>‹#›</a:t>
            </a:fld>
            <a:endParaRPr lang="en-US"/>
          </a:p>
        </p:txBody>
      </p:sp>
    </p:spTree>
    <p:extLst>
      <p:ext uri="{BB962C8B-B14F-4D97-AF65-F5344CB8AC3E}">
        <p14:creationId xmlns:p14="http://schemas.microsoft.com/office/powerpoint/2010/main" val="15746024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6F887CF-AEE7-0346-B8E5-2599EE52B9CE}"/>
              </a:ext>
            </a:extLst>
          </p:cNvPr>
          <p:cNvSpPr txBox="1"/>
          <p:nvPr/>
        </p:nvSpPr>
        <p:spPr>
          <a:xfrm>
            <a:off x="2340400" y="9644390"/>
            <a:ext cx="2177199" cy="261610"/>
          </a:xfrm>
          <a:prstGeom prst="rect">
            <a:avLst/>
          </a:prstGeom>
          <a:noFill/>
        </p:spPr>
        <p:txBody>
          <a:bodyPr wrap="square" rtlCol="0">
            <a:spAutoFit/>
          </a:bodyPr>
          <a:lstStyle/>
          <a:p>
            <a:r>
              <a:rPr lang="en-US" sz="1100" dirty="0">
                <a:solidFill>
                  <a:schemeClr val="bg1">
                    <a:lumMod val="50000"/>
                  </a:schemeClr>
                </a:solidFill>
                <a:latin typeface="CordiaUPC" panose="020B0304020202020204" pitchFamily="34" charset="-34"/>
                <a:cs typeface="CordiaUPC" panose="020B0304020202020204" pitchFamily="34" charset="-34"/>
              </a:rPr>
              <a:t>Developing Experts All rights reserved © 2021</a:t>
            </a:r>
          </a:p>
        </p:txBody>
      </p:sp>
      <p:pic>
        <p:nvPicPr>
          <p:cNvPr id="6" name="Picture 5" descr="A picture containing graphical user interface&#10;&#10;Description automatically generated">
            <a:extLst>
              <a:ext uri="{FF2B5EF4-FFF2-40B4-BE49-F238E27FC236}">
                <a16:creationId xmlns:a16="http://schemas.microsoft.com/office/drawing/2014/main" id="{13991914-2AFE-474F-8934-46690A05B028}"/>
              </a:ext>
            </a:extLst>
          </p:cNvPr>
          <p:cNvPicPr>
            <a:picLocks noChangeAspect="1"/>
          </p:cNvPicPr>
          <p:nvPr/>
        </p:nvPicPr>
        <p:blipFill rotWithShape="1">
          <a:blip r:embed="rId2"/>
          <a:srcRect t="-1" r="68037" b="-1158"/>
          <a:stretch/>
        </p:blipFill>
        <p:spPr>
          <a:xfrm>
            <a:off x="192048" y="194375"/>
            <a:ext cx="668564" cy="653369"/>
          </a:xfrm>
          <a:prstGeom prst="rect">
            <a:avLst/>
          </a:prstGeom>
        </p:spPr>
      </p:pic>
      <p:sp>
        <p:nvSpPr>
          <p:cNvPr id="7" name="Rounded Rectangle 6">
            <a:extLst>
              <a:ext uri="{FF2B5EF4-FFF2-40B4-BE49-F238E27FC236}">
                <a16:creationId xmlns:a16="http://schemas.microsoft.com/office/drawing/2014/main" id="{345D05D2-E61A-6C4C-8A78-623B39AB04E3}"/>
              </a:ext>
            </a:extLst>
          </p:cNvPr>
          <p:cNvSpPr/>
          <p:nvPr/>
        </p:nvSpPr>
        <p:spPr>
          <a:xfrm>
            <a:off x="192048" y="194375"/>
            <a:ext cx="6473904" cy="646066"/>
          </a:xfrm>
          <a:prstGeom prst="roundRect">
            <a:avLst/>
          </a:prstGeom>
          <a:noFill/>
          <a:ln>
            <a:solidFill>
              <a:srgbClr val="38D4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9AC7B26C-52DA-E745-AF6F-CAACB5B039CC}"/>
              </a:ext>
            </a:extLst>
          </p:cNvPr>
          <p:cNvSpPr/>
          <p:nvPr/>
        </p:nvSpPr>
        <p:spPr>
          <a:xfrm>
            <a:off x="860612" y="193341"/>
            <a:ext cx="2887970" cy="646331"/>
          </a:xfrm>
          <a:prstGeom prst="rect">
            <a:avLst/>
          </a:prstGeom>
        </p:spPr>
        <p:txBody>
          <a:bodyPr wrap="none">
            <a:spAutoFit/>
          </a:bodyPr>
          <a:lstStyle/>
          <a:p>
            <a:r>
              <a:rPr lang="en-GB" sz="1200" dirty="0"/>
              <a:t>KS4-17-06: Using Resources - </a:t>
            </a:r>
            <a:r>
              <a:rPr lang="en-US" sz="1200" dirty="0"/>
              <a:t>Explore alloys</a:t>
            </a:r>
          </a:p>
          <a:p>
            <a:endParaRPr lang="en-US" sz="1200" dirty="0"/>
          </a:p>
          <a:p>
            <a:endParaRPr lang="en-US" sz="1200" dirty="0"/>
          </a:p>
        </p:txBody>
      </p:sp>
      <p:pic>
        <p:nvPicPr>
          <p:cNvPr id="1026" name="Picture 2" descr="Thames Water - The UK&amp;#39;s largest water and wastewater company">
            <a:extLst>
              <a:ext uri="{FF2B5EF4-FFF2-40B4-BE49-F238E27FC236}">
                <a16:creationId xmlns:a16="http://schemas.microsoft.com/office/drawing/2014/main" id="{CA48918A-A0F2-BA47-86D6-887FCDE73E4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26519" y="193341"/>
            <a:ext cx="647100" cy="647100"/>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a:extLst>
              <a:ext uri="{FF2B5EF4-FFF2-40B4-BE49-F238E27FC236}">
                <a16:creationId xmlns:a16="http://schemas.microsoft.com/office/drawing/2014/main" id="{0CBD930B-03CE-9C4B-B329-540DED6C5F81}"/>
              </a:ext>
            </a:extLst>
          </p:cNvPr>
          <p:cNvSpPr/>
          <p:nvPr/>
        </p:nvSpPr>
        <p:spPr>
          <a:xfrm>
            <a:off x="860612" y="380579"/>
            <a:ext cx="4276164" cy="461665"/>
          </a:xfrm>
          <a:prstGeom prst="rect">
            <a:avLst/>
          </a:prstGeom>
        </p:spPr>
        <p:txBody>
          <a:bodyPr wrap="square">
            <a:spAutoFit/>
          </a:bodyPr>
          <a:lstStyle/>
          <a:p>
            <a:r>
              <a:rPr lang="en-US" sz="800" dirty="0">
                <a:solidFill>
                  <a:srgbClr val="38D4D6"/>
                </a:solidFill>
                <a:latin typeface="Arial" panose="020B0604020202020204" pitchFamily="34" charset="0"/>
                <a:cs typeface="Arial" panose="020B0604020202020204" pitchFamily="34" charset="0"/>
              </a:rPr>
              <a:t>●</a:t>
            </a:r>
            <a:r>
              <a:rPr lang="en-US" sz="800" dirty="0">
                <a:latin typeface="Arial" panose="020B0604020202020204" pitchFamily="34" charset="0"/>
                <a:cs typeface="Arial" panose="020B0604020202020204" pitchFamily="34" charset="0"/>
              </a:rPr>
              <a:t> State uses of the alloys bronze, brass and steel</a:t>
            </a:r>
          </a:p>
          <a:p>
            <a:r>
              <a:rPr lang="en-US" sz="800" dirty="0">
                <a:solidFill>
                  <a:srgbClr val="38D4D6"/>
                </a:solidFill>
                <a:latin typeface="Arial" panose="020B0604020202020204" pitchFamily="34" charset="0"/>
                <a:cs typeface="Arial" panose="020B0604020202020204" pitchFamily="34" charset="0"/>
              </a:rPr>
              <a:t>● </a:t>
            </a:r>
            <a:r>
              <a:rPr lang="en-US" sz="800" dirty="0">
                <a:latin typeface="Arial" panose="020B0604020202020204" pitchFamily="34" charset="0"/>
                <a:cs typeface="Arial" panose="020B0604020202020204" pitchFamily="34" charset="0"/>
              </a:rPr>
              <a:t>Interpret and evaluate the composition and uses of alloys given appropriate information</a:t>
            </a:r>
          </a:p>
          <a:p>
            <a:r>
              <a:rPr lang="en-US" sz="800" dirty="0">
                <a:solidFill>
                  <a:srgbClr val="38D4D6"/>
                </a:solidFill>
                <a:latin typeface="Arial" panose="020B0604020202020204" pitchFamily="34" charset="0"/>
                <a:cs typeface="Arial" panose="020B0604020202020204" pitchFamily="34" charset="0"/>
              </a:rPr>
              <a:t>● </a:t>
            </a:r>
            <a:r>
              <a:rPr lang="en-US" sz="800" dirty="0">
                <a:latin typeface="Arial" panose="020B0604020202020204" pitchFamily="34" charset="0"/>
                <a:cs typeface="Arial" panose="020B0604020202020204" pitchFamily="34" charset="0"/>
              </a:rPr>
              <a:t>Explain why alloys are more useful than pure metals</a:t>
            </a:r>
          </a:p>
        </p:txBody>
      </p:sp>
      <p:sp>
        <p:nvSpPr>
          <p:cNvPr id="2" name="TextBox 1">
            <a:extLst>
              <a:ext uri="{FF2B5EF4-FFF2-40B4-BE49-F238E27FC236}">
                <a16:creationId xmlns:a16="http://schemas.microsoft.com/office/drawing/2014/main" id="{984FABC0-8893-8848-B074-E6BE2BD9D3CF}"/>
              </a:ext>
            </a:extLst>
          </p:cNvPr>
          <p:cNvSpPr txBox="1"/>
          <p:nvPr/>
        </p:nvSpPr>
        <p:spPr>
          <a:xfrm>
            <a:off x="141641" y="1093771"/>
            <a:ext cx="6574718" cy="1569660"/>
          </a:xfrm>
          <a:prstGeom prst="rect">
            <a:avLst/>
          </a:prstGeom>
          <a:noFill/>
        </p:spPr>
        <p:txBody>
          <a:bodyPr wrap="square" rtlCol="0">
            <a:spAutoFit/>
          </a:bodyPr>
          <a:lstStyle/>
          <a:p>
            <a:r>
              <a:rPr lang="en-US" sz="1200" dirty="0"/>
              <a:t>Alloys are a mixture of metals. They are added together when they are  melted.  Some metals by themselves do not have all the properties needed that the job designers and engineers need them to do. By creating alloys, the pure metal can be strengthened or have other enhanced properties.</a:t>
            </a:r>
          </a:p>
          <a:p>
            <a:endParaRPr lang="en-US" sz="1200" dirty="0"/>
          </a:p>
          <a:p>
            <a:r>
              <a:rPr lang="en-US" sz="1200" dirty="0"/>
              <a:t>Alloys are used to make coins, bridges, some jewellery artificial joints, drinks cans, bicycles, car bodywork, tanks, screws and more.</a:t>
            </a:r>
          </a:p>
          <a:p>
            <a:endParaRPr lang="en-US" sz="1200" dirty="0"/>
          </a:p>
          <a:p>
            <a:r>
              <a:rPr lang="en-US" sz="1200" b="1" dirty="0">
                <a:solidFill>
                  <a:srgbClr val="279CAF"/>
                </a:solidFill>
              </a:rPr>
              <a:t>Cut out the boxes and match each alloy to what it is made from and its uses.</a:t>
            </a:r>
          </a:p>
        </p:txBody>
      </p:sp>
      <p:sp>
        <p:nvSpPr>
          <p:cNvPr id="3" name="TextBox 2">
            <a:extLst>
              <a:ext uri="{FF2B5EF4-FFF2-40B4-BE49-F238E27FC236}">
                <a16:creationId xmlns:a16="http://schemas.microsoft.com/office/drawing/2014/main" id="{969DF2A0-1AE5-964B-811C-9E5F9AC83E39}"/>
              </a:ext>
            </a:extLst>
          </p:cNvPr>
          <p:cNvSpPr txBox="1"/>
          <p:nvPr/>
        </p:nvSpPr>
        <p:spPr>
          <a:xfrm>
            <a:off x="141641" y="863266"/>
            <a:ext cx="769378" cy="276999"/>
          </a:xfrm>
          <a:prstGeom prst="rect">
            <a:avLst/>
          </a:prstGeom>
          <a:noFill/>
        </p:spPr>
        <p:txBody>
          <a:bodyPr wrap="none" rtlCol="0">
            <a:spAutoFit/>
          </a:bodyPr>
          <a:lstStyle/>
          <a:p>
            <a:r>
              <a:rPr lang="en-US" sz="1200" b="1" dirty="0">
                <a:solidFill>
                  <a:srgbClr val="279CAF"/>
                </a:solidFill>
              </a:rPr>
              <a:t>Key Facts</a:t>
            </a:r>
          </a:p>
        </p:txBody>
      </p:sp>
      <p:graphicFrame>
        <p:nvGraphicFramePr>
          <p:cNvPr id="5" name="Table 8">
            <a:extLst>
              <a:ext uri="{FF2B5EF4-FFF2-40B4-BE49-F238E27FC236}">
                <a16:creationId xmlns:a16="http://schemas.microsoft.com/office/drawing/2014/main" id="{07360DE2-85A3-AD47-99A5-66AE32C19B33}"/>
              </a:ext>
            </a:extLst>
          </p:cNvPr>
          <p:cNvGraphicFramePr>
            <a:graphicFrameLocks noGrp="1"/>
          </p:cNvGraphicFramePr>
          <p:nvPr>
            <p:extLst>
              <p:ext uri="{D42A27DB-BD31-4B8C-83A1-F6EECF244321}">
                <p14:modId xmlns:p14="http://schemas.microsoft.com/office/powerpoint/2010/main" val="1647301212"/>
              </p:ext>
            </p:extLst>
          </p:nvPr>
        </p:nvGraphicFramePr>
        <p:xfrm>
          <a:off x="192048" y="2663431"/>
          <a:ext cx="6473904" cy="6972214"/>
        </p:xfrm>
        <a:graphic>
          <a:graphicData uri="http://schemas.openxmlformats.org/drawingml/2006/table">
            <a:tbl>
              <a:tblPr firstRow="1" bandRow="1">
                <a:tableStyleId>{5940675A-B579-460E-94D1-54222C63F5DA}</a:tableStyleId>
              </a:tblPr>
              <a:tblGrid>
                <a:gridCol w="2157968">
                  <a:extLst>
                    <a:ext uri="{9D8B030D-6E8A-4147-A177-3AD203B41FA5}">
                      <a16:colId xmlns:a16="http://schemas.microsoft.com/office/drawing/2014/main" val="4261987423"/>
                    </a:ext>
                  </a:extLst>
                </a:gridCol>
                <a:gridCol w="2157968">
                  <a:extLst>
                    <a:ext uri="{9D8B030D-6E8A-4147-A177-3AD203B41FA5}">
                      <a16:colId xmlns:a16="http://schemas.microsoft.com/office/drawing/2014/main" val="4156304052"/>
                    </a:ext>
                  </a:extLst>
                </a:gridCol>
                <a:gridCol w="2157968">
                  <a:extLst>
                    <a:ext uri="{9D8B030D-6E8A-4147-A177-3AD203B41FA5}">
                      <a16:colId xmlns:a16="http://schemas.microsoft.com/office/drawing/2014/main" val="2476136727"/>
                    </a:ext>
                  </a:extLst>
                </a:gridCol>
              </a:tblGrid>
              <a:tr h="172759">
                <a:tc>
                  <a:txBody>
                    <a:bodyPr/>
                    <a:lstStyle/>
                    <a:p>
                      <a:pPr algn="ctr"/>
                      <a:r>
                        <a:rPr lang="en-US" sz="1200" b="1" dirty="0">
                          <a:solidFill>
                            <a:srgbClr val="279CAF"/>
                          </a:solidFill>
                        </a:rPr>
                        <a:t>Alloy</a:t>
                      </a:r>
                    </a:p>
                  </a:txBody>
                  <a:tcPr/>
                </a:tc>
                <a:tc>
                  <a:txBody>
                    <a:bodyPr/>
                    <a:lstStyle/>
                    <a:p>
                      <a:pPr algn="ctr"/>
                      <a:r>
                        <a:rPr lang="en-US" sz="1200" b="1" dirty="0">
                          <a:solidFill>
                            <a:srgbClr val="279CAF"/>
                          </a:solidFill>
                        </a:rPr>
                        <a:t>What it is mainly made from</a:t>
                      </a:r>
                    </a:p>
                  </a:txBody>
                  <a:tcPr/>
                </a:tc>
                <a:tc>
                  <a:txBody>
                    <a:bodyPr/>
                    <a:lstStyle/>
                    <a:p>
                      <a:pPr algn="ctr"/>
                      <a:r>
                        <a:rPr lang="en-US" sz="1200" b="1" dirty="0">
                          <a:solidFill>
                            <a:srgbClr val="279CAF"/>
                          </a:solidFill>
                        </a:rPr>
                        <a:t>Uses</a:t>
                      </a:r>
                    </a:p>
                  </a:txBody>
                  <a:tcPr/>
                </a:tc>
                <a:extLst>
                  <a:ext uri="{0D108BD9-81ED-4DB2-BD59-A6C34878D82A}">
                    <a16:rowId xmlns:a16="http://schemas.microsoft.com/office/drawing/2014/main" val="59371872"/>
                  </a:ext>
                </a:extLst>
              </a:tr>
              <a:tr h="956842">
                <a:tc>
                  <a:txBody>
                    <a:bodyPr/>
                    <a:lstStyle/>
                    <a:p>
                      <a:pPr lvl="0" algn="ctr"/>
                      <a:r>
                        <a:rPr lang="en-US" sz="1600" dirty="0"/>
                        <a:t>aluminium alloy</a:t>
                      </a:r>
                    </a:p>
                  </a:txBody>
                  <a:tcPr anchor="ctr"/>
                </a:tc>
                <a:tc>
                  <a:txBody>
                    <a:bodyPr/>
                    <a:lstStyle/>
                    <a:p>
                      <a:pPr algn="ctr"/>
                      <a:r>
                        <a:rPr lang="en-US" sz="1600" dirty="0"/>
                        <a:t>iron and carbon</a:t>
                      </a:r>
                    </a:p>
                  </a:txBody>
                  <a:tcPr anchor="ctr"/>
                </a:tc>
                <a:tc>
                  <a:txBody>
                    <a:bodyPr/>
                    <a:lstStyle/>
                    <a:p>
                      <a:pPr algn="ctr"/>
                      <a:r>
                        <a:rPr lang="en-US" sz="1600" dirty="0"/>
                        <a:t>jewellery</a:t>
                      </a:r>
                    </a:p>
                  </a:txBody>
                  <a:tcPr anchor="ctr"/>
                </a:tc>
                <a:extLst>
                  <a:ext uri="{0D108BD9-81ED-4DB2-BD59-A6C34878D82A}">
                    <a16:rowId xmlns:a16="http://schemas.microsoft.com/office/drawing/2014/main" val="902192901"/>
                  </a:ext>
                </a:extLst>
              </a:tr>
              <a:tr h="956842">
                <a:tc>
                  <a:txBody>
                    <a:bodyPr/>
                    <a:lstStyle/>
                    <a:p>
                      <a:pPr lvl="0" algn="ctr"/>
                      <a:r>
                        <a:rPr lang="en-US" sz="1600" dirty="0"/>
                        <a:t>brass</a:t>
                      </a:r>
                    </a:p>
                  </a:txBody>
                  <a:tcPr anchor="ctr"/>
                </a:tc>
                <a:tc>
                  <a:txBody>
                    <a:bodyPr/>
                    <a:lstStyle/>
                    <a:p>
                      <a:pPr algn="ctr"/>
                      <a:r>
                        <a:rPr lang="en-US" sz="1600" dirty="0"/>
                        <a:t>titanium, aluminium and vanadium</a:t>
                      </a:r>
                    </a:p>
                  </a:txBody>
                  <a:tcPr anchor="ctr"/>
                </a:tc>
                <a:tc>
                  <a:txBody>
                    <a:bodyPr/>
                    <a:lstStyle/>
                    <a:p>
                      <a:pPr algn="ctr"/>
                      <a:r>
                        <a:rPr lang="en-US" sz="1600" dirty="0"/>
                        <a:t>sculptures and ship’s propellers</a:t>
                      </a:r>
                    </a:p>
                  </a:txBody>
                  <a:tcPr anchor="ctr"/>
                </a:tc>
                <a:extLst>
                  <a:ext uri="{0D108BD9-81ED-4DB2-BD59-A6C34878D82A}">
                    <a16:rowId xmlns:a16="http://schemas.microsoft.com/office/drawing/2014/main" val="1952555153"/>
                  </a:ext>
                </a:extLst>
              </a:tr>
              <a:tr h="956842">
                <a:tc>
                  <a:txBody>
                    <a:bodyPr/>
                    <a:lstStyle/>
                    <a:p>
                      <a:pPr lvl="0" algn="ctr"/>
                      <a:r>
                        <a:rPr lang="en-US" sz="1600" dirty="0"/>
                        <a:t>solder</a:t>
                      </a:r>
                    </a:p>
                  </a:txBody>
                  <a:tcPr anchor="ctr"/>
                </a:tc>
                <a:tc>
                  <a:txBody>
                    <a:bodyPr/>
                    <a:lstStyle/>
                    <a:p>
                      <a:pPr algn="ctr"/>
                      <a:r>
                        <a:rPr lang="en-US" sz="1600" dirty="0"/>
                        <a:t>aluminium and magnesium</a:t>
                      </a:r>
                    </a:p>
                  </a:txBody>
                  <a:tcPr anchor="ctr"/>
                </a:tc>
                <a:tc>
                  <a:txBody>
                    <a:bodyPr/>
                    <a:lstStyle/>
                    <a:p>
                      <a:pPr algn="ctr"/>
                      <a:r>
                        <a:rPr lang="en-US" sz="1600" dirty="0"/>
                        <a:t>musical instruments, doorknobs, fixtures and fittings on a boat</a:t>
                      </a:r>
                    </a:p>
                  </a:txBody>
                  <a:tcPr anchor="ctr"/>
                </a:tc>
                <a:extLst>
                  <a:ext uri="{0D108BD9-81ED-4DB2-BD59-A6C34878D82A}">
                    <a16:rowId xmlns:a16="http://schemas.microsoft.com/office/drawing/2014/main" val="3423691348"/>
                  </a:ext>
                </a:extLst>
              </a:tr>
              <a:tr h="956842">
                <a:tc>
                  <a:txBody>
                    <a:bodyPr/>
                    <a:lstStyle/>
                    <a:p>
                      <a:pPr lvl="0" algn="ctr"/>
                      <a:r>
                        <a:rPr lang="en-US" sz="1600" dirty="0"/>
                        <a:t>gold alloy</a:t>
                      </a:r>
                    </a:p>
                  </a:txBody>
                  <a:tcPr anchor="ctr"/>
                </a:tc>
                <a:tc>
                  <a:txBody>
                    <a:bodyPr/>
                    <a:lstStyle/>
                    <a:p>
                      <a:pPr algn="ctr"/>
                      <a:r>
                        <a:rPr lang="en-US" sz="1600" dirty="0"/>
                        <a:t>copper and usually tin</a:t>
                      </a:r>
                    </a:p>
                  </a:txBody>
                  <a:tcPr anchor="ctr"/>
                </a:tc>
                <a:tc>
                  <a:txBody>
                    <a:bodyPr/>
                    <a:lstStyle/>
                    <a:p>
                      <a:pPr algn="ctr"/>
                      <a:r>
                        <a:rPr lang="en-US" sz="1600" dirty="0"/>
                        <a:t>to join parts of an electrical circuit</a:t>
                      </a:r>
                    </a:p>
                  </a:txBody>
                  <a:tcPr anchor="ctr"/>
                </a:tc>
                <a:extLst>
                  <a:ext uri="{0D108BD9-81ED-4DB2-BD59-A6C34878D82A}">
                    <a16:rowId xmlns:a16="http://schemas.microsoft.com/office/drawing/2014/main" val="2037810176"/>
                  </a:ext>
                </a:extLst>
              </a:tr>
              <a:tr h="956842">
                <a:tc>
                  <a:txBody>
                    <a:bodyPr/>
                    <a:lstStyle/>
                    <a:p>
                      <a:pPr lvl="0" algn="ctr"/>
                      <a:r>
                        <a:rPr lang="en-US" sz="1600" dirty="0"/>
                        <a:t>titanium alloy</a:t>
                      </a:r>
                    </a:p>
                  </a:txBody>
                  <a:tcPr anchor="ctr"/>
                </a:tc>
                <a:tc>
                  <a:txBody>
                    <a:bodyPr/>
                    <a:lstStyle/>
                    <a:p>
                      <a:pPr algn="ctr"/>
                      <a:r>
                        <a:rPr lang="en-US" sz="1600" dirty="0"/>
                        <a:t>gold and copper</a:t>
                      </a:r>
                    </a:p>
                  </a:txBody>
                  <a:tcPr anchor="ctr"/>
                </a:tc>
                <a:tc>
                  <a:txBody>
                    <a:bodyPr/>
                    <a:lstStyle/>
                    <a:p>
                      <a:pPr algn="ctr"/>
                      <a:r>
                        <a:rPr lang="en-US" sz="1600" dirty="0"/>
                        <a:t>used to make car bodies</a:t>
                      </a:r>
                    </a:p>
                  </a:txBody>
                  <a:tcPr anchor="ctr"/>
                </a:tc>
                <a:extLst>
                  <a:ext uri="{0D108BD9-81ED-4DB2-BD59-A6C34878D82A}">
                    <a16:rowId xmlns:a16="http://schemas.microsoft.com/office/drawing/2014/main" val="3939445427"/>
                  </a:ext>
                </a:extLst>
              </a:tr>
              <a:tr h="956842">
                <a:tc>
                  <a:txBody>
                    <a:bodyPr/>
                    <a:lstStyle/>
                    <a:p>
                      <a:pPr lvl="0" algn="ctr"/>
                      <a:r>
                        <a:rPr lang="en-US" sz="1600" dirty="0"/>
                        <a:t>bronze</a:t>
                      </a:r>
                    </a:p>
                  </a:txBody>
                  <a:tcPr anchor="ctr"/>
                </a:tc>
                <a:tc>
                  <a:txBody>
                    <a:bodyPr/>
                    <a:lstStyle/>
                    <a:p>
                      <a:pPr algn="ctr"/>
                      <a:r>
                        <a:rPr lang="en-US" sz="1600" dirty="0"/>
                        <a:t>lead and tin</a:t>
                      </a:r>
                    </a:p>
                  </a:txBody>
                  <a:tcPr anchor="ctr"/>
                </a:tc>
                <a:tc>
                  <a:txBody>
                    <a:bodyPr/>
                    <a:lstStyle/>
                    <a:p>
                      <a:pPr algn="ctr"/>
                      <a:r>
                        <a:rPr lang="en-US" sz="1600" dirty="0"/>
                        <a:t>replacement joints</a:t>
                      </a:r>
                    </a:p>
                  </a:txBody>
                  <a:tcPr anchor="ctr"/>
                </a:tc>
                <a:extLst>
                  <a:ext uri="{0D108BD9-81ED-4DB2-BD59-A6C34878D82A}">
                    <a16:rowId xmlns:a16="http://schemas.microsoft.com/office/drawing/2014/main" val="1724732500"/>
                  </a:ext>
                </a:extLst>
              </a:tr>
              <a:tr h="956842">
                <a:tc>
                  <a:txBody>
                    <a:bodyPr/>
                    <a:lstStyle/>
                    <a:p>
                      <a:pPr lvl="0" algn="ctr"/>
                      <a:r>
                        <a:rPr lang="en-US" sz="1600" dirty="0"/>
                        <a:t>steel</a:t>
                      </a:r>
                    </a:p>
                  </a:txBody>
                  <a:tcPr anchor="ctr"/>
                </a:tc>
                <a:tc>
                  <a:txBody>
                    <a:bodyPr/>
                    <a:lstStyle/>
                    <a:p>
                      <a:pPr algn="ctr"/>
                      <a:r>
                        <a:rPr lang="en-US" sz="1600" dirty="0"/>
                        <a:t>copper and zinc</a:t>
                      </a:r>
                    </a:p>
                  </a:txBody>
                  <a:tcPr anchor="ctr"/>
                </a:tc>
                <a:tc>
                  <a:txBody>
                    <a:bodyPr/>
                    <a:lstStyle/>
                    <a:p>
                      <a:pPr algn="ctr"/>
                      <a:r>
                        <a:rPr lang="en-US" sz="1600" dirty="0"/>
                        <a:t>air industry</a:t>
                      </a:r>
                    </a:p>
                  </a:txBody>
                  <a:tcPr anchor="ctr"/>
                </a:tc>
                <a:extLst>
                  <a:ext uri="{0D108BD9-81ED-4DB2-BD59-A6C34878D82A}">
                    <a16:rowId xmlns:a16="http://schemas.microsoft.com/office/drawing/2014/main" val="1212932482"/>
                  </a:ext>
                </a:extLst>
              </a:tr>
            </a:tbl>
          </a:graphicData>
        </a:graphic>
      </p:graphicFrame>
    </p:spTree>
    <p:extLst>
      <p:ext uri="{BB962C8B-B14F-4D97-AF65-F5344CB8AC3E}">
        <p14:creationId xmlns:p14="http://schemas.microsoft.com/office/powerpoint/2010/main" val="3188578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6F887CF-AEE7-0346-B8E5-2599EE52B9CE}"/>
              </a:ext>
            </a:extLst>
          </p:cNvPr>
          <p:cNvSpPr txBox="1"/>
          <p:nvPr/>
        </p:nvSpPr>
        <p:spPr>
          <a:xfrm>
            <a:off x="2340400" y="9644390"/>
            <a:ext cx="2177199" cy="261610"/>
          </a:xfrm>
          <a:prstGeom prst="rect">
            <a:avLst/>
          </a:prstGeom>
          <a:noFill/>
        </p:spPr>
        <p:txBody>
          <a:bodyPr wrap="square" rtlCol="0">
            <a:spAutoFit/>
          </a:bodyPr>
          <a:lstStyle/>
          <a:p>
            <a:r>
              <a:rPr lang="en-US" sz="1100" dirty="0">
                <a:solidFill>
                  <a:schemeClr val="bg1">
                    <a:lumMod val="50000"/>
                  </a:schemeClr>
                </a:solidFill>
                <a:latin typeface="CordiaUPC" panose="020B0304020202020204" pitchFamily="34" charset="-34"/>
                <a:cs typeface="CordiaUPC" panose="020B0304020202020204" pitchFamily="34" charset="-34"/>
              </a:rPr>
              <a:t>Developing Experts All rights reserved © 2021</a:t>
            </a:r>
          </a:p>
        </p:txBody>
      </p:sp>
      <p:pic>
        <p:nvPicPr>
          <p:cNvPr id="6" name="Picture 5" descr="A picture containing graphical user interface&#10;&#10;Description automatically generated">
            <a:extLst>
              <a:ext uri="{FF2B5EF4-FFF2-40B4-BE49-F238E27FC236}">
                <a16:creationId xmlns:a16="http://schemas.microsoft.com/office/drawing/2014/main" id="{13991914-2AFE-474F-8934-46690A05B028}"/>
              </a:ext>
            </a:extLst>
          </p:cNvPr>
          <p:cNvPicPr>
            <a:picLocks noChangeAspect="1"/>
          </p:cNvPicPr>
          <p:nvPr/>
        </p:nvPicPr>
        <p:blipFill rotWithShape="1">
          <a:blip r:embed="rId2"/>
          <a:srcRect t="-1" r="68037" b="-1158"/>
          <a:stretch/>
        </p:blipFill>
        <p:spPr>
          <a:xfrm>
            <a:off x="192048" y="194375"/>
            <a:ext cx="668564" cy="653369"/>
          </a:xfrm>
          <a:prstGeom prst="rect">
            <a:avLst/>
          </a:prstGeom>
        </p:spPr>
      </p:pic>
      <p:sp>
        <p:nvSpPr>
          <p:cNvPr id="7" name="Rounded Rectangle 6">
            <a:extLst>
              <a:ext uri="{FF2B5EF4-FFF2-40B4-BE49-F238E27FC236}">
                <a16:creationId xmlns:a16="http://schemas.microsoft.com/office/drawing/2014/main" id="{345D05D2-E61A-6C4C-8A78-623B39AB04E3}"/>
              </a:ext>
            </a:extLst>
          </p:cNvPr>
          <p:cNvSpPr/>
          <p:nvPr/>
        </p:nvSpPr>
        <p:spPr>
          <a:xfrm>
            <a:off x="192048" y="194375"/>
            <a:ext cx="6473904" cy="646066"/>
          </a:xfrm>
          <a:prstGeom prst="roundRect">
            <a:avLst/>
          </a:prstGeom>
          <a:noFill/>
          <a:ln>
            <a:solidFill>
              <a:srgbClr val="38D4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9AC7B26C-52DA-E745-AF6F-CAACB5B039CC}"/>
              </a:ext>
            </a:extLst>
          </p:cNvPr>
          <p:cNvSpPr/>
          <p:nvPr/>
        </p:nvSpPr>
        <p:spPr>
          <a:xfrm>
            <a:off x="860612" y="193341"/>
            <a:ext cx="2887970" cy="646331"/>
          </a:xfrm>
          <a:prstGeom prst="rect">
            <a:avLst/>
          </a:prstGeom>
        </p:spPr>
        <p:txBody>
          <a:bodyPr wrap="none">
            <a:spAutoFit/>
          </a:bodyPr>
          <a:lstStyle/>
          <a:p>
            <a:r>
              <a:rPr lang="en-GB" sz="1200" dirty="0"/>
              <a:t>KS4-17-06: Using Resources - </a:t>
            </a:r>
            <a:r>
              <a:rPr lang="en-US" sz="1200" dirty="0"/>
              <a:t>Explore alloys</a:t>
            </a:r>
          </a:p>
          <a:p>
            <a:endParaRPr lang="en-US" sz="1200" dirty="0"/>
          </a:p>
          <a:p>
            <a:endParaRPr lang="en-US" sz="1200" dirty="0"/>
          </a:p>
        </p:txBody>
      </p:sp>
      <p:pic>
        <p:nvPicPr>
          <p:cNvPr id="1026" name="Picture 2" descr="Thames Water - The UK&amp;#39;s largest water and wastewater company">
            <a:extLst>
              <a:ext uri="{FF2B5EF4-FFF2-40B4-BE49-F238E27FC236}">
                <a16:creationId xmlns:a16="http://schemas.microsoft.com/office/drawing/2014/main" id="{CA48918A-A0F2-BA47-86D6-887FCDE73E4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26519" y="193341"/>
            <a:ext cx="647100" cy="647100"/>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a:extLst>
              <a:ext uri="{FF2B5EF4-FFF2-40B4-BE49-F238E27FC236}">
                <a16:creationId xmlns:a16="http://schemas.microsoft.com/office/drawing/2014/main" id="{0CBD930B-03CE-9C4B-B329-540DED6C5F81}"/>
              </a:ext>
            </a:extLst>
          </p:cNvPr>
          <p:cNvSpPr/>
          <p:nvPr/>
        </p:nvSpPr>
        <p:spPr>
          <a:xfrm>
            <a:off x="860612" y="380579"/>
            <a:ext cx="4276164" cy="461665"/>
          </a:xfrm>
          <a:prstGeom prst="rect">
            <a:avLst/>
          </a:prstGeom>
        </p:spPr>
        <p:txBody>
          <a:bodyPr wrap="square">
            <a:spAutoFit/>
          </a:bodyPr>
          <a:lstStyle/>
          <a:p>
            <a:r>
              <a:rPr lang="en-US" sz="800" dirty="0">
                <a:solidFill>
                  <a:srgbClr val="38D4D6"/>
                </a:solidFill>
                <a:latin typeface="Arial" panose="020B0604020202020204" pitchFamily="34" charset="0"/>
                <a:cs typeface="Arial" panose="020B0604020202020204" pitchFamily="34" charset="0"/>
              </a:rPr>
              <a:t>●</a:t>
            </a:r>
            <a:r>
              <a:rPr lang="en-US" sz="800" dirty="0">
                <a:latin typeface="Arial" panose="020B0604020202020204" pitchFamily="34" charset="0"/>
                <a:cs typeface="Arial" panose="020B0604020202020204" pitchFamily="34" charset="0"/>
              </a:rPr>
              <a:t> State uses of the alloys bronze, brass and steel</a:t>
            </a:r>
          </a:p>
          <a:p>
            <a:r>
              <a:rPr lang="en-US" sz="800" dirty="0">
                <a:solidFill>
                  <a:srgbClr val="38D4D6"/>
                </a:solidFill>
                <a:latin typeface="Arial" panose="020B0604020202020204" pitchFamily="34" charset="0"/>
                <a:cs typeface="Arial" panose="020B0604020202020204" pitchFamily="34" charset="0"/>
              </a:rPr>
              <a:t>● </a:t>
            </a:r>
            <a:r>
              <a:rPr lang="en-US" sz="800" dirty="0">
                <a:latin typeface="Arial" panose="020B0604020202020204" pitchFamily="34" charset="0"/>
                <a:cs typeface="Arial" panose="020B0604020202020204" pitchFamily="34" charset="0"/>
              </a:rPr>
              <a:t>Interpret and evaluate the composition and uses of alloys given appropriate information</a:t>
            </a:r>
          </a:p>
          <a:p>
            <a:r>
              <a:rPr lang="en-US" sz="800" dirty="0">
                <a:solidFill>
                  <a:srgbClr val="38D4D6"/>
                </a:solidFill>
                <a:latin typeface="Arial" panose="020B0604020202020204" pitchFamily="34" charset="0"/>
                <a:cs typeface="Arial" panose="020B0604020202020204" pitchFamily="34" charset="0"/>
              </a:rPr>
              <a:t>● </a:t>
            </a:r>
            <a:r>
              <a:rPr lang="en-US" sz="800" dirty="0">
                <a:latin typeface="Arial" panose="020B0604020202020204" pitchFamily="34" charset="0"/>
                <a:cs typeface="Arial" panose="020B0604020202020204" pitchFamily="34" charset="0"/>
              </a:rPr>
              <a:t>Explain why alloys are more useful than pure metals</a:t>
            </a:r>
          </a:p>
        </p:txBody>
      </p:sp>
      <p:sp>
        <p:nvSpPr>
          <p:cNvPr id="9" name="Rectangle 8">
            <a:extLst>
              <a:ext uri="{FF2B5EF4-FFF2-40B4-BE49-F238E27FC236}">
                <a16:creationId xmlns:a16="http://schemas.microsoft.com/office/drawing/2014/main" id="{2CA8511A-8867-3247-A291-B8264B81166C}"/>
              </a:ext>
            </a:extLst>
          </p:cNvPr>
          <p:cNvSpPr/>
          <p:nvPr/>
        </p:nvSpPr>
        <p:spPr>
          <a:xfrm>
            <a:off x="192047" y="5506053"/>
            <a:ext cx="6473904" cy="4093428"/>
          </a:xfrm>
          <a:prstGeom prst="rect">
            <a:avLst/>
          </a:prstGeom>
        </p:spPr>
        <p:txBody>
          <a:bodyPr wrap="square">
            <a:spAutoFit/>
          </a:bodyPr>
          <a:lstStyle/>
          <a:p>
            <a:pPr>
              <a:lnSpc>
                <a:spcPts val="1300"/>
              </a:lnSpc>
            </a:pPr>
            <a:r>
              <a:rPr lang="en-GB" sz="1200" b="1" dirty="0">
                <a:solidFill>
                  <a:srgbClr val="279CAF"/>
                </a:solidFill>
                <a:ea typeface="Times New Roman" panose="02020603050405020304" pitchFamily="18" charset="0"/>
                <a:cs typeface="Arial" panose="020B0604020202020204" pitchFamily="34" charset="0"/>
              </a:rPr>
              <a:t>Define the terms:</a:t>
            </a:r>
            <a:endParaRPr lang="en-GB" sz="1200" b="1" dirty="0">
              <a:solidFill>
                <a:srgbClr val="279CAF"/>
              </a:solidFill>
              <a:ea typeface="Times New Roman" panose="02020603050405020304" pitchFamily="18" charset="0"/>
              <a:cs typeface="Times New Roman" panose="02020603050405020304" pitchFamily="18" charset="0"/>
            </a:endParaRPr>
          </a:p>
          <a:p>
            <a:pPr>
              <a:lnSpc>
                <a:spcPts val="1300"/>
              </a:lnSpc>
            </a:pPr>
            <a:endParaRPr lang="en-GB" sz="800" dirty="0">
              <a:ea typeface="Times New Roman" panose="02020603050405020304" pitchFamily="18" charset="0"/>
              <a:cs typeface="Times New Roman" panose="02020603050405020304" pitchFamily="18" charset="0"/>
            </a:endParaRPr>
          </a:p>
          <a:p>
            <a:pPr lvl="0">
              <a:lnSpc>
                <a:spcPts val="1300"/>
              </a:lnSpc>
            </a:pPr>
            <a:r>
              <a:rPr lang="en-GB" sz="1200" dirty="0">
                <a:ea typeface="Times New Roman" panose="02020603050405020304" pitchFamily="18" charset="0"/>
                <a:cs typeface="Arial" panose="020B0604020202020204" pitchFamily="34" charset="0"/>
              </a:rPr>
              <a:t>alloy:</a:t>
            </a:r>
          </a:p>
          <a:p>
            <a:pPr lvl="0">
              <a:lnSpc>
                <a:spcPts val="1300"/>
              </a:lnSpc>
            </a:pPr>
            <a:r>
              <a:rPr lang="en-GB" sz="1200" dirty="0">
                <a:ea typeface="Times New Roman" panose="02020603050405020304" pitchFamily="18" charset="0"/>
                <a:cs typeface="Arial" panose="020B0604020202020204" pitchFamily="34" charset="0"/>
              </a:rPr>
              <a:t>____________________________________________________________________________________________________________________________________________________________________</a:t>
            </a:r>
          </a:p>
          <a:p>
            <a:pPr lvl="0">
              <a:lnSpc>
                <a:spcPts val="1300"/>
              </a:lnSpc>
            </a:pPr>
            <a:endParaRPr lang="en-GB" sz="1200" dirty="0">
              <a:ea typeface="Times New Roman" panose="02020603050405020304" pitchFamily="18" charset="0"/>
              <a:cs typeface="Times New Roman" panose="02020603050405020304" pitchFamily="18" charset="0"/>
            </a:endParaRPr>
          </a:p>
          <a:p>
            <a:pPr lvl="0">
              <a:lnSpc>
                <a:spcPts val="1300"/>
              </a:lnSpc>
            </a:pPr>
            <a:r>
              <a:rPr lang="en-GB" sz="1200" dirty="0">
                <a:ea typeface="Times New Roman" panose="02020603050405020304" pitchFamily="18" charset="0"/>
                <a:cs typeface="Arial" panose="020B0604020202020204" pitchFamily="34" charset="0"/>
              </a:rPr>
              <a:t>high carbon steel:</a:t>
            </a:r>
          </a:p>
          <a:p>
            <a:pPr>
              <a:lnSpc>
                <a:spcPts val="1300"/>
              </a:lnSpc>
            </a:pPr>
            <a:r>
              <a:rPr lang="en-GB" sz="1200" dirty="0">
                <a:ea typeface="Times New Roman" panose="02020603050405020304" pitchFamily="18" charset="0"/>
                <a:cs typeface="Arial" panose="020B0604020202020204" pitchFamily="34" charset="0"/>
              </a:rPr>
              <a:t>____________________________________________________________________________________________________________________________________________________________________</a:t>
            </a:r>
          </a:p>
          <a:p>
            <a:pPr lvl="0">
              <a:lnSpc>
                <a:spcPts val="1300"/>
              </a:lnSpc>
            </a:pPr>
            <a:endParaRPr lang="en-GB" sz="1200" dirty="0">
              <a:ea typeface="Times New Roman" panose="02020603050405020304" pitchFamily="18" charset="0"/>
              <a:cs typeface="Times New Roman" panose="02020603050405020304" pitchFamily="18" charset="0"/>
            </a:endParaRPr>
          </a:p>
          <a:p>
            <a:pPr lvl="0">
              <a:lnSpc>
                <a:spcPts val="1300"/>
              </a:lnSpc>
            </a:pPr>
            <a:r>
              <a:rPr lang="en-GB" sz="1200" dirty="0">
                <a:ea typeface="Times New Roman" panose="02020603050405020304" pitchFamily="18" charset="0"/>
                <a:cs typeface="Arial" panose="020B0604020202020204" pitchFamily="34" charset="0"/>
              </a:rPr>
              <a:t>low carbon steel:</a:t>
            </a:r>
          </a:p>
          <a:p>
            <a:pPr>
              <a:lnSpc>
                <a:spcPts val="1300"/>
              </a:lnSpc>
            </a:pPr>
            <a:r>
              <a:rPr lang="en-GB" sz="1200" dirty="0">
                <a:ea typeface="Times New Roman" panose="02020603050405020304" pitchFamily="18" charset="0"/>
                <a:cs typeface="Arial" panose="020B0604020202020204" pitchFamily="34" charset="0"/>
              </a:rPr>
              <a:t>____________________________________________________________________________________________________________________________________________________________________</a:t>
            </a:r>
          </a:p>
          <a:p>
            <a:pPr>
              <a:lnSpc>
                <a:spcPts val="1300"/>
              </a:lnSpc>
            </a:pPr>
            <a:r>
              <a:rPr lang="en-GB" sz="1200" dirty="0">
                <a:ea typeface="Times New Roman" panose="02020603050405020304" pitchFamily="18" charset="0"/>
                <a:cs typeface="Arial" panose="020B0604020202020204" pitchFamily="34" charset="0"/>
              </a:rPr>
              <a:t> </a:t>
            </a:r>
            <a:endParaRPr lang="en-GB" sz="1200" dirty="0">
              <a:ea typeface="Times New Roman" panose="02020603050405020304" pitchFamily="18" charset="0"/>
              <a:cs typeface="Times New Roman" panose="02020603050405020304" pitchFamily="18" charset="0"/>
            </a:endParaRPr>
          </a:p>
          <a:p>
            <a:pPr>
              <a:lnSpc>
                <a:spcPts val="1300"/>
              </a:lnSpc>
            </a:pPr>
            <a:r>
              <a:rPr lang="en-GB" sz="1200" b="1" dirty="0">
                <a:solidFill>
                  <a:srgbClr val="279CAF"/>
                </a:solidFill>
                <a:ea typeface="Times New Roman" panose="02020603050405020304" pitchFamily="18" charset="0"/>
                <a:cs typeface="Arial" panose="020B0604020202020204" pitchFamily="34" charset="0"/>
              </a:rPr>
              <a:t>Describe the composition of common alloys and their uses.</a:t>
            </a:r>
            <a:endParaRPr lang="en-GB" sz="1200" b="1" dirty="0">
              <a:solidFill>
                <a:srgbClr val="279CAF"/>
              </a:solidFill>
              <a:ea typeface="Times New Roman" panose="02020603050405020304" pitchFamily="18" charset="0"/>
              <a:cs typeface="Times New Roman" panose="02020603050405020304" pitchFamily="18" charset="0"/>
            </a:endParaRPr>
          </a:p>
          <a:p>
            <a:pPr>
              <a:lnSpc>
                <a:spcPts val="1300"/>
              </a:lnSpc>
            </a:pPr>
            <a:r>
              <a:rPr lang="en-GB" sz="1200" dirty="0">
                <a:ea typeface="Times New Roman" panose="02020603050405020304" pitchFamily="18" charset="0"/>
                <a:cs typeface="Arial" panose="020B0604020202020204" pitchFamily="34" charset="0"/>
              </a:rPr>
              <a:t> ____________________________________________________________________________________________________________________________________________________________________</a:t>
            </a:r>
          </a:p>
          <a:p>
            <a:pPr>
              <a:lnSpc>
                <a:spcPts val="1300"/>
              </a:lnSpc>
            </a:pPr>
            <a:r>
              <a:rPr lang="en-GB" sz="1200" dirty="0">
                <a:ea typeface="Times New Roman" panose="02020603050405020304" pitchFamily="18" charset="0"/>
                <a:cs typeface="Arial" panose="020B0604020202020204" pitchFamily="34" charset="0"/>
              </a:rPr>
              <a:t>____________________________________________________________________________________________________________________________________________________________________</a:t>
            </a:r>
          </a:p>
          <a:p>
            <a:pPr>
              <a:lnSpc>
                <a:spcPts val="1300"/>
              </a:lnSpc>
            </a:pPr>
            <a:r>
              <a:rPr lang="en-GB" sz="1200" dirty="0">
                <a:ea typeface="Times New Roman" panose="02020603050405020304" pitchFamily="18" charset="0"/>
                <a:cs typeface="Arial" panose="020B0604020202020204" pitchFamily="34" charset="0"/>
              </a:rPr>
              <a:t>____________________________________________________________________________________________________________________________________________________________________</a:t>
            </a:r>
          </a:p>
          <a:p>
            <a:pPr>
              <a:lnSpc>
                <a:spcPts val="1300"/>
              </a:lnSpc>
            </a:pPr>
            <a:r>
              <a:rPr lang="en-GB" sz="1200" dirty="0">
                <a:ea typeface="Times New Roman" panose="02020603050405020304" pitchFamily="18" charset="0"/>
                <a:cs typeface="Arial" panose="020B0604020202020204" pitchFamily="34" charset="0"/>
              </a:rPr>
              <a:t>____________________________________________________________________________________________________________________________________________________________________</a:t>
            </a:r>
          </a:p>
          <a:p>
            <a:pPr>
              <a:lnSpc>
                <a:spcPts val="1300"/>
              </a:lnSpc>
            </a:pPr>
            <a:r>
              <a:rPr lang="en-GB" sz="1200" dirty="0">
                <a:ea typeface="Times New Roman" panose="02020603050405020304" pitchFamily="18" charset="0"/>
                <a:cs typeface="Arial" panose="020B0604020202020204" pitchFamily="34" charset="0"/>
              </a:rPr>
              <a:t>__________________________________________________________________________________</a:t>
            </a:r>
            <a:endParaRPr lang="en-GB" sz="1200" dirty="0">
              <a:ea typeface="Times New Roman" panose="02020603050405020304" pitchFamily="18" charset="0"/>
              <a:cs typeface="Times New Roman" panose="02020603050405020304" pitchFamily="18" charset="0"/>
            </a:endParaRPr>
          </a:p>
        </p:txBody>
      </p:sp>
      <p:pic>
        <p:nvPicPr>
          <p:cNvPr id="10" name="Picture 2" descr="10 Strongest Metals in the World | #10 is out of this world">
            <a:extLst>
              <a:ext uri="{FF2B5EF4-FFF2-40B4-BE49-F238E27FC236}">
                <a16:creationId xmlns:a16="http://schemas.microsoft.com/office/drawing/2014/main" id="{C638E786-5495-E447-9CEE-5B6774A1AE5F}"/>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12873" b="24144"/>
          <a:stretch/>
        </p:blipFill>
        <p:spPr bwMode="auto">
          <a:xfrm>
            <a:off x="0" y="1217438"/>
            <a:ext cx="6858000" cy="2159696"/>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a:extLst>
              <a:ext uri="{FF2B5EF4-FFF2-40B4-BE49-F238E27FC236}">
                <a16:creationId xmlns:a16="http://schemas.microsoft.com/office/drawing/2014/main" id="{0BD86D31-4A95-1441-B007-41FD6CAA0821}"/>
              </a:ext>
            </a:extLst>
          </p:cNvPr>
          <p:cNvSpPr txBox="1"/>
          <p:nvPr/>
        </p:nvSpPr>
        <p:spPr>
          <a:xfrm>
            <a:off x="1269217" y="954107"/>
            <a:ext cx="890565" cy="276999"/>
          </a:xfrm>
          <a:prstGeom prst="rect">
            <a:avLst/>
          </a:prstGeom>
          <a:noFill/>
        </p:spPr>
        <p:txBody>
          <a:bodyPr wrap="none" rtlCol="0">
            <a:spAutoFit/>
          </a:bodyPr>
          <a:lstStyle/>
          <a:p>
            <a:r>
              <a:rPr lang="en-US" sz="1200" b="1" dirty="0">
                <a:solidFill>
                  <a:srgbClr val="279CAF"/>
                </a:solidFill>
              </a:rPr>
              <a:t>Pure Metal</a:t>
            </a:r>
          </a:p>
        </p:txBody>
      </p:sp>
      <p:sp>
        <p:nvSpPr>
          <p:cNvPr id="14" name="TextBox 13">
            <a:extLst>
              <a:ext uri="{FF2B5EF4-FFF2-40B4-BE49-F238E27FC236}">
                <a16:creationId xmlns:a16="http://schemas.microsoft.com/office/drawing/2014/main" id="{82C04DA1-50BB-4143-906C-DE457E36B2DF}"/>
              </a:ext>
            </a:extLst>
          </p:cNvPr>
          <p:cNvSpPr txBox="1"/>
          <p:nvPr/>
        </p:nvSpPr>
        <p:spPr>
          <a:xfrm>
            <a:off x="4888911" y="954106"/>
            <a:ext cx="509178" cy="276999"/>
          </a:xfrm>
          <a:prstGeom prst="rect">
            <a:avLst/>
          </a:prstGeom>
          <a:noFill/>
        </p:spPr>
        <p:txBody>
          <a:bodyPr wrap="none" rtlCol="0">
            <a:spAutoFit/>
          </a:bodyPr>
          <a:lstStyle/>
          <a:p>
            <a:r>
              <a:rPr lang="en-US" sz="1200" b="1" dirty="0">
                <a:solidFill>
                  <a:srgbClr val="279CAF"/>
                </a:solidFill>
              </a:rPr>
              <a:t>Alloy</a:t>
            </a:r>
          </a:p>
        </p:txBody>
      </p:sp>
      <p:sp>
        <p:nvSpPr>
          <p:cNvPr id="15" name="Rounded Rectangle 14">
            <a:extLst>
              <a:ext uri="{FF2B5EF4-FFF2-40B4-BE49-F238E27FC236}">
                <a16:creationId xmlns:a16="http://schemas.microsoft.com/office/drawing/2014/main" id="{A5334630-62DA-2945-AB5B-8276BC821E49}"/>
              </a:ext>
            </a:extLst>
          </p:cNvPr>
          <p:cNvSpPr/>
          <p:nvPr/>
        </p:nvSpPr>
        <p:spPr>
          <a:xfrm>
            <a:off x="192048" y="3689498"/>
            <a:ext cx="3146576" cy="1679944"/>
          </a:xfrm>
          <a:prstGeom prst="roundRect">
            <a:avLst>
              <a:gd name="adj" fmla="val 8439"/>
            </a:avLst>
          </a:prstGeom>
          <a:noFill/>
          <a:ln>
            <a:solidFill>
              <a:srgbClr val="38D4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AE04AF6B-244B-D346-A8D3-BD9477509F42}"/>
              </a:ext>
            </a:extLst>
          </p:cNvPr>
          <p:cNvSpPr txBox="1"/>
          <p:nvPr/>
        </p:nvSpPr>
        <p:spPr>
          <a:xfrm>
            <a:off x="598870" y="3412499"/>
            <a:ext cx="2399824" cy="276999"/>
          </a:xfrm>
          <a:prstGeom prst="rect">
            <a:avLst/>
          </a:prstGeom>
          <a:noFill/>
        </p:spPr>
        <p:txBody>
          <a:bodyPr wrap="none" rtlCol="0">
            <a:spAutoFit/>
          </a:bodyPr>
          <a:lstStyle/>
          <a:p>
            <a:r>
              <a:rPr lang="en-US" sz="1200" b="1" dirty="0">
                <a:solidFill>
                  <a:srgbClr val="279CAF"/>
                </a:solidFill>
              </a:rPr>
              <a:t>Draw a molecular diagram of brass</a:t>
            </a:r>
          </a:p>
        </p:txBody>
      </p:sp>
      <p:sp>
        <p:nvSpPr>
          <p:cNvPr id="17" name="Rounded Rectangle 16">
            <a:extLst>
              <a:ext uri="{FF2B5EF4-FFF2-40B4-BE49-F238E27FC236}">
                <a16:creationId xmlns:a16="http://schemas.microsoft.com/office/drawing/2014/main" id="{F92CBD64-2FD4-3045-AB2D-3F47F585434A}"/>
              </a:ext>
            </a:extLst>
          </p:cNvPr>
          <p:cNvSpPr/>
          <p:nvPr/>
        </p:nvSpPr>
        <p:spPr>
          <a:xfrm>
            <a:off x="3519376" y="3671343"/>
            <a:ext cx="3146576" cy="1679944"/>
          </a:xfrm>
          <a:prstGeom prst="roundRect">
            <a:avLst>
              <a:gd name="adj" fmla="val 8439"/>
            </a:avLst>
          </a:prstGeom>
          <a:noFill/>
          <a:ln>
            <a:solidFill>
              <a:srgbClr val="38D4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2E3A4CB1-2AAB-434C-9120-477516AA9F3C}"/>
              </a:ext>
            </a:extLst>
          </p:cNvPr>
          <p:cNvSpPr txBox="1"/>
          <p:nvPr/>
        </p:nvSpPr>
        <p:spPr>
          <a:xfrm>
            <a:off x="3926198" y="3394344"/>
            <a:ext cx="2513060" cy="276999"/>
          </a:xfrm>
          <a:prstGeom prst="rect">
            <a:avLst/>
          </a:prstGeom>
          <a:noFill/>
        </p:spPr>
        <p:txBody>
          <a:bodyPr wrap="none" rtlCol="0">
            <a:spAutoFit/>
          </a:bodyPr>
          <a:lstStyle/>
          <a:p>
            <a:r>
              <a:rPr lang="en-US" sz="1200" b="1" dirty="0">
                <a:solidFill>
                  <a:srgbClr val="279CAF"/>
                </a:solidFill>
              </a:rPr>
              <a:t>Draw a molecular diagram of copper</a:t>
            </a:r>
          </a:p>
        </p:txBody>
      </p:sp>
    </p:spTree>
    <p:extLst>
      <p:ext uri="{BB962C8B-B14F-4D97-AF65-F5344CB8AC3E}">
        <p14:creationId xmlns:p14="http://schemas.microsoft.com/office/powerpoint/2010/main" val="2666886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TotalTime>
  <Words>321</Words>
  <Application>Microsoft Macintosh PowerPoint</Application>
  <PresentationFormat>A4 Paper (210x297 mm)</PresentationFormat>
  <Paragraphs>61</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CordiaUPC</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Mintey</dc:creator>
  <cp:lastModifiedBy>Sarah Mintey</cp:lastModifiedBy>
  <cp:revision>10</cp:revision>
  <dcterms:created xsi:type="dcterms:W3CDTF">2021-07-22T08:01:10Z</dcterms:created>
  <dcterms:modified xsi:type="dcterms:W3CDTF">2021-07-22T15:36:54Z</dcterms:modified>
</cp:coreProperties>
</file>