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  <a:srgbClr val="3BA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2"/>
    <p:restoredTop sz="95840"/>
  </p:normalViewPr>
  <p:slideViewPr>
    <p:cSldViewPr snapToGrid="0" snapToObjects="1">
      <p:cViewPr>
        <p:scale>
          <a:sx n="200" d="100"/>
          <a:sy n="200" d="100"/>
        </p:scale>
        <p:origin x="312" y="-7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7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D316-DA6D-284E-A458-A44DD1407708}" type="datetimeFigureOut">
              <a:rPr lang="en-US" smtClean="0"/>
              <a:t>12/7/21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0009" y="9655048"/>
            <a:ext cx="4178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5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3BA3B3"/>
                </a:solidFill>
                <a:latin typeface="Arial Rounded MT Bold" charset="0"/>
                <a:ea typeface="ＭＳ 明朝" charset="-128"/>
                <a:cs typeface="Times New Roman" charset="0"/>
              </a:rPr>
              <a:t>.</a:t>
            </a:r>
            <a:endParaRPr lang="en-US" sz="1020" dirty="0">
              <a:solidFill>
                <a:srgbClr val="3BA3B3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S06.04.08 Handout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210803" y="565118"/>
            <a:ext cx="5448125" cy="699672"/>
          </a:xfrm>
          <a:prstGeom prst="wedgeRoundRectCallout">
            <a:avLst>
              <a:gd name="adj1" fmla="val -53607"/>
              <a:gd name="adj2" fmla="val -2754"/>
              <a:gd name="adj3" fmla="val 16667"/>
            </a:avLst>
          </a:prstGeom>
          <a:noFill/>
          <a:ln w="19050"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12" name="TextBox 11"/>
          <p:cNvSpPr txBox="1"/>
          <p:nvPr/>
        </p:nvSpPr>
        <p:spPr>
          <a:xfrm>
            <a:off x="1340009" y="727329"/>
            <a:ext cx="528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the effects of smoking.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9280" y="1359252"/>
            <a:ext cx="6379080" cy="5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Use the template below to help you plan your anti-smoking campaign.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Remember to work as a team and listen to everyone’s ideas.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9831" y="1364268"/>
            <a:ext cx="6459648" cy="542250"/>
          </a:xfrm>
          <a:prstGeom prst="roundRect">
            <a:avLst/>
          </a:prstGeom>
          <a:noFill/>
          <a:ln w="19050"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530846"/>
            <a:ext cx="731520" cy="7315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1604FD-A537-574A-8FB2-2B9494029867}"/>
              </a:ext>
            </a:extLst>
          </p:cNvPr>
          <p:cNvSpPr/>
          <p:nvPr/>
        </p:nvSpPr>
        <p:spPr>
          <a:xfrm>
            <a:off x="2134178" y="2869398"/>
            <a:ext cx="2509283" cy="1463764"/>
          </a:xfrm>
          <a:prstGeom prst="ellipse">
            <a:avLst/>
          </a:prstGeom>
          <a:noFill/>
          <a:ln w="28575"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Campaign Name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48554C-F004-F343-A2CF-59F591F26A71}"/>
              </a:ext>
            </a:extLst>
          </p:cNvPr>
          <p:cNvCxnSpPr>
            <a:cxnSpLocks/>
          </p:cNvCxnSpPr>
          <p:nvPr/>
        </p:nvCxnSpPr>
        <p:spPr>
          <a:xfrm flipV="1">
            <a:off x="4131695" y="2755247"/>
            <a:ext cx="367476" cy="275351"/>
          </a:xfrm>
          <a:prstGeom prst="line">
            <a:avLst/>
          </a:prstGeom>
          <a:ln>
            <a:solidFill>
              <a:srgbClr val="3BA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D7BF39-11CB-464A-8FF6-33F85A55FA08}"/>
              </a:ext>
            </a:extLst>
          </p:cNvPr>
          <p:cNvCxnSpPr>
            <a:cxnSpLocks/>
          </p:cNvCxnSpPr>
          <p:nvPr/>
        </p:nvCxnSpPr>
        <p:spPr>
          <a:xfrm flipV="1">
            <a:off x="2134178" y="4152472"/>
            <a:ext cx="442445" cy="326676"/>
          </a:xfrm>
          <a:prstGeom prst="line">
            <a:avLst/>
          </a:prstGeom>
          <a:ln>
            <a:solidFill>
              <a:srgbClr val="3BA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8D1821-1C79-2F47-8173-152BAEFF2FE2}"/>
              </a:ext>
            </a:extLst>
          </p:cNvPr>
          <p:cNvCxnSpPr>
            <a:cxnSpLocks/>
          </p:cNvCxnSpPr>
          <p:nvPr/>
        </p:nvCxnSpPr>
        <p:spPr>
          <a:xfrm>
            <a:off x="4643461" y="3587491"/>
            <a:ext cx="592457" cy="13789"/>
          </a:xfrm>
          <a:prstGeom prst="line">
            <a:avLst/>
          </a:prstGeom>
          <a:ln>
            <a:solidFill>
              <a:srgbClr val="3BA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EA90735-3EF3-644B-BCB2-113112A5EB8A}"/>
              </a:ext>
            </a:extLst>
          </p:cNvPr>
          <p:cNvCxnSpPr>
            <a:cxnSpLocks/>
          </p:cNvCxnSpPr>
          <p:nvPr/>
        </p:nvCxnSpPr>
        <p:spPr>
          <a:xfrm>
            <a:off x="1541721" y="3626199"/>
            <a:ext cx="592457" cy="1"/>
          </a:xfrm>
          <a:prstGeom prst="line">
            <a:avLst/>
          </a:prstGeom>
          <a:ln>
            <a:solidFill>
              <a:srgbClr val="3BA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3FF59C-D784-F446-8CA8-E55282A1B74C}"/>
              </a:ext>
            </a:extLst>
          </p:cNvPr>
          <p:cNvCxnSpPr>
            <a:cxnSpLocks/>
          </p:cNvCxnSpPr>
          <p:nvPr/>
        </p:nvCxnSpPr>
        <p:spPr>
          <a:xfrm flipH="1">
            <a:off x="3388819" y="2387957"/>
            <a:ext cx="5933" cy="488309"/>
          </a:xfrm>
          <a:prstGeom prst="line">
            <a:avLst/>
          </a:prstGeom>
          <a:ln>
            <a:solidFill>
              <a:srgbClr val="3BA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94022A-C977-EE47-B1B7-988375FBBA20}"/>
              </a:ext>
            </a:extLst>
          </p:cNvPr>
          <p:cNvCxnSpPr>
            <a:cxnSpLocks/>
          </p:cNvCxnSpPr>
          <p:nvPr/>
        </p:nvCxnSpPr>
        <p:spPr>
          <a:xfrm flipH="1">
            <a:off x="3382886" y="4326294"/>
            <a:ext cx="5933" cy="488309"/>
          </a:xfrm>
          <a:prstGeom prst="line">
            <a:avLst/>
          </a:prstGeom>
          <a:ln>
            <a:solidFill>
              <a:srgbClr val="3BA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AD66A1-D9E1-0248-B818-D1CED5F38132}"/>
              </a:ext>
            </a:extLst>
          </p:cNvPr>
          <p:cNvCxnSpPr>
            <a:cxnSpLocks/>
          </p:cNvCxnSpPr>
          <p:nvPr/>
        </p:nvCxnSpPr>
        <p:spPr>
          <a:xfrm>
            <a:off x="4264127" y="4130041"/>
            <a:ext cx="379334" cy="317272"/>
          </a:xfrm>
          <a:prstGeom prst="line">
            <a:avLst/>
          </a:prstGeom>
          <a:ln>
            <a:solidFill>
              <a:srgbClr val="3BA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C8016C-2667-AB43-8FCF-AF9429F2E56D}"/>
              </a:ext>
            </a:extLst>
          </p:cNvPr>
          <p:cNvCxnSpPr>
            <a:cxnSpLocks/>
          </p:cNvCxnSpPr>
          <p:nvPr/>
        </p:nvCxnSpPr>
        <p:spPr>
          <a:xfrm>
            <a:off x="2134178" y="2747287"/>
            <a:ext cx="429272" cy="283311"/>
          </a:xfrm>
          <a:prstGeom prst="line">
            <a:avLst/>
          </a:prstGeom>
          <a:ln>
            <a:solidFill>
              <a:srgbClr val="3BA3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FBBCE9B-C672-994D-82D8-5CA1E8F0D570}"/>
              </a:ext>
            </a:extLst>
          </p:cNvPr>
          <p:cNvSpPr txBox="1"/>
          <p:nvPr/>
        </p:nvSpPr>
        <p:spPr>
          <a:xfrm>
            <a:off x="212241" y="1998017"/>
            <a:ext cx="2364382" cy="307777"/>
          </a:xfrm>
          <a:prstGeom prst="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Step 1: Campaign Name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9DF2BED-8714-3C42-9EB2-BBF2572DB9F9}"/>
              </a:ext>
            </a:extLst>
          </p:cNvPr>
          <p:cNvSpPr txBox="1"/>
          <p:nvPr/>
        </p:nvSpPr>
        <p:spPr>
          <a:xfrm>
            <a:off x="93214" y="5688350"/>
            <a:ext cx="3042582" cy="307777"/>
          </a:xfrm>
          <a:prstGeom prst="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Step 2: Logo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1A5927-455B-8941-8EBA-6B944A09FA8C}"/>
              </a:ext>
            </a:extLst>
          </p:cNvPr>
          <p:cNvSpPr txBox="1"/>
          <p:nvPr/>
        </p:nvSpPr>
        <p:spPr>
          <a:xfrm>
            <a:off x="0" y="6042989"/>
            <a:ext cx="3414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A logo is a symbol or small design which helps identify the campaign. Make it colourful and simple. Do some rough sketches first and then draw your final design below.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201211-0707-7F4D-B27C-D8D4DEE72CA6}"/>
              </a:ext>
            </a:extLst>
          </p:cNvPr>
          <p:cNvSpPr txBox="1"/>
          <p:nvPr/>
        </p:nvSpPr>
        <p:spPr>
          <a:xfrm>
            <a:off x="3653151" y="5688349"/>
            <a:ext cx="3042582" cy="307777"/>
          </a:xfrm>
          <a:prstGeom prst="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Step 3: Slogan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A5FDB9-0753-6E42-99AD-0D5F8ED06709}"/>
              </a:ext>
            </a:extLst>
          </p:cNvPr>
          <p:cNvSpPr txBox="1"/>
          <p:nvPr/>
        </p:nvSpPr>
        <p:spPr>
          <a:xfrm>
            <a:off x="3479387" y="6077337"/>
            <a:ext cx="334968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A slogan is a striking or memorable phrase which companies use in advertising or in charity campaigns.</a:t>
            </a:r>
          </a:p>
          <a:p>
            <a:pPr algn="ctr"/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See if you can come up with three or four good slogans for your campaign below and then agree on one to use!</a:t>
            </a:r>
          </a:p>
          <a:p>
            <a:pPr algn="ctr"/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FA2B4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FA2B4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FA2B4"/>
                </a:solidFill>
              </a:rPr>
              <a:t> 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85BCD5-FEAD-4E44-AB28-BC648A942CBE}"/>
              </a:ext>
            </a:extLst>
          </p:cNvPr>
          <p:cNvSpPr txBox="1"/>
          <p:nvPr/>
        </p:nvSpPr>
        <p:spPr>
          <a:xfrm>
            <a:off x="3489584" y="9029345"/>
            <a:ext cx="313382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3BA3B3"/>
                </a:solidFill>
                <a:latin typeface="Arial Rounded MT Bold" panose="020F0704030504030204" pitchFamily="34" charset="77"/>
              </a:rPr>
              <a:t>Chosen Slogan:</a:t>
            </a:r>
            <a:br>
              <a:rPr lang="en-GB" sz="1200" dirty="0">
                <a:solidFill>
                  <a:srgbClr val="3BA3B3"/>
                </a:solidFill>
                <a:latin typeface="Arial Rounded MT Bold" panose="020F0704030504030204" pitchFamily="34" charset="77"/>
              </a:rPr>
            </a:br>
            <a:br>
              <a:rPr lang="en-GB" sz="1200" dirty="0">
                <a:solidFill>
                  <a:srgbClr val="3BA3B3"/>
                </a:solidFill>
                <a:latin typeface="Arial Rounded MT Bold" panose="020F0704030504030204" pitchFamily="34" charset="77"/>
              </a:rPr>
            </a:br>
            <a:endParaRPr lang="en-GB" sz="1200" dirty="0">
              <a:solidFill>
                <a:srgbClr val="3BA3B3"/>
              </a:solidFill>
              <a:latin typeface="Arial Rounded MT Bold" panose="020F0704030504030204" pitchFamily="34" charset="77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37F496-39EF-A448-BCCD-62007CC93D91}"/>
              </a:ext>
            </a:extLst>
          </p:cNvPr>
          <p:cNvCxnSpPr>
            <a:cxnSpLocks/>
          </p:cNvCxnSpPr>
          <p:nvPr/>
        </p:nvCxnSpPr>
        <p:spPr>
          <a:xfrm>
            <a:off x="3414783" y="5708977"/>
            <a:ext cx="105" cy="3966699"/>
          </a:xfrm>
          <a:prstGeom prst="line">
            <a:avLst/>
          </a:prstGeom>
          <a:ln w="19050">
            <a:solidFill>
              <a:srgbClr val="2FA2B4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A sign on a pole&#10;&#10;Description automatically generated">
            <a:extLst>
              <a:ext uri="{FF2B5EF4-FFF2-40B4-BE49-F238E27FC236}">
                <a16:creationId xmlns:a16="http://schemas.microsoft.com/office/drawing/2014/main" id="{1A9172F1-1452-0D4A-AFEA-869838721B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3" t="2499" r="2151" b="3964"/>
          <a:stretch/>
        </p:blipFill>
        <p:spPr>
          <a:xfrm>
            <a:off x="3077375" y="5509549"/>
            <a:ext cx="610713" cy="5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0009" y="9655048"/>
            <a:ext cx="4178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5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endParaRPr lang="en-US" sz="1020" dirty="0">
              <a:solidFill>
                <a:srgbClr val="3BA3B3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S06.04.08 Handout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210803" y="565118"/>
            <a:ext cx="5448125" cy="699672"/>
          </a:xfrm>
          <a:prstGeom prst="wedgeRoundRectCallout">
            <a:avLst>
              <a:gd name="adj1" fmla="val -53607"/>
              <a:gd name="adj2" fmla="val -2754"/>
              <a:gd name="adj3" fmla="val 16667"/>
            </a:avLst>
          </a:prstGeom>
          <a:noFill/>
          <a:ln w="19050"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12" name="TextBox 11"/>
          <p:cNvSpPr txBox="1"/>
          <p:nvPr/>
        </p:nvSpPr>
        <p:spPr>
          <a:xfrm>
            <a:off x="1340009" y="727329"/>
            <a:ext cx="528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the effects of smoking.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9280" y="1359252"/>
            <a:ext cx="6379080" cy="5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Use the template below to help you plan your anti-smoking campaign.</a:t>
            </a:r>
          </a:p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Remember to work as a team and listen to everyone’s ideas.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9831" y="1364268"/>
            <a:ext cx="6459648" cy="542250"/>
          </a:xfrm>
          <a:prstGeom prst="roundRect">
            <a:avLst/>
          </a:prstGeom>
          <a:noFill/>
          <a:ln w="19050"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530846"/>
            <a:ext cx="731520" cy="7315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568AF4-2B60-8A40-A2B7-5E8B684C8851}"/>
              </a:ext>
            </a:extLst>
          </p:cNvPr>
          <p:cNvSpPr txBox="1"/>
          <p:nvPr/>
        </p:nvSpPr>
        <p:spPr>
          <a:xfrm>
            <a:off x="212241" y="1998017"/>
            <a:ext cx="2364382" cy="307777"/>
          </a:xfrm>
          <a:prstGeom prst="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Step 3: Poster Design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EB20F-B01D-184D-B48C-F42C4A5D75DF}"/>
              </a:ext>
            </a:extLst>
          </p:cNvPr>
          <p:cNvSpPr txBox="1"/>
          <p:nvPr/>
        </p:nvSpPr>
        <p:spPr>
          <a:xfrm>
            <a:off x="199069" y="4510933"/>
            <a:ext cx="2364382" cy="307777"/>
          </a:xfrm>
          <a:prstGeom prst="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Step 4: Leaflet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D9BDC7-45E8-DB4B-85E4-9C61342C0D82}"/>
              </a:ext>
            </a:extLst>
          </p:cNvPr>
          <p:cNvSpPr txBox="1"/>
          <p:nvPr/>
        </p:nvSpPr>
        <p:spPr>
          <a:xfrm>
            <a:off x="80963" y="7390249"/>
            <a:ext cx="2364382" cy="307777"/>
          </a:xfrm>
          <a:prstGeom prst="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Step 5: TV/Radio Advert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E1DFC-FEB4-6C43-A50F-F50E8770DAE7}"/>
              </a:ext>
            </a:extLst>
          </p:cNvPr>
          <p:cNvSpPr txBox="1"/>
          <p:nvPr/>
        </p:nvSpPr>
        <p:spPr>
          <a:xfrm>
            <a:off x="133207" y="2410983"/>
            <a:ext cx="473123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Skills needed: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Creativity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Design / Drawing</a:t>
            </a:r>
          </a:p>
          <a:p>
            <a:pPr marL="171450" indent="-171450">
              <a:buFont typeface="Wingdings" pitchFamily="2" charset="2"/>
              <a:buChar char="ü"/>
            </a:pPr>
            <a:endParaRPr lang="en-GB" sz="11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Include: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Logo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Slogan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Image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Colour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Contact Details</a:t>
            </a:r>
          </a:p>
        </p:txBody>
      </p:sp>
      <p:pic>
        <p:nvPicPr>
          <p:cNvPr id="14" name="Picture 13" descr="A lot of smoke around it&#10;&#10;Description automatically generated">
            <a:extLst>
              <a:ext uri="{FF2B5EF4-FFF2-40B4-BE49-F238E27FC236}">
                <a16:creationId xmlns:a16="http://schemas.microsoft.com/office/drawing/2014/main" id="{F2EBF222-390B-FD43-A594-6770FD05D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2143902"/>
            <a:ext cx="1785938" cy="2189259"/>
          </a:xfrm>
          <a:prstGeom prst="rect">
            <a:avLst/>
          </a:prstGeom>
        </p:spPr>
      </p:pic>
      <p:pic>
        <p:nvPicPr>
          <p:cNvPr id="10" name="Picture 9" descr="A picture containing person, man, holding&#10;&#10;Description automatically generated">
            <a:extLst>
              <a:ext uri="{FF2B5EF4-FFF2-40B4-BE49-F238E27FC236}">
                <a16:creationId xmlns:a16="http://schemas.microsoft.com/office/drawing/2014/main" id="{4E011A49-7AEC-2A4C-95C3-602B416B4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1210">
            <a:off x="2723442" y="2514158"/>
            <a:ext cx="1133020" cy="1543115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6346BE03-4C76-3B41-9466-67B3B4B07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54104">
            <a:off x="5466630" y="2218068"/>
            <a:ext cx="1032435" cy="142914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6D68008-7EB5-D54A-B95C-E54DE9CC859F}"/>
              </a:ext>
            </a:extLst>
          </p:cNvPr>
          <p:cNvSpPr txBox="1"/>
          <p:nvPr/>
        </p:nvSpPr>
        <p:spPr>
          <a:xfrm>
            <a:off x="133207" y="4967169"/>
            <a:ext cx="473123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Skills needed: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Creativity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Design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Writing</a:t>
            </a:r>
          </a:p>
          <a:p>
            <a:pPr marL="171450" indent="-171450">
              <a:buFont typeface="Wingdings" pitchFamily="2" charset="2"/>
              <a:buChar char="ü"/>
            </a:pPr>
            <a:endParaRPr lang="en-GB" sz="11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GB" sz="11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Include: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Logo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Slogan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Key Facts and Information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Images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Colour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Contact Details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61F5D9-8030-E94C-BC9B-276391F086FA}"/>
              </a:ext>
            </a:extLst>
          </p:cNvPr>
          <p:cNvSpPr txBox="1"/>
          <p:nvPr/>
        </p:nvSpPr>
        <p:spPr>
          <a:xfrm>
            <a:off x="133207" y="7852535"/>
            <a:ext cx="47312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Skills needed: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Creativity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Writing / storyboarding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Acting</a:t>
            </a:r>
          </a:p>
          <a:p>
            <a:pPr marL="171450" indent="-171450">
              <a:buFont typeface="Wingdings" pitchFamily="2" charset="2"/>
              <a:buChar char="ü"/>
            </a:pPr>
            <a:endParaRPr lang="en-GB" sz="11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endParaRPr lang="en-GB" sz="1100" dirty="0">
              <a:solidFill>
                <a:srgbClr val="2FA2B4"/>
              </a:solidFill>
              <a:latin typeface="Arial Rounded MT Bold" panose="020F0704030504030204" pitchFamily="34" charset="77"/>
            </a:endParaRPr>
          </a:p>
          <a:p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Include: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A story / anecdote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Key Facts and Information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1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Contact Details</a:t>
            </a:r>
          </a:p>
        </p:txBody>
      </p:sp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8B6BF38F-789F-9C41-B7EA-F227BEFB8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61283">
            <a:off x="4365360" y="5275415"/>
            <a:ext cx="2305680" cy="1750188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2B55410D-EACA-094F-8813-51501E20DF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12867">
            <a:off x="2307252" y="5217778"/>
            <a:ext cx="2163136" cy="1341936"/>
          </a:xfrm>
          <a:prstGeom prst="rect">
            <a:avLst/>
          </a:prstGeom>
        </p:spPr>
      </p:pic>
      <p:pic>
        <p:nvPicPr>
          <p:cNvPr id="37" name="Picture 36" descr="A close up of an animal&#10;&#10;Description automatically generated">
            <a:extLst>
              <a:ext uri="{FF2B5EF4-FFF2-40B4-BE49-F238E27FC236}">
                <a16:creationId xmlns:a16="http://schemas.microsoft.com/office/drawing/2014/main" id="{50F9D7FB-5038-694F-8BA0-9F12112CC1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0046" y="7697726"/>
            <a:ext cx="3097681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0009" y="9655048"/>
            <a:ext cx="417819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5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endParaRPr lang="en-US" sz="1020" dirty="0">
              <a:solidFill>
                <a:srgbClr val="3BA3B3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9281" y="290925"/>
            <a:ext cx="6459648" cy="167972"/>
          </a:xfrm>
          <a:prstGeom prst="roundRect">
            <a:avLst/>
          </a:prstGeom>
          <a:solidFill>
            <a:srgbClr val="3BA3B3"/>
          </a:solidFill>
          <a:ln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S06.04.08 Handout </a:t>
            </a:r>
          </a:p>
        </p:txBody>
      </p:sp>
      <p:sp>
        <p:nvSpPr>
          <p:cNvPr id="11" name="Rounded Rectangular Callout 10"/>
          <p:cNvSpPr/>
          <p:nvPr/>
        </p:nvSpPr>
        <p:spPr>
          <a:xfrm flipV="1">
            <a:off x="1210803" y="565118"/>
            <a:ext cx="5448125" cy="699672"/>
          </a:xfrm>
          <a:prstGeom prst="wedgeRoundRectCallout">
            <a:avLst>
              <a:gd name="adj1" fmla="val -53607"/>
              <a:gd name="adj2" fmla="val -2754"/>
              <a:gd name="adj3" fmla="val 16667"/>
            </a:avLst>
          </a:prstGeom>
          <a:noFill/>
          <a:ln w="19050"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sp>
        <p:nvSpPr>
          <p:cNvPr id="12" name="TextBox 11"/>
          <p:cNvSpPr txBox="1"/>
          <p:nvPr/>
        </p:nvSpPr>
        <p:spPr>
          <a:xfrm>
            <a:off x="1340009" y="727329"/>
            <a:ext cx="528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Describe the effects of smoking.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99280" y="1451585"/>
            <a:ext cx="6379080" cy="33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On this page, you are going to review other team’s campaigns</a:t>
            </a:r>
            <a:r>
              <a:rPr lang="en-US" altLang="en-US" sz="1400" b="1" dirty="0">
                <a:solidFill>
                  <a:srgbClr val="3BA3B3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9831" y="1364268"/>
            <a:ext cx="6459648" cy="542250"/>
          </a:xfrm>
          <a:prstGeom prst="roundRect">
            <a:avLst/>
          </a:prstGeom>
          <a:noFill/>
          <a:ln w="19050">
            <a:solidFill>
              <a:srgbClr val="3BA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69" y="530846"/>
            <a:ext cx="731520" cy="731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7A3F7E-98D5-2948-BF9D-8C652E0E3DB2}"/>
              </a:ext>
            </a:extLst>
          </p:cNvPr>
          <p:cNvSpPr txBox="1"/>
          <p:nvPr/>
        </p:nvSpPr>
        <p:spPr>
          <a:xfrm>
            <a:off x="199069" y="2339875"/>
            <a:ext cx="4402622" cy="2094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3B8053-999B-BA4A-91C8-19652C23F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964270"/>
              </p:ext>
            </p:extLst>
          </p:nvPr>
        </p:nvGraphicFramePr>
        <p:xfrm>
          <a:off x="199069" y="2404592"/>
          <a:ext cx="6459645" cy="385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1929">
                  <a:extLst>
                    <a:ext uri="{9D8B030D-6E8A-4147-A177-3AD203B41FA5}">
                      <a16:colId xmlns:a16="http://schemas.microsoft.com/office/drawing/2014/main" val="2895314546"/>
                    </a:ext>
                  </a:extLst>
                </a:gridCol>
                <a:gridCol w="1291929">
                  <a:extLst>
                    <a:ext uri="{9D8B030D-6E8A-4147-A177-3AD203B41FA5}">
                      <a16:colId xmlns:a16="http://schemas.microsoft.com/office/drawing/2014/main" val="1602012659"/>
                    </a:ext>
                  </a:extLst>
                </a:gridCol>
                <a:gridCol w="1291929">
                  <a:extLst>
                    <a:ext uri="{9D8B030D-6E8A-4147-A177-3AD203B41FA5}">
                      <a16:colId xmlns:a16="http://schemas.microsoft.com/office/drawing/2014/main" val="346829332"/>
                    </a:ext>
                  </a:extLst>
                </a:gridCol>
                <a:gridCol w="1291929">
                  <a:extLst>
                    <a:ext uri="{9D8B030D-6E8A-4147-A177-3AD203B41FA5}">
                      <a16:colId xmlns:a16="http://schemas.microsoft.com/office/drawing/2014/main" val="1812294097"/>
                    </a:ext>
                  </a:extLst>
                </a:gridCol>
                <a:gridCol w="1291929">
                  <a:extLst>
                    <a:ext uri="{9D8B030D-6E8A-4147-A177-3AD203B41FA5}">
                      <a16:colId xmlns:a16="http://schemas.microsoft.com/office/drawing/2014/main" val="3993273386"/>
                    </a:ext>
                  </a:extLst>
                </a:gridCol>
              </a:tblGrid>
              <a:tr h="5510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Campaign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Team Members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Poster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Leaflet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TV or Radio Advert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77423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595004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08127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453981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43020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875696"/>
                  </a:ext>
                </a:extLst>
              </a:tr>
              <a:tr h="55102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9718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D72C76-79DC-0A47-BF1A-5A0BFAE511E7}"/>
              </a:ext>
            </a:extLst>
          </p:cNvPr>
          <p:cNvSpPr txBox="1"/>
          <p:nvPr/>
        </p:nvSpPr>
        <p:spPr>
          <a:xfrm>
            <a:off x="176649" y="1958262"/>
            <a:ext cx="6424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3BA3B3"/>
                </a:solidFill>
                <a:latin typeface="Arial Rounded MT Bold" panose="020F0704030504030204" pitchFamily="34" charset="77"/>
              </a:rPr>
              <a:t>Give marks out of 10 for each part of the campaign</a:t>
            </a:r>
            <a:r>
              <a:rPr lang="en-GB" sz="1400" dirty="0">
                <a:solidFill>
                  <a:srgbClr val="3BA3B3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F8EA5-6552-2D47-B730-5927DCE3E2A2}"/>
              </a:ext>
            </a:extLst>
          </p:cNvPr>
          <p:cNvSpPr txBox="1"/>
          <p:nvPr/>
        </p:nvSpPr>
        <p:spPr>
          <a:xfrm>
            <a:off x="279423" y="6400285"/>
            <a:ext cx="6379291" cy="336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The team which had the best teamwork was ……………………..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because …………………………………………………………….......</a:t>
            </a:r>
            <a:br>
              <a:rPr lang="en-GB" sz="1600" dirty="0">
                <a:solidFill>
                  <a:srgbClr val="2FA2B4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……………………………………………………………………………… ……………………………………………………………………………..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The team whose campaign was best overall was …………………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because…………………………………………………………….......</a:t>
            </a:r>
            <a:br>
              <a:rPr lang="en-GB" sz="1600" dirty="0">
                <a:solidFill>
                  <a:srgbClr val="2FA2B4"/>
                </a:solidFill>
                <a:latin typeface="Arial Rounded MT Bold" panose="020F0704030504030204" pitchFamily="34" charset="77"/>
              </a:rPr>
            </a:br>
            <a:r>
              <a:rPr lang="en-GB" sz="1600" dirty="0">
                <a:solidFill>
                  <a:srgbClr val="2FA2B4"/>
                </a:solidFill>
                <a:latin typeface="Arial Rounded MT Bold" panose="020F0704030504030204" pitchFamily="34" charset="77"/>
              </a:rPr>
              <a:t>……………………………………………………………………………… ……………………………………………………………………………..</a:t>
            </a:r>
          </a:p>
          <a:p>
            <a:pPr>
              <a:lnSpc>
                <a:spcPct val="150000"/>
              </a:lnSpc>
            </a:pPr>
            <a:endParaRPr lang="en-GB" sz="16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350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325</Words>
  <Application>Microsoft Macintosh PowerPoint</Application>
  <PresentationFormat>A4 Paper (210x297 mm)</PresentationFormat>
  <Paragraphs>79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41</cp:revision>
  <cp:lastPrinted>2016-07-25T06:30:05Z</cp:lastPrinted>
  <dcterms:created xsi:type="dcterms:W3CDTF">2016-06-12T08:53:59Z</dcterms:created>
  <dcterms:modified xsi:type="dcterms:W3CDTF">2021-12-07T13:59:55Z</dcterms:modified>
</cp:coreProperties>
</file>