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9CAF"/>
    <a:srgbClr val="38D4D6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79"/>
    <p:restoredTop sz="94719"/>
  </p:normalViewPr>
  <p:slideViewPr>
    <p:cSldViewPr snapToGrid="0" snapToObjects="1">
      <p:cViewPr>
        <p:scale>
          <a:sx n="140" d="100"/>
          <a:sy n="140" d="100"/>
        </p:scale>
        <p:origin x="1704" y="-15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417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411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760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322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927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34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36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81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0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755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D636-7D53-2A40-B66B-27F3A360C276}" type="datetimeFigureOut">
              <a:rPr lang="en-US" smtClean="0"/>
              <a:t>7/22/21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A9912-8F4E-7E4D-9391-3BDCCD07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60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4340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KS4-17-04: Using Resources - </a:t>
            </a:r>
            <a:r>
              <a:rPr lang="en-US" sz="1200" dirty="0"/>
              <a:t>Explore phytomining and bioleaching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how phytomining and bioleaching are used to extract copper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E032A5B-2642-4449-BFF9-9E6DD8133937}"/>
              </a:ext>
            </a:extLst>
          </p:cNvPr>
          <p:cNvSpPr/>
          <p:nvPr/>
        </p:nvSpPr>
        <p:spPr>
          <a:xfrm>
            <a:off x="105346" y="1088219"/>
            <a:ext cx="6481571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Extraction by reduction and electrolysis are really only beneficial when the ore contains sufficiently high proportions of the useful metal.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For low grade ores (ores with lower quantities of metals) other techniques are being developed to meet global demand.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This is happening in particular with copper as copper ores are becoming more and more </a:t>
            </a:r>
            <a:r>
              <a:rPr lang="en-GB" sz="1200" b="1" dirty="0">
                <a:solidFill>
                  <a:srgbClr val="383838"/>
                </a:solidFill>
              </a:rPr>
              <a:t>scarce.</a:t>
            </a:r>
            <a:endParaRPr lang="en-GB" sz="1200" dirty="0">
              <a:solidFill>
                <a:srgbClr val="383838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200" b="1" dirty="0">
                <a:solidFill>
                  <a:srgbClr val="279CAF"/>
                </a:solidFill>
              </a:rPr>
              <a:t> </a:t>
            </a:r>
            <a:r>
              <a:rPr lang="en-GB" sz="1200" b="1" dirty="0">
                <a:solidFill>
                  <a:srgbClr val="383838"/>
                </a:solidFill>
              </a:rPr>
              <a:t>Phytoextraction</a:t>
            </a:r>
            <a:r>
              <a:rPr lang="en-GB" sz="1200" dirty="0">
                <a:solidFill>
                  <a:srgbClr val="383838"/>
                </a:solidFill>
              </a:rPr>
              <a:t> and </a:t>
            </a:r>
            <a:r>
              <a:rPr lang="en-GB" sz="1200" b="1" dirty="0">
                <a:solidFill>
                  <a:srgbClr val="383838"/>
                </a:solidFill>
              </a:rPr>
              <a:t>bioleaching</a:t>
            </a:r>
            <a:r>
              <a:rPr lang="en-GB" sz="1200" dirty="0">
                <a:solidFill>
                  <a:srgbClr val="383838"/>
                </a:solidFill>
              </a:rPr>
              <a:t> (bacterial) are two relatively new methods of extracting metals that rely on </a:t>
            </a:r>
            <a:r>
              <a:rPr lang="en-GB" sz="1200" b="1" dirty="0">
                <a:solidFill>
                  <a:srgbClr val="383838"/>
                </a:solidFill>
              </a:rPr>
              <a:t>biological phenomenon.</a:t>
            </a:r>
            <a:endParaRPr lang="en-GB" sz="1200" dirty="0">
              <a:solidFill>
                <a:srgbClr val="383838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Both of these methods avoid the significant </a:t>
            </a:r>
            <a:r>
              <a:rPr lang="en-GB" sz="1200" b="1" dirty="0">
                <a:solidFill>
                  <a:srgbClr val="383838"/>
                </a:solidFill>
              </a:rPr>
              <a:t>environmental damage</a:t>
            </a:r>
            <a:r>
              <a:rPr lang="en-GB" sz="1200" dirty="0">
                <a:solidFill>
                  <a:srgbClr val="383838"/>
                </a:solidFill>
              </a:rPr>
              <a:t> caused by the more traditional methods.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They are however very </a:t>
            </a:r>
            <a:r>
              <a:rPr lang="en-GB" sz="1200" b="1" dirty="0">
                <a:solidFill>
                  <a:srgbClr val="383838"/>
                </a:solidFill>
              </a:rPr>
              <a:t>slow</a:t>
            </a:r>
            <a:r>
              <a:rPr lang="en-GB" sz="1200" dirty="0">
                <a:solidFill>
                  <a:srgbClr val="383838"/>
                </a:solidFill>
              </a:rPr>
              <a:t> and also do require either displacement or electrolysis to make the final product.</a:t>
            </a:r>
            <a:endParaRPr lang="en-GB" sz="1200" b="0" i="0" dirty="0">
              <a:solidFill>
                <a:srgbClr val="383838"/>
              </a:solidFill>
              <a:effectLst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6E26918-BAE6-A946-81CF-8AD8928FA9F9}"/>
              </a:ext>
            </a:extLst>
          </p:cNvPr>
          <p:cNvSpPr/>
          <p:nvPr/>
        </p:nvSpPr>
        <p:spPr>
          <a:xfrm>
            <a:off x="105346" y="852184"/>
            <a:ext cx="214603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>
                <a:solidFill>
                  <a:srgbClr val="279CAF"/>
                </a:solidFill>
              </a:rPr>
              <a:t>Biological Methods – Key Facts</a:t>
            </a:r>
            <a:endParaRPr lang="en-GB" sz="1200" b="0" i="0" dirty="0">
              <a:solidFill>
                <a:srgbClr val="279CAF"/>
              </a:solidFill>
              <a:effectLst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B4D3D0-11CE-844E-BFB2-6CFDD2A04E99}"/>
              </a:ext>
            </a:extLst>
          </p:cNvPr>
          <p:cNvSpPr/>
          <p:nvPr/>
        </p:nvSpPr>
        <p:spPr>
          <a:xfrm>
            <a:off x="105346" y="3225039"/>
            <a:ext cx="99713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>
                <a:solidFill>
                  <a:srgbClr val="279CAF"/>
                </a:solidFill>
                <a:latin typeface="Mulish"/>
              </a:rPr>
              <a:t>Phytomining</a:t>
            </a:r>
            <a:endParaRPr lang="en-GB" sz="1200" b="0" i="0" dirty="0">
              <a:solidFill>
                <a:srgbClr val="279CAF"/>
              </a:solidFill>
              <a:effectLst/>
              <a:latin typeface="Mulish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5259352-99F9-6D49-B8C2-4E8C09379D4F}"/>
              </a:ext>
            </a:extLst>
          </p:cNvPr>
          <p:cNvSpPr/>
          <p:nvPr/>
        </p:nvSpPr>
        <p:spPr>
          <a:xfrm>
            <a:off x="109179" y="3422327"/>
            <a:ext cx="65644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  <a:latin typeface="Mulish"/>
              </a:rPr>
              <a:t> 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This process takes advantage of how some plants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absorb metals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through their roots.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  <a:latin typeface="Mulish"/>
              </a:rPr>
              <a:t> 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The plants are grown in areas known to contain metals of interest in the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 soil.</a:t>
            </a:r>
            <a:endParaRPr lang="en-GB" sz="1200" dirty="0">
              <a:solidFill>
                <a:srgbClr val="383838"/>
              </a:solidFill>
              <a:latin typeface="Mulish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  <a:latin typeface="Mulish"/>
              </a:rPr>
              <a:t> 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As the plants grow the metals are taken up through the plants vascular system and become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concentrated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in specific parts such as their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 shoots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 and </a:t>
            </a:r>
            <a:r>
              <a:rPr lang="en-GB" sz="1200" b="1" dirty="0">
                <a:solidFill>
                  <a:srgbClr val="383838"/>
                </a:solidFill>
                <a:latin typeface="Mulish"/>
              </a:rPr>
              <a:t>leaves.</a:t>
            </a:r>
            <a:endParaRPr lang="en-GB" sz="1200" dirty="0">
              <a:solidFill>
                <a:srgbClr val="383838"/>
              </a:solidFill>
              <a:latin typeface="Mulish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  <a:latin typeface="Mulish"/>
              </a:rPr>
              <a:t> 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These parts of the plant are harvested, dried and burned.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  <a:latin typeface="Mulish"/>
              </a:rPr>
              <a:t> </a:t>
            </a:r>
            <a:r>
              <a:rPr lang="en-GB" sz="1200" dirty="0">
                <a:solidFill>
                  <a:srgbClr val="383838"/>
                </a:solidFill>
                <a:latin typeface="Mulish"/>
              </a:rPr>
              <a:t>The resulting ash contains metal compounds from which the useful metals can be extracted by displacement reactions or electrolysis.</a:t>
            </a:r>
            <a:endParaRPr lang="en-GB" sz="1200" b="0" i="0" dirty="0">
              <a:solidFill>
                <a:srgbClr val="383838"/>
              </a:solidFill>
              <a:effectLst/>
              <a:latin typeface="Mulish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EF5B1B-C6AA-C041-96E7-44F693053EDB}"/>
              </a:ext>
            </a:extLst>
          </p:cNvPr>
          <p:cNvSpPr/>
          <p:nvPr/>
        </p:nvSpPr>
        <p:spPr>
          <a:xfrm>
            <a:off x="105346" y="8033809"/>
            <a:ext cx="92685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200" b="1" dirty="0">
                <a:solidFill>
                  <a:srgbClr val="279CAF"/>
                </a:solidFill>
              </a:rPr>
              <a:t>Bioleaching</a:t>
            </a:r>
            <a:endParaRPr lang="en-GB" sz="1200" b="1" i="0" dirty="0">
              <a:solidFill>
                <a:srgbClr val="279CAF"/>
              </a:solidFill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9592A63-D5B9-884D-BC23-B3676395FBA1}"/>
              </a:ext>
            </a:extLst>
          </p:cNvPr>
          <p:cNvSpPr/>
          <p:nvPr/>
        </p:nvSpPr>
        <p:spPr>
          <a:xfrm>
            <a:off x="109179" y="8231195"/>
            <a:ext cx="663964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Some strains of bacteria also absorb metal compounds.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They do this by absorbing the </a:t>
            </a:r>
            <a:r>
              <a:rPr lang="en-GB" sz="1200" b="1" dirty="0">
                <a:solidFill>
                  <a:srgbClr val="383838"/>
                </a:solidFill>
              </a:rPr>
              <a:t>bond energy</a:t>
            </a:r>
            <a:r>
              <a:rPr lang="en-GB" sz="1200" dirty="0">
                <a:solidFill>
                  <a:srgbClr val="383838"/>
                </a:solidFill>
              </a:rPr>
              <a:t> that binds metals to the atoms in their ores, thus breaking them down.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The process produces an acidic solution called</a:t>
            </a:r>
            <a:r>
              <a:rPr lang="en-GB" sz="1200" b="1" dirty="0">
                <a:solidFill>
                  <a:srgbClr val="383838"/>
                </a:solidFill>
              </a:rPr>
              <a:t> leachate</a:t>
            </a:r>
            <a:r>
              <a:rPr lang="en-GB" sz="1200" dirty="0">
                <a:solidFill>
                  <a:srgbClr val="383838"/>
                </a:solidFill>
              </a:rPr>
              <a:t> which contains the metal 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The ions can then be reduced to the solid metal form and extracted by displacement reactions or electrolysis.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279CAF"/>
                </a:solidFill>
              </a:rPr>
              <a:t> </a:t>
            </a:r>
            <a:r>
              <a:rPr lang="en-GB" sz="1200" dirty="0">
                <a:solidFill>
                  <a:srgbClr val="383838"/>
                </a:solidFill>
              </a:rPr>
              <a:t>This method is often used to extract metals from sulfides e.g. CuS or Fe</a:t>
            </a:r>
            <a:r>
              <a:rPr lang="en-GB" sz="1200" baseline="-25000" dirty="0">
                <a:solidFill>
                  <a:srgbClr val="383838"/>
                </a:solidFill>
              </a:rPr>
              <a:t>2</a:t>
            </a:r>
            <a:r>
              <a:rPr lang="en-GB" sz="1200" dirty="0">
                <a:solidFill>
                  <a:srgbClr val="383838"/>
                </a:solidFill>
              </a:rPr>
              <a:t>S.</a:t>
            </a:r>
            <a:endParaRPr lang="en-GB" sz="1200" b="0" i="0" dirty="0">
              <a:solidFill>
                <a:srgbClr val="383838"/>
              </a:solidFill>
              <a:effectLst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ECFA49-82C5-6344-B5E0-751792E9ADBF}"/>
              </a:ext>
            </a:extLst>
          </p:cNvPr>
          <p:cNvSpPr txBox="1"/>
          <p:nvPr/>
        </p:nvSpPr>
        <p:spPr>
          <a:xfrm>
            <a:off x="105346" y="4946970"/>
            <a:ext cx="67249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Explain how electrolysis is used to purify copper (2 marks)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  <a:br>
              <a:rPr lang="en-US" sz="1200" b="1" dirty="0">
                <a:solidFill>
                  <a:srgbClr val="279CAF"/>
                </a:solidFill>
              </a:rPr>
            </a:br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076E34-D691-4846-AC9C-56E54E06872F}"/>
              </a:ext>
            </a:extLst>
          </p:cNvPr>
          <p:cNvSpPr txBox="1"/>
          <p:nvPr/>
        </p:nvSpPr>
        <p:spPr>
          <a:xfrm>
            <a:off x="105346" y="5930679"/>
            <a:ext cx="6991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Describe and explain the process of phytomining (2 marks)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  <a:br>
              <a:rPr lang="en-US" sz="1200" b="1" dirty="0">
                <a:solidFill>
                  <a:srgbClr val="279CAF"/>
                </a:solidFill>
              </a:rPr>
            </a:br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 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083943-734D-E94E-B2E8-F4CA98FFEC2B}"/>
              </a:ext>
            </a:extLst>
          </p:cNvPr>
          <p:cNvSpPr txBox="1"/>
          <p:nvPr/>
        </p:nvSpPr>
        <p:spPr>
          <a:xfrm>
            <a:off x="97816" y="6865434"/>
            <a:ext cx="6724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State the advantages of phytomining (2 marks)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  <a:br>
              <a:rPr lang="en-US" sz="1200" b="1" dirty="0">
                <a:solidFill>
                  <a:srgbClr val="279CAF"/>
                </a:solidFill>
              </a:rPr>
            </a:br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 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885784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F887CF-AEE7-0346-B8E5-2599EE52B9CE}"/>
              </a:ext>
            </a:extLst>
          </p:cNvPr>
          <p:cNvSpPr txBox="1"/>
          <p:nvPr/>
        </p:nvSpPr>
        <p:spPr>
          <a:xfrm>
            <a:off x="2340400" y="9644390"/>
            <a:ext cx="217719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  <a:latin typeface="CordiaUPC" panose="020B0304020202020204" pitchFamily="34" charset="-34"/>
                <a:cs typeface="CordiaUPC" panose="020B0304020202020204" pitchFamily="34" charset="-34"/>
              </a:rPr>
              <a:t>Developing Experts All rights reserved © 2021</a:t>
            </a:r>
          </a:p>
        </p:txBody>
      </p:sp>
      <p:pic>
        <p:nvPicPr>
          <p:cNvPr id="6" name="Picture 5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13991914-2AFE-474F-8934-46690A05B02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r="68037" b="-1158"/>
          <a:stretch/>
        </p:blipFill>
        <p:spPr>
          <a:xfrm>
            <a:off x="192048" y="194375"/>
            <a:ext cx="668564" cy="653369"/>
          </a:xfrm>
          <a:prstGeom prst="rect">
            <a:avLst/>
          </a:prstGeom>
        </p:spPr>
      </p:pic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45D05D2-E61A-6C4C-8A78-623B39AB04E3}"/>
              </a:ext>
            </a:extLst>
          </p:cNvPr>
          <p:cNvSpPr/>
          <p:nvPr/>
        </p:nvSpPr>
        <p:spPr>
          <a:xfrm>
            <a:off x="192048" y="194375"/>
            <a:ext cx="6473904" cy="646066"/>
          </a:xfrm>
          <a:prstGeom prst="roundRect">
            <a:avLst/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AC7B26C-52DA-E745-AF6F-CAACB5B039CC}"/>
              </a:ext>
            </a:extLst>
          </p:cNvPr>
          <p:cNvSpPr/>
          <p:nvPr/>
        </p:nvSpPr>
        <p:spPr>
          <a:xfrm>
            <a:off x="860612" y="193341"/>
            <a:ext cx="43405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dirty="0"/>
              <a:t>KS4-17-04: Using Resources - </a:t>
            </a:r>
            <a:r>
              <a:rPr lang="en-US" sz="1200" dirty="0"/>
              <a:t>Explore phytomining and bioleaching</a:t>
            </a:r>
          </a:p>
          <a:p>
            <a:endParaRPr lang="en-US" sz="1200" dirty="0"/>
          </a:p>
          <a:p>
            <a:endParaRPr lang="en-US" sz="1200" dirty="0"/>
          </a:p>
        </p:txBody>
      </p:sp>
      <p:pic>
        <p:nvPicPr>
          <p:cNvPr id="1026" name="Picture 2" descr="Thames Water - The UK&amp;#39;s largest water and wastewater company">
            <a:extLst>
              <a:ext uri="{FF2B5EF4-FFF2-40B4-BE49-F238E27FC236}">
                <a16:creationId xmlns:a16="http://schemas.microsoft.com/office/drawing/2014/main" id="{CA48918A-A0F2-BA47-86D6-887FCDE73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519" y="193341"/>
            <a:ext cx="647100" cy="64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CBD930B-03CE-9C4B-B329-540DED6C5F81}"/>
              </a:ext>
            </a:extLst>
          </p:cNvPr>
          <p:cNvSpPr/>
          <p:nvPr/>
        </p:nvSpPr>
        <p:spPr>
          <a:xfrm>
            <a:off x="860612" y="380579"/>
            <a:ext cx="427616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rgbClr val="38D4D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●</a:t>
            </a:r>
            <a:r>
              <a:rPr lang="en-US" sz="800" dirty="0">
                <a:latin typeface="Arial" panose="020B0604020202020204" pitchFamily="34" charset="0"/>
                <a:cs typeface="Arial" panose="020B0604020202020204" pitchFamily="34" charset="0"/>
              </a:rPr>
              <a:t> Describe how phytomining and bioleaching are used to extract copper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0ECFA49-82C5-6344-B5E0-751792E9ADBF}"/>
              </a:ext>
            </a:extLst>
          </p:cNvPr>
          <p:cNvSpPr txBox="1"/>
          <p:nvPr/>
        </p:nvSpPr>
        <p:spPr>
          <a:xfrm>
            <a:off x="112876" y="1033948"/>
            <a:ext cx="672491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Why is it important to find alternative methods to extract metals? (2 marks)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  <a:br>
              <a:rPr lang="en-US" sz="1200" b="1" dirty="0">
                <a:solidFill>
                  <a:srgbClr val="279CAF"/>
                </a:solidFill>
              </a:rPr>
            </a:br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 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076E34-D691-4846-AC9C-56E54E06872F}"/>
              </a:ext>
            </a:extLst>
          </p:cNvPr>
          <p:cNvSpPr txBox="1"/>
          <p:nvPr/>
        </p:nvSpPr>
        <p:spPr>
          <a:xfrm>
            <a:off x="105346" y="2057665"/>
            <a:ext cx="699101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Stage the main steps involved in phytomining (2 marks)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  <a:br>
              <a:rPr lang="en-US" sz="1200" b="1" dirty="0">
                <a:solidFill>
                  <a:srgbClr val="279CAF"/>
                </a:solidFill>
              </a:rPr>
            </a:br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 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F083943-734D-E94E-B2E8-F4CA98FFEC2B}"/>
              </a:ext>
            </a:extLst>
          </p:cNvPr>
          <p:cNvSpPr txBox="1"/>
          <p:nvPr/>
        </p:nvSpPr>
        <p:spPr>
          <a:xfrm>
            <a:off x="105346" y="3052996"/>
            <a:ext cx="672491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Phytomining is often said to be a “carbon neutral” process. Explain why. (2 marks)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  <a:br>
              <a:rPr lang="en-US" sz="1200" b="1" dirty="0">
                <a:solidFill>
                  <a:srgbClr val="279CAF"/>
                </a:solidFill>
              </a:rPr>
            </a:br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_____________________________________________________________________________________ </a:t>
            </a:r>
          </a:p>
          <a:p>
            <a:r>
              <a:rPr lang="en-US" sz="1200" b="1" dirty="0">
                <a:solidFill>
                  <a:srgbClr val="279CAF"/>
                </a:solidFill>
              </a:rPr>
              <a:t> </a:t>
            </a:r>
          </a:p>
        </p:txBody>
      </p:sp>
      <p:sp>
        <p:nvSpPr>
          <p:cNvPr id="18" name="Rounded Rectangle 17">
            <a:extLst>
              <a:ext uri="{FF2B5EF4-FFF2-40B4-BE49-F238E27FC236}">
                <a16:creationId xmlns:a16="http://schemas.microsoft.com/office/drawing/2014/main" id="{2C2F5E99-5DED-C24D-9FA3-FC87B2DC04B9}"/>
              </a:ext>
            </a:extLst>
          </p:cNvPr>
          <p:cNvSpPr/>
          <p:nvPr/>
        </p:nvSpPr>
        <p:spPr>
          <a:xfrm>
            <a:off x="199715" y="4168966"/>
            <a:ext cx="6473904" cy="5475424"/>
          </a:xfrm>
          <a:prstGeom prst="roundRect">
            <a:avLst>
              <a:gd name="adj" fmla="val 2639"/>
            </a:avLst>
          </a:prstGeom>
          <a:noFill/>
          <a:ln>
            <a:solidFill>
              <a:srgbClr val="38D4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BE029E7-EC1A-B44A-95FA-8B3D69A561A2}"/>
              </a:ext>
            </a:extLst>
          </p:cNvPr>
          <p:cNvSpPr/>
          <p:nvPr/>
        </p:nvSpPr>
        <p:spPr>
          <a:xfrm>
            <a:off x="1390309" y="4168966"/>
            <a:ext cx="417005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b="1" dirty="0">
                <a:solidFill>
                  <a:srgbClr val="279CAF"/>
                </a:solidFill>
              </a:rPr>
              <a:t>Create a diagram which illustrates the process of phytomining.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586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</TotalTime>
  <Words>487</Words>
  <Application>Microsoft Macintosh PowerPoint</Application>
  <PresentationFormat>A4 Paper (210x297 mm)</PresentationFormat>
  <Paragraphs>54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CordiaUPC</vt:lpstr>
      <vt:lpstr>Mulish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Mintey</dc:creator>
  <cp:lastModifiedBy>Sarah Mintey</cp:lastModifiedBy>
  <cp:revision>8</cp:revision>
  <dcterms:created xsi:type="dcterms:W3CDTF">2021-07-22T08:01:10Z</dcterms:created>
  <dcterms:modified xsi:type="dcterms:W3CDTF">2021-07-22T12:51:16Z</dcterms:modified>
</cp:coreProperties>
</file>