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1" r:id="rId4"/>
    <p:sldId id="262"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83" autoAdjust="0"/>
    <p:restoredTop sz="94660"/>
  </p:normalViewPr>
  <p:slideViewPr>
    <p:cSldViewPr snapToGrid="0" showGuides="1">
      <p:cViewPr>
        <p:scale>
          <a:sx n="150" d="100"/>
          <a:sy n="150" d="100"/>
        </p:scale>
        <p:origin x="1640" y="-4248"/>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GB"/>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9FB1B359-5777-40E0-B166-D934FCF867CA}" type="datetimeFigureOut">
              <a:rPr lang="en-GB" smtClean="0"/>
              <a:t>02/09/2023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1F108B-54A7-49C4-B46F-E1FA27C4CDF3}" type="slidenum">
              <a:rPr lang="en-GB" smtClean="0"/>
              <a:t>‹#›</a:t>
            </a:fld>
            <a:endParaRPr lang="en-GB"/>
          </a:p>
        </p:txBody>
      </p:sp>
    </p:spTree>
    <p:extLst>
      <p:ext uri="{BB962C8B-B14F-4D97-AF65-F5344CB8AC3E}">
        <p14:creationId xmlns:p14="http://schemas.microsoft.com/office/powerpoint/2010/main" val="27640124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9FB1B359-5777-40E0-B166-D934FCF867CA}" type="datetimeFigureOut">
              <a:rPr lang="en-GB" smtClean="0"/>
              <a:t>02/09/2023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1F108B-54A7-49C4-B46F-E1FA27C4CDF3}" type="slidenum">
              <a:rPr lang="en-GB" smtClean="0"/>
              <a:t>‹#›</a:t>
            </a:fld>
            <a:endParaRPr lang="en-GB"/>
          </a:p>
        </p:txBody>
      </p:sp>
    </p:spTree>
    <p:extLst>
      <p:ext uri="{BB962C8B-B14F-4D97-AF65-F5344CB8AC3E}">
        <p14:creationId xmlns:p14="http://schemas.microsoft.com/office/powerpoint/2010/main" val="10971120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9FB1B359-5777-40E0-B166-D934FCF867CA}" type="datetimeFigureOut">
              <a:rPr lang="en-GB" smtClean="0"/>
              <a:t>02/09/2023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1F108B-54A7-49C4-B46F-E1FA27C4CDF3}" type="slidenum">
              <a:rPr lang="en-GB" smtClean="0"/>
              <a:t>‹#›</a:t>
            </a:fld>
            <a:endParaRPr lang="en-GB"/>
          </a:p>
        </p:txBody>
      </p:sp>
    </p:spTree>
    <p:extLst>
      <p:ext uri="{BB962C8B-B14F-4D97-AF65-F5344CB8AC3E}">
        <p14:creationId xmlns:p14="http://schemas.microsoft.com/office/powerpoint/2010/main" val="28502558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10"/>
          </p:nvPr>
        </p:nvSpPr>
        <p:spPr/>
        <p:txBody>
          <a:bodyPr/>
          <a:lstStyle/>
          <a:p>
            <a:fld id="{9FB1B359-5777-40E0-B166-D934FCF867CA}" type="datetimeFigureOut">
              <a:rPr lang="en-GB" smtClean="0"/>
              <a:t>02/09/2023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1F108B-54A7-49C4-B46F-E1FA27C4CDF3}" type="slidenum">
              <a:rPr lang="en-GB" smtClean="0"/>
              <a:t>‹#›</a:t>
            </a:fld>
            <a:endParaRPr lang="en-GB"/>
          </a:p>
        </p:txBody>
      </p:sp>
    </p:spTree>
    <p:extLst>
      <p:ext uri="{BB962C8B-B14F-4D97-AF65-F5344CB8AC3E}">
        <p14:creationId xmlns:p14="http://schemas.microsoft.com/office/powerpoint/2010/main" val="2720877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GB"/>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9FB1B359-5777-40E0-B166-D934FCF867CA}" type="datetimeFigureOut">
              <a:rPr lang="en-GB" smtClean="0"/>
              <a:t>02/09/2023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1C1F108B-54A7-49C4-B46F-E1FA27C4CDF3}" type="slidenum">
              <a:rPr lang="en-GB" smtClean="0"/>
              <a:t>‹#›</a:t>
            </a:fld>
            <a:endParaRPr lang="en-GB"/>
          </a:p>
        </p:txBody>
      </p:sp>
    </p:spTree>
    <p:extLst>
      <p:ext uri="{BB962C8B-B14F-4D97-AF65-F5344CB8AC3E}">
        <p14:creationId xmlns:p14="http://schemas.microsoft.com/office/powerpoint/2010/main" val="34414455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Date Placeholder 4"/>
          <p:cNvSpPr>
            <a:spLocks noGrp="1"/>
          </p:cNvSpPr>
          <p:nvPr>
            <p:ph type="dt" sz="half" idx="10"/>
          </p:nvPr>
        </p:nvSpPr>
        <p:spPr/>
        <p:txBody>
          <a:bodyPr/>
          <a:lstStyle/>
          <a:p>
            <a:fld id="{9FB1B359-5777-40E0-B166-D934FCF867CA}" type="datetimeFigureOut">
              <a:rPr lang="en-GB" smtClean="0"/>
              <a:t>02/09/2023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C1F108B-54A7-49C4-B46F-E1FA27C4CDF3}" type="slidenum">
              <a:rPr lang="en-GB" smtClean="0"/>
              <a:t>‹#›</a:t>
            </a:fld>
            <a:endParaRPr lang="en-GB"/>
          </a:p>
        </p:txBody>
      </p:sp>
    </p:spTree>
    <p:extLst>
      <p:ext uri="{BB962C8B-B14F-4D97-AF65-F5344CB8AC3E}">
        <p14:creationId xmlns:p14="http://schemas.microsoft.com/office/powerpoint/2010/main" val="28185624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GB"/>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7" name="Date Placeholder 6"/>
          <p:cNvSpPr>
            <a:spLocks noGrp="1"/>
          </p:cNvSpPr>
          <p:nvPr>
            <p:ph type="dt" sz="half" idx="10"/>
          </p:nvPr>
        </p:nvSpPr>
        <p:spPr/>
        <p:txBody>
          <a:bodyPr/>
          <a:lstStyle/>
          <a:p>
            <a:fld id="{9FB1B359-5777-40E0-B166-D934FCF867CA}" type="datetimeFigureOut">
              <a:rPr lang="en-GB" smtClean="0"/>
              <a:t>02/09/2023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1C1F108B-54A7-49C4-B46F-E1FA27C4CDF3}" type="slidenum">
              <a:rPr lang="en-GB" smtClean="0"/>
              <a:t>‹#›</a:t>
            </a:fld>
            <a:endParaRPr lang="en-GB"/>
          </a:p>
        </p:txBody>
      </p:sp>
    </p:spTree>
    <p:extLst>
      <p:ext uri="{BB962C8B-B14F-4D97-AF65-F5344CB8AC3E}">
        <p14:creationId xmlns:p14="http://schemas.microsoft.com/office/powerpoint/2010/main" val="23303113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9FB1B359-5777-40E0-B166-D934FCF867CA}" type="datetimeFigureOut">
              <a:rPr lang="en-GB" smtClean="0"/>
              <a:t>02/09/2023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1C1F108B-54A7-49C4-B46F-E1FA27C4CDF3}" type="slidenum">
              <a:rPr lang="en-GB" smtClean="0"/>
              <a:t>‹#›</a:t>
            </a:fld>
            <a:endParaRPr lang="en-GB"/>
          </a:p>
        </p:txBody>
      </p:sp>
    </p:spTree>
    <p:extLst>
      <p:ext uri="{BB962C8B-B14F-4D97-AF65-F5344CB8AC3E}">
        <p14:creationId xmlns:p14="http://schemas.microsoft.com/office/powerpoint/2010/main" val="833219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B1B359-5777-40E0-B166-D934FCF867CA}" type="datetimeFigureOut">
              <a:rPr lang="en-GB" smtClean="0"/>
              <a:t>02/09/2023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1C1F108B-54A7-49C4-B46F-E1FA27C4CDF3}" type="slidenum">
              <a:rPr lang="en-GB" smtClean="0"/>
              <a:t>‹#›</a:t>
            </a:fld>
            <a:endParaRPr lang="en-GB"/>
          </a:p>
        </p:txBody>
      </p:sp>
    </p:spTree>
    <p:extLst>
      <p:ext uri="{BB962C8B-B14F-4D97-AF65-F5344CB8AC3E}">
        <p14:creationId xmlns:p14="http://schemas.microsoft.com/office/powerpoint/2010/main" val="18054202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9FB1B359-5777-40E0-B166-D934FCF867CA}" type="datetimeFigureOut">
              <a:rPr lang="en-GB" smtClean="0"/>
              <a:t>02/09/2023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C1F108B-54A7-49C4-B46F-E1FA27C4CDF3}" type="slidenum">
              <a:rPr lang="en-GB" smtClean="0"/>
              <a:t>‹#›</a:t>
            </a:fld>
            <a:endParaRPr lang="en-GB"/>
          </a:p>
        </p:txBody>
      </p:sp>
    </p:spTree>
    <p:extLst>
      <p:ext uri="{BB962C8B-B14F-4D97-AF65-F5344CB8AC3E}">
        <p14:creationId xmlns:p14="http://schemas.microsoft.com/office/powerpoint/2010/main" val="54080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GB"/>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Click to edit Master text styles</a:t>
            </a:r>
          </a:p>
        </p:txBody>
      </p:sp>
      <p:sp>
        <p:nvSpPr>
          <p:cNvPr id="5" name="Date Placeholder 4"/>
          <p:cNvSpPr>
            <a:spLocks noGrp="1"/>
          </p:cNvSpPr>
          <p:nvPr>
            <p:ph type="dt" sz="half" idx="10"/>
          </p:nvPr>
        </p:nvSpPr>
        <p:spPr/>
        <p:txBody>
          <a:bodyPr/>
          <a:lstStyle/>
          <a:p>
            <a:fld id="{9FB1B359-5777-40E0-B166-D934FCF867CA}" type="datetimeFigureOut">
              <a:rPr lang="en-GB" smtClean="0"/>
              <a:t>02/09/2023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1C1F108B-54A7-49C4-B46F-E1FA27C4CDF3}" type="slidenum">
              <a:rPr lang="en-GB" smtClean="0"/>
              <a:t>‹#›</a:t>
            </a:fld>
            <a:endParaRPr lang="en-GB"/>
          </a:p>
        </p:txBody>
      </p:sp>
    </p:spTree>
    <p:extLst>
      <p:ext uri="{BB962C8B-B14F-4D97-AF65-F5344CB8AC3E}">
        <p14:creationId xmlns:p14="http://schemas.microsoft.com/office/powerpoint/2010/main" val="32654142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GB"/>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9FB1B359-5777-40E0-B166-D934FCF867CA}" type="datetimeFigureOut">
              <a:rPr lang="en-GB" smtClean="0"/>
              <a:t>02/09/2023</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1C1F108B-54A7-49C4-B46F-E1FA27C4CDF3}" type="slidenum">
              <a:rPr lang="en-GB" smtClean="0"/>
              <a:t>‹#›</a:t>
            </a:fld>
            <a:endParaRPr lang="en-GB"/>
          </a:p>
        </p:txBody>
      </p:sp>
    </p:spTree>
    <p:extLst>
      <p:ext uri="{BB962C8B-B14F-4D97-AF65-F5344CB8AC3E}">
        <p14:creationId xmlns:p14="http://schemas.microsoft.com/office/powerpoint/2010/main" val="29540325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1EAE21EF-330A-EACF-0D62-E6680F316158}"/>
              </a:ext>
            </a:extLst>
          </p:cNvPr>
          <p:cNvSpPr/>
          <p:nvPr/>
        </p:nvSpPr>
        <p:spPr>
          <a:xfrm>
            <a:off x="-1" y="9619898"/>
            <a:ext cx="6858002" cy="296795"/>
          </a:xfrm>
          <a:prstGeom prst="rect">
            <a:avLst/>
          </a:prstGeom>
          <a:solidFill>
            <a:srgbClr val="130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C15342CD-BC40-B397-E6BB-E43DE976E5FE}"/>
              </a:ext>
            </a:extLst>
          </p:cNvPr>
          <p:cNvSpPr txBox="1"/>
          <p:nvPr/>
        </p:nvSpPr>
        <p:spPr>
          <a:xfrm>
            <a:off x="3761872" y="9678702"/>
            <a:ext cx="2942598" cy="215444"/>
          </a:xfrm>
          <a:prstGeom prst="rect">
            <a:avLst/>
          </a:prstGeom>
          <a:noFill/>
        </p:spPr>
        <p:txBody>
          <a:bodyPr wrap="square" rtlCol="0">
            <a:spAutoFit/>
          </a:bodyPr>
          <a:lstStyle/>
          <a:p>
            <a:pPr algn="r"/>
            <a:r>
              <a:rPr lang="en-US" sz="800" dirty="0">
                <a:solidFill>
                  <a:schemeClr val="bg1"/>
                </a:solidFill>
                <a:latin typeface="Arial Rounded MT Bold" panose="020F0704030504030204" pitchFamily="34" charset="77"/>
              </a:rPr>
              <a:t>Developing Experts Copyright 2023 All Rights Reserved</a:t>
            </a:r>
          </a:p>
        </p:txBody>
      </p:sp>
      <p:pic>
        <p:nvPicPr>
          <p:cNvPr id="7" name="Picture 6">
            <a:extLst>
              <a:ext uri="{FF2B5EF4-FFF2-40B4-BE49-F238E27FC236}">
                <a16:creationId xmlns:a16="http://schemas.microsoft.com/office/drawing/2014/main" id="{4AD9DD78-FDD8-6B3B-B07E-B1BDE8A7724C}"/>
              </a:ext>
            </a:extLst>
          </p:cNvPr>
          <p:cNvPicPr>
            <a:picLocks noChangeAspect="1"/>
          </p:cNvPicPr>
          <p:nvPr/>
        </p:nvPicPr>
        <p:blipFill rotWithShape="1">
          <a:blip r:embed="rId2"/>
          <a:srcRect l="3114" t="13379" r="3460" b="3635"/>
          <a:stretch/>
        </p:blipFill>
        <p:spPr>
          <a:xfrm>
            <a:off x="0" y="0"/>
            <a:ext cx="6858000" cy="1332562"/>
          </a:xfrm>
          <a:prstGeom prst="rect">
            <a:avLst/>
          </a:prstGeom>
        </p:spPr>
      </p:pic>
      <p:sp>
        <p:nvSpPr>
          <p:cNvPr id="8" name="TextBox 7">
            <a:extLst>
              <a:ext uri="{FF2B5EF4-FFF2-40B4-BE49-F238E27FC236}">
                <a16:creationId xmlns:a16="http://schemas.microsoft.com/office/drawing/2014/main" id="{58B02978-AC0C-8A17-0793-B6A24A24691F}"/>
              </a:ext>
            </a:extLst>
          </p:cNvPr>
          <p:cNvSpPr txBox="1"/>
          <p:nvPr/>
        </p:nvSpPr>
        <p:spPr>
          <a:xfrm>
            <a:off x="1020903" y="221289"/>
            <a:ext cx="4319447" cy="461665"/>
          </a:xfrm>
          <a:prstGeom prst="rect">
            <a:avLst/>
          </a:prstGeom>
          <a:noFill/>
        </p:spPr>
        <p:txBody>
          <a:bodyPr wrap="square" rtlCol="0">
            <a:spAutoFit/>
          </a:bodyPr>
          <a:lstStyle/>
          <a:p>
            <a:r>
              <a:rPr lang="en-GB" sz="1200" dirty="0">
                <a:solidFill>
                  <a:schemeClr val="bg1"/>
                </a:solidFill>
                <a:latin typeface="Arial Rounded MT Bold" panose="020F0704030504030204" pitchFamily="34" charset="0"/>
              </a:rPr>
              <a:t>Mission Assignment: Explain how density affects buoyancy</a:t>
            </a:r>
          </a:p>
        </p:txBody>
      </p:sp>
      <p:sp>
        <p:nvSpPr>
          <p:cNvPr id="9" name="Rectangle: Rounded Corners 8">
            <a:extLst>
              <a:ext uri="{FF2B5EF4-FFF2-40B4-BE49-F238E27FC236}">
                <a16:creationId xmlns:a16="http://schemas.microsoft.com/office/drawing/2014/main" id="{E1161708-FC4B-ACA5-06D0-49D029DA58ED}"/>
              </a:ext>
            </a:extLst>
          </p:cNvPr>
          <p:cNvSpPr/>
          <p:nvPr/>
        </p:nvSpPr>
        <p:spPr>
          <a:xfrm>
            <a:off x="5340350" y="250503"/>
            <a:ext cx="1296493" cy="562297"/>
          </a:xfrm>
          <a:prstGeom prst="round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 name="Picture 9" descr="Logo&#10;&#10;Description automatically generated">
            <a:extLst>
              <a:ext uri="{FF2B5EF4-FFF2-40B4-BE49-F238E27FC236}">
                <a16:creationId xmlns:a16="http://schemas.microsoft.com/office/drawing/2014/main" id="{ED2E9048-F96F-6F1B-D664-19613E0E47BD}"/>
              </a:ext>
            </a:extLst>
          </p:cNvPr>
          <p:cNvPicPr>
            <a:picLocks noChangeAspect="1"/>
          </p:cNvPicPr>
          <p:nvPr/>
        </p:nvPicPr>
        <p:blipFill rotWithShape="1">
          <a:blip r:embed="rId3"/>
          <a:srcRect t="25634" b="24771"/>
          <a:stretch/>
        </p:blipFill>
        <p:spPr>
          <a:xfrm>
            <a:off x="5184085" y="265659"/>
            <a:ext cx="1609021" cy="531984"/>
          </a:xfrm>
          <a:prstGeom prst="rect">
            <a:avLst/>
          </a:prstGeom>
        </p:spPr>
      </p:pic>
      <p:sp>
        <p:nvSpPr>
          <p:cNvPr id="11" name="TextBox 10">
            <a:extLst>
              <a:ext uri="{FF2B5EF4-FFF2-40B4-BE49-F238E27FC236}">
                <a16:creationId xmlns:a16="http://schemas.microsoft.com/office/drawing/2014/main" id="{412D6EFE-1581-548A-4D79-73842CEBA16F}"/>
              </a:ext>
            </a:extLst>
          </p:cNvPr>
          <p:cNvSpPr txBox="1"/>
          <p:nvPr/>
        </p:nvSpPr>
        <p:spPr>
          <a:xfrm>
            <a:off x="4448232" y="841825"/>
            <a:ext cx="835485" cy="246221"/>
          </a:xfrm>
          <a:prstGeom prst="rect">
            <a:avLst/>
          </a:prstGeom>
          <a:noFill/>
        </p:spPr>
        <p:txBody>
          <a:bodyPr wrap="none" rtlCol="0">
            <a:spAutoFit/>
          </a:bodyPr>
          <a:lstStyle/>
          <a:p>
            <a:r>
              <a:rPr lang="en-GB" sz="1000" dirty="0">
                <a:solidFill>
                  <a:schemeClr val="bg1"/>
                </a:solidFill>
                <a:latin typeface="Arial Rounded MT Bold" panose="020F0704030504030204" pitchFamily="34" charset="0"/>
              </a:rPr>
              <a:t>KS3-12-06</a:t>
            </a:r>
          </a:p>
        </p:txBody>
      </p:sp>
      <p:sp>
        <p:nvSpPr>
          <p:cNvPr id="12" name="Rectangle: Rounded Corners 11">
            <a:extLst>
              <a:ext uri="{FF2B5EF4-FFF2-40B4-BE49-F238E27FC236}">
                <a16:creationId xmlns:a16="http://schemas.microsoft.com/office/drawing/2014/main" id="{39E14DAE-2B8A-9F09-3A25-C568F3312996}"/>
              </a:ext>
            </a:extLst>
          </p:cNvPr>
          <p:cNvSpPr/>
          <p:nvPr/>
        </p:nvSpPr>
        <p:spPr>
          <a:xfrm>
            <a:off x="158262" y="1435708"/>
            <a:ext cx="6546208" cy="374042"/>
          </a:xfrm>
          <a:prstGeom prst="roundRect">
            <a:avLst/>
          </a:prstGeom>
          <a:no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a:extLst>
              <a:ext uri="{FF2B5EF4-FFF2-40B4-BE49-F238E27FC236}">
                <a16:creationId xmlns:a16="http://schemas.microsoft.com/office/drawing/2014/main" id="{2C5AEA16-AE1E-3293-A03D-828FEE268CF6}"/>
              </a:ext>
            </a:extLst>
          </p:cNvPr>
          <p:cNvSpPr txBox="1"/>
          <p:nvPr/>
        </p:nvSpPr>
        <p:spPr>
          <a:xfrm>
            <a:off x="153530" y="1464921"/>
            <a:ext cx="6546207" cy="276999"/>
          </a:xfrm>
          <a:prstGeom prst="rect">
            <a:avLst/>
          </a:prstGeom>
          <a:noFill/>
        </p:spPr>
        <p:txBody>
          <a:bodyPr wrap="square" rtlCol="0">
            <a:spAutoFit/>
          </a:bodyPr>
          <a:lstStyle/>
          <a:p>
            <a:pPr lvl="0" algn="ctr" defTabSz="914400" eaLnBrk="0" fontAlgn="base" hangingPunct="0">
              <a:spcBef>
                <a:spcPct val="0"/>
              </a:spcBef>
              <a:spcAft>
                <a:spcPct val="0"/>
              </a:spcAft>
              <a:defRPr/>
            </a:pPr>
            <a:r>
              <a:rPr lang="en-GB" altLang="en-US" sz="1200" dirty="0">
                <a:solidFill>
                  <a:srgbClr val="002060"/>
                </a:solidFill>
                <a:latin typeface="Arial Rounded MT Bold" panose="020F0704030504030204" pitchFamily="34" charset="0"/>
                <a:ea typeface="Times New Roman" panose="02020603050405020304" pitchFamily="18" charset="0"/>
                <a:cs typeface="Times New Roman" panose="02020603050405020304" pitchFamily="18" charset="0"/>
              </a:rPr>
              <a:t>Measuring volume </a:t>
            </a:r>
          </a:p>
        </p:txBody>
      </p:sp>
      <p:graphicFrame>
        <p:nvGraphicFramePr>
          <p:cNvPr id="22" name="Table 21">
            <a:extLst>
              <a:ext uri="{FF2B5EF4-FFF2-40B4-BE49-F238E27FC236}">
                <a16:creationId xmlns:a16="http://schemas.microsoft.com/office/drawing/2014/main" id="{A8AC1D40-35C8-BE61-0D99-685F167324AD}"/>
              </a:ext>
            </a:extLst>
          </p:cNvPr>
          <p:cNvGraphicFramePr>
            <a:graphicFrameLocks noGrp="1"/>
          </p:cNvGraphicFramePr>
          <p:nvPr>
            <p:extLst>
              <p:ext uri="{D42A27DB-BD31-4B8C-83A1-F6EECF244321}">
                <p14:modId xmlns:p14="http://schemas.microsoft.com/office/powerpoint/2010/main" val="3954617259"/>
              </p:ext>
            </p:extLst>
          </p:nvPr>
        </p:nvGraphicFramePr>
        <p:xfrm>
          <a:off x="153530" y="1912896"/>
          <a:ext cx="6516000" cy="5120640"/>
        </p:xfrm>
        <a:graphic>
          <a:graphicData uri="http://schemas.openxmlformats.org/drawingml/2006/table">
            <a:tbl>
              <a:tblPr firstRow="1" bandRow="1">
                <a:tableStyleId>{5C22544A-7EE6-4342-B048-85BDC9FD1C3A}</a:tableStyleId>
              </a:tblPr>
              <a:tblGrid>
                <a:gridCol w="3258000">
                  <a:extLst>
                    <a:ext uri="{9D8B030D-6E8A-4147-A177-3AD203B41FA5}">
                      <a16:colId xmlns:a16="http://schemas.microsoft.com/office/drawing/2014/main" val="109717726"/>
                    </a:ext>
                  </a:extLst>
                </a:gridCol>
                <a:gridCol w="3258000">
                  <a:extLst>
                    <a:ext uri="{9D8B030D-6E8A-4147-A177-3AD203B41FA5}">
                      <a16:colId xmlns:a16="http://schemas.microsoft.com/office/drawing/2014/main" val="3865059070"/>
                    </a:ext>
                  </a:extLst>
                </a:gridCol>
              </a:tblGrid>
              <a:tr h="769729">
                <a:tc gridSpan="2">
                  <a:txBody>
                    <a:bodyPr/>
                    <a:lstStyle/>
                    <a:p>
                      <a:pPr algn="l"/>
                      <a:r>
                        <a:rPr lang="en-GB" sz="1200" b="0" dirty="0">
                          <a:solidFill>
                            <a:srgbClr val="002060"/>
                          </a:solidFill>
                          <a:latin typeface="Arial Rounded MT Bold" panose="020F0704030504030204" pitchFamily="34" charset="0"/>
                        </a:rPr>
                        <a:t>The volume of an object is how much three-dimensional space it takes up. We can calculate the volume of regular shapes such as cuboids, however, for more complicated irregular shapes, we have to measure the shape as a whole.</a:t>
                      </a:r>
                    </a:p>
                    <a:p>
                      <a:pPr algn="l"/>
                      <a:endParaRPr lang="en-GB" sz="1200" b="0" dirty="0">
                        <a:solidFill>
                          <a:srgbClr val="002060"/>
                        </a:solidFill>
                        <a:latin typeface="Arial Rounded MT Bold" panose="020F07040305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en-GB" sz="1200" b="0" dirty="0">
                        <a:solidFill>
                          <a:srgbClr val="2FA2B4"/>
                        </a:solidFill>
                        <a:latin typeface="Arial Rounded MT Bold" panose="020F07040305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69083345"/>
                  </a:ext>
                </a:extLst>
              </a:tr>
              <a:tr h="152191">
                <a:tc>
                  <a:txBody>
                    <a:bodyPr/>
                    <a:lstStyle/>
                    <a:p>
                      <a:pPr algn="ctr"/>
                      <a:r>
                        <a:rPr lang="en-GB" sz="1200" b="0" dirty="0">
                          <a:solidFill>
                            <a:srgbClr val="002060"/>
                          </a:solidFill>
                          <a:latin typeface="Arial Rounded MT Bold" panose="020F0704030504030204" pitchFamily="34" charset="0"/>
                        </a:rPr>
                        <a:t>Regular Cuboid Shape</a:t>
                      </a:r>
                    </a:p>
                  </a:txBody>
                  <a:tcPr>
                    <a:lnL w="12700" cap="flat" cmpd="sng" algn="ctr">
                      <a:noFill/>
                      <a:prstDash val="solid"/>
                      <a:round/>
                      <a:headEnd type="none" w="med" len="med"/>
                      <a:tailEnd type="none" w="med" len="med"/>
                    </a:lnL>
                    <a:lnR w="28575"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200" b="0" dirty="0">
                          <a:solidFill>
                            <a:srgbClr val="002060"/>
                          </a:solidFill>
                          <a:latin typeface="Arial Rounded MT Bold" panose="020F0704030504030204" pitchFamily="34" charset="0"/>
                        </a:rPr>
                        <a:t>Irregular Shape</a:t>
                      </a:r>
                    </a:p>
                  </a:txBody>
                  <a:tcPr>
                    <a:lnL w="28575" cap="flat" cmpd="sng" algn="ctr">
                      <a:solidFill>
                        <a:srgbClr val="00206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2143453"/>
                  </a:ext>
                </a:extLst>
              </a:tr>
              <a:tr h="370840">
                <a:tc>
                  <a:txBody>
                    <a:bodyPr/>
                    <a:lstStyle/>
                    <a:p>
                      <a:endParaRPr lang="en-GB" sz="1200" b="0" dirty="0">
                        <a:solidFill>
                          <a:srgbClr val="002060"/>
                        </a:solidFill>
                        <a:latin typeface="Arial Rounded MT Bold" panose="020F0704030504030204" pitchFamily="34" charset="0"/>
                      </a:endParaRPr>
                    </a:p>
                    <a:p>
                      <a:endParaRPr lang="en-GB" sz="1200" b="0" dirty="0">
                        <a:solidFill>
                          <a:srgbClr val="002060"/>
                        </a:solidFill>
                        <a:latin typeface="Arial Rounded MT Bold" panose="020F0704030504030204" pitchFamily="34" charset="0"/>
                      </a:endParaRPr>
                    </a:p>
                    <a:p>
                      <a:endParaRPr lang="en-GB" sz="1200" b="0" dirty="0">
                        <a:solidFill>
                          <a:srgbClr val="002060"/>
                        </a:solidFill>
                        <a:latin typeface="Arial Rounded MT Bold" panose="020F0704030504030204" pitchFamily="34" charset="0"/>
                      </a:endParaRPr>
                    </a:p>
                    <a:p>
                      <a:endParaRPr lang="en-GB" sz="1200" b="0" dirty="0">
                        <a:solidFill>
                          <a:srgbClr val="002060"/>
                        </a:solidFill>
                        <a:latin typeface="Arial Rounded MT Bold" panose="020F0704030504030204" pitchFamily="34" charset="0"/>
                      </a:endParaRPr>
                    </a:p>
                    <a:p>
                      <a:endParaRPr lang="en-GB" sz="1200" b="0" dirty="0">
                        <a:solidFill>
                          <a:srgbClr val="002060"/>
                        </a:solidFill>
                        <a:latin typeface="Arial Rounded MT Bold" panose="020F0704030504030204" pitchFamily="34" charset="0"/>
                      </a:endParaRPr>
                    </a:p>
                    <a:p>
                      <a:endParaRPr lang="en-GB" sz="1200" b="0" dirty="0">
                        <a:solidFill>
                          <a:srgbClr val="002060"/>
                        </a:solidFill>
                        <a:latin typeface="Arial Rounded MT Bold" panose="020F0704030504030204" pitchFamily="34" charset="0"/>
                      </a:endParaRPr>
                    </a:p>
                    <a:p>
                      <a:endParaRPr lang="en-GB" sz="1200" b="0" dirty="0">
                        <a:solidFill>
                          <a:srgbClr val="002060"/>
                        </a:solidFill>
                        <a:latin typeface="Arial Rounded MT Bold" panose="020F0704030504030204" pitchFamily="34" charset="0"/>
                      </a:endParaRPr>
                    </a:p>
                    <a:p>
                      <a:endParaRPr lang="en-GB" sz="1200" b="0" dirty="0">
                        <a:solidFill>
                          <a:srgbClr val="002060"/>
                        </a:solidFill>
                        <a:latin typeface="Arial Rounded MT Bold" panose="020F0704030504030204" pitchFamily="34" charset="0"/>
                      </a:endParaRPr>
                    </a:p>
                  </a:txBody>
                  <a:tcPr>
                    <a:lnL w="12700" cap="flat" cmpd="sng" algn="ctr">
                      <a:noFill/>
                      <a:prstDash val="solid"/>
                      <a:round/>
                      <a:headEnd type="none" w="med" len="med"/>
                      <a:tailEnd type="none" w="med" len="med"/>
                    </a:lnL>
                    <a:lnR w="28575"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sz="1200" b="0" dirty="0">
                        <a:solidFill>
                          <a:srgbClr val="002060"/>
                        </a:solidFill>
                        <a:latin typeface="Arial Rounded MT Bold" panose="020F0704030504030204" pitchFamily="34" charset="0"/>
                      </a:endParaRPr>
                    </a:p>
                  </a:txBody>
                  <a:tcPr>
                    <a:lnL w="28575" cap="flat" cmpd="sng" algn="ctr">
                      <a:solidFill>
                        <a:srgbClr val="00206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88172747"/>
                  </a:ext>
                </a:extLst>
              </a:tr>
              <a:tr h="370840">
                <a:tc>
                  <a:txBody>
                    <a:bodyPr/>
                    <a:lstStyle/>
                    <a:p>
                      <a:r>
                        <a:rPr lang="en-GB" sz="1200" b="0" dirty="0">
                          <a:solidFill>
                            <a:srgbClr val="002060"/>
                          </a:solidFill>
                          <a:latin typeface="Arial Rounded MT Bold" panose="020F0704030504030204" pitchFamily="34" charset="0"/>
                        </a:rPr>
                        <a:t>To find the volume of a regular cuboid, measure the height (h), width (w), and depth of the shape and multiply these values.</a:t>
                      </a:r>
                    </a:p>
                    <a:p>
                      <a:endParaRPr lang="en-GB" sz="1200" b="0" dirty="0">
                        <a:solidFill>
                          <a:srgbClr val="002060"/>
                        </a:solidFill>
                        <a:latin typeface="Arial Rounded MT Bold" panose="020F0704030504030204" pitchFamily="34" charset="0"/>
                      </a:endParaRPr>
                    </a:p>
                    <a:p>
                      <a:pPr algn="ctr"/>
                      <a:r>
                        <a:rPr lang="en-GB" sz="1200" b="0" dirty="0">
                          <a:solidFill>
                            <a:srgbClr val="002060"/>
                          </a:solidFill>
                          <a:latin typeface="Arial Rounded MT Bold" panose="020F0704030504030204" pitchFamily="34" charset="0"/>
                        </a:rPr>
                        <a:t>V = h x w x d</a:t>
                      </a:r>
                    </a:p>
                    <a:p>
                      <a:endParaRPr lang="en-GB" sz="1200" b="0" dirty="0">
                        <a:solidFill>
                          <a:srgbClr val="002060"/>
                        </a:solidFill>
                        <a:latin typeface="Arial Rounded MT Bold" panose="020F0704030504030204" pitchFamily="34" charset="0"/>
                      </a:endParaRPr>
                    </a:p>
                    <a:p>
                      <a:r>
                        <a:rPr lang="en-GB" sz="1200" b="0" dirty="0">
                          <a:solidFill>
                            <a:srgbClr val="002060"/>
                          </a:solidFill>
                          <a:latin typeface="Arial Rounded MT Bold" panose="020F0704030504030204" pitchFamily="34" charset="0"/>
                        </a:rPr>
                        <a:t>If the object is an exact cube, the volume can be calculated by cubing one of the height, width or depth measurements.</a:t>
                      </a:r>
                    </a:p>
                    <a:p>
                      <a:endParaRPr lang="en-GB" sz="1200" b="0" dirty="0">
                        <a:solidFill>
                          <a:srgbClr val="002060"/>
                        </a:solidFill>
                        <a:latin typeface="Arial Rounded MT Bold" panose="020F0704030504030204" pitchFamily="34" charset="0"/>
                      </a:endParaRPr>
                    </a:p>
                    <a:p>
                      <a:pPr algn="ctr"/>
                      <a:r>
                        <a:rPr lang="en-GB" sz="1200" b="0" dirty="0">
                          <a:solidFill>
                            <a:srgbClr val="002060"/>
                          </a:solidFill>
                          <a:latin typeface="Arial Rounded MT Bold" panose="020F0704030504030204" pitchFamily="34" charset="0"/>
                        </a:rPr>
                        <a:t>V = h</a:t>
                      </a:r>
                      <a:r>
                        <a:rPr lang="en-GB" sz="1200" b="0" baseline="30000" dirty="0">
                          <a:solidFill>
                            <a:srgbClr val="002060"/>
                          </a:solidFill>
                          <a:latin typeface="Arial Rounded MT Bold" panose="020F0704030504030204" pitchFamily="34" charset="0"/>
                        </a:rPr>
                        <a:t>3</a:t>
                      </a:r>
                    </a:p>
                    <a:p>
                      <a:endParaRPr lang="en-GB" sz="1200" b="0" dirty="0">
                        <a:solidFill>
                          <a:srgbClr val="002060"/>
                        </a:solidFill>
                        <a:latin typeface="Arial Rounded MT Bold" panose="020F0704030504030204" pitchFamily="34" charset="0"/>
                      </a:endParaRPr>
                    </a:p>
                  </a:txBody>
                  <a:tcPr>
                    <a:lnL w="12700" cap="flat" cmpd="sng" algn="ctr">
                      <a:noFill/>
                      <a:prstDash val="solid"/>
                      <a:round/>
                      <a:headEnd type="none" w="med" len="med"/>
                      <a:tailEnd type="none" w="med" len="med"/>
                    </a:lnL>
                    <a:lnR w="28575"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200" b="0" dirty="0">
                          <a:solidFill>
                            <a:srgbClr val="002060"/>
                          </a:solidFill>
                          <a:latin typeface="Arial Rounded MT Bold" panose="020F0704030504030204" pitchFamily="34" charset="0"/>
                        </a:rPr>
                        <a:t>To measure the volume of an irregular shape, use a displacement can*. </a:t>
                      </a:r>
                    </a:p>
                    <a:p>
                      <a:endParaRPr lang="en-GB" sz="1200" b="0" dirty="0">
                        <a:solidFill>
                          <a:srgbClr val="002060"/>
                        </a:solidFill>
                        <a:latin typeface="Arial Rounded MT Bold" panose="020F0704030504030204" pitchFamily="34" charset="0"/>
                      </a:endParaRPr>
                    </a:p>
                    <a:p>
                      <a:r>
                        <a:rPr lang="en-GB" sz="1200" b="0" dirty="0">
                          <a:solidFill>
                            <a:srgbClr val="002060"/>
                          </a:solidFill>
                          <a:latin typeface="Arial Rounded MT Bold" panose="020F0704030504030204" pitchFamily="34" charset="0"/>
                        </a:rPr>
                        <a:t>Fill the can up to the point where any additional water would cause it to spill.</a:t>
                      </a:r>
                    </a:p>
                    <a:p>
                      <a:endParaRPr lang="en-GB" sz="1200" b="0" dirty="0">
                        <a:solidFill>
                          <a:srgbClr val="002060"/>
                        </a:solidFill>
                        <a:latin typeface="Arial Rounded MT Bold" panose="020F0704030504030204" pitchFamily="34" charset="0"/>
                      </a:endParaRPr>
                    </a:p>
                    <a:p>
                      <a:r>
                        <a:rPr lang="en-GB" sz="1200" b="0" dirty="0">
                          <a:solidFill>
                            <a:srgbClr val="002060"/>
                          </a:solidFill>
                          <a:latin typeface="Arial Rounded MT Bold" panose="020F0704030504030204" pitchFamily="34" charset="0"/>
                        </a:rPr>
                        <a:t>Place an object into the can so it is submerged under the water level and collect the water that is displaced from the can.</a:t>
                      </a:r>
                    </a:p>
                    <a:p>
                      <a:endParaRPr lang="en-GB" sz="1200" b="0" dirty="0">
                        <a:solidFill>
                          <a:srgbClr val="002060"/>
                        </a:solidFill>
                        <a:latin typeface="Arial Rounded MT Bold" panose="020F0704030504030204" pitchFamily="34" charset="0"/>
                      </a:endParaRPr>
                    </a:p>
                    <a:p>
                      <a:r>
                        <a:rPr lang="en-GB" sz="1200" b="0" dirty="0">
                          <a:solidFill>
                            <a:srgbClr val="002060"/>
                          </a:solidFill>
                          <a:latin typeface="Arial Rounded MT Bold" panose="020F0704030504030204" pitchFamily="34" charset="0"/>
                        </a:rPr>
                        <a:t>Measure the volume of the water in a measuring cylinder. </a:t>
                      </a:r>
                    </a:p>
                  </a:txBody>
                  <a:tcPr>
                    <a:lnL w="28575" cap="flat" cmpd="sng" algn="ctr">
                      <a:solidFill>
                        <a:srgbClr val="00206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96909382"/>
                  </a:ext>
                </a:extLst>
              </a:tr>
            </a:tbl>
          </a:graphicData>
        </a:graphic>
      </p:graphicFrame>
      <p:grpSp>
        <p:nvGrpSpPr>
          <p:cNvPr id="23" name="Group 22">
            <a:extLst>
              <a:ext uri="{FF2B5EF4-FFF2-40B4-BE49-F238E27FC236}">
                <a16:creationId xmlns:a16="http://schemas.microsoft.com/office/drawing/2014/main" id="{2E471E22-8BC5-C3AD-ECF4-8FAF0A87ACDA}"/>
              </a:ext>
            </a:extLst>
          </p:cNvPr>
          <p:cNvGrpSpPr/>
          <p:nvPr/>
        </p:nvGrpSpPr>
        <p:grpSpPr>
          <a:xfrm>
            <a:off x="852033" y="3242681"/>
            <a:ext cx="1697822" cy="1230535"/>
            <a:chOff x="888228" y="2536704"/>
            <a:chExt cx="1697822" cy="1230535"/>
          </a:xfrm>
        </p:grpSpPr>
        <p:sp>
          <p:nvSpPr>
            <p:cNvPr id="24" name="Cube 23">
              <a:extLst>
                <a:ext uri="{FF2B5EF4-FFF2-40B4-BE49-F238E27FC236}">
                  <a16:creationId xmlns:a16="http://schemas.microsoft.com/office/drawing/2014/main" id="{3EE3162A-9260-E2A3-65A2-DD564F6C67BB}"/>
                </a:ext>
              </a:extLst>
            </p:cNvPr>
            <p:cNvSpPr/>
            <p:nvPr/>
          </p:nvSpPr>
          <p:spPr>
            <a:xfrm>
              <a:off x="1213714" y="2536704"/>
              <a:ext cx="1105819" cy="877698"/>
            </a:xfrm>
            <a:prstGeom prst="cube">
              <a:avLst/>
            </a:prstGeom>
            <a:solidFill>
              <a:srgbClr val="2FA2B4"/>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25" name="Straight Arrow Connector 24">
              <a:extLst>
                <a:ext uri="{FF2B5EF4-FFF2-40B4-BE49-F238E27FC236}">
                  <a16:creationId xmlns:a16="http://schemas.microsoft.com/office/drawing/2014/main" id="{CCEBA608-E984-2A0F-CA8D-BA71747A361E}"/>
                </a:ext>
              </a:extLst>
            </p:cNvPr>
            <p:cNvCxnSpPr>
              <a:cxnSpLocks/>
            </p:cNvCxnSpPr>
            <p:nvPr/>
          </p:nvCxnSpPr>
          <p:spPr>
            <a:xfrm>
              <a:off x="1252915" y="3557278"/>
              <a:ext cx="893385" cy="0"/>
            </a:xfrm>
            <a:prstGeom prst="straightConnector1">
              <a:avLst/>
            </a:prstGeom>
            <a:ln>
              <a:solidFill>
                <a:srgbClr val="2FA2B4"/>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743A9C21-14A7-969C-5EB3-9970CC61E992}"/>
                </a:ext>
              </a:extLst>
            </p:cNvPr>
            <p:cNvCxnSpPr>
              <a:cxnSpLocks/>
            </p:cNvCxnSpPr>
            <p:nvPr/>
          </p:nvCxnSpPr>
          <p:spPr>
            <a:xfrm>
              <a:off x="1113215" y="2755900"/>
              <a:ext cx="1" cy="658503"/>
            </a:xfrm>
            <a:prstGeom prst="straightConnector1">
              <a:avLst/>
            </a:prstGeom>
            <a:ln>
              <a:solidFill>
                <a:srgbClr val="2FA2B4"/>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2A676EEA-17FD-C273-C1BB-F878D87FCCBD}"/>
                </a:ext>
              </a:extLst>
            </p:cNvPr>
            <p:cNvCxnSpPr>
              <a:cxnSpLocks/>
            </p:cNvCxnSpPr>
            <p:nvPr/>
          </p:nvCxnSpPr>
          <p:spPr>
            <a:xfrm flipV="1">
              <a:off x="2213657" y="3222625"/>
              <a:ext cx="211752" cy="217178"/>
            </a:xfrm>
            <a:prstGeom prst="straightConnector1">
              <a:avLst/>
            </a:prstGeom>
            <a:ln>
              <a:solidFill>
                <a:srgbClr val="2FA2B4"/>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B7B6BBF5-43D4-0938-5C2A-5C90C1D8AB90}"/>
                </a:ext>
              </a:extLst>
            </p:cNvPr>
            <p:cNvSpPr txBox="1"/>
            <p:nvPr/>
          </p:nvSpPr>
          <p:spPr>
            <a:xfrm>
              <a:off x="888228" y="2914848"/>
              <a:ext cx="293670" cy="307777"/>
            </a:xfrm>
            <a:prstGeom prst="rect">
              <a:avLst/>
            </a:prstGeom>
            <a:noFill/>
          </p:spPr>
          <p:txBody>
            <a:bodyPr wrap="none" rtlCol="0">
              <a:spAutoFit/>
            </a:bodyPr>
            <a:lstStyle/>
            <a:p>
              <a:r>
                <a:rPr lang="en-GB" sz="1400" dirty="0">
                  <a:solidFill>
                    <a:srgbClr val="2FA2B4"/>
                  </a:solidFill>
                  <a:latin typeface="Arial Rounded MT Bold" panose="020F0704030504030204" pitchFamily="34" charset="0"/>
                </a:rPr>
                <a:t>h</a:t>
              </a:r>
              <a:endParaRPr lang="en-GB" dirty="0">
                <a:solidFill>
                  <a:srgbClr val="2FA2B4"/>
                </a:solidFill>
                <a:latin typeface="Arial Rounded MT Bold" panose="020F0704030504030204" pitchFamily="34" charset="0"/>
              </a:endParaRPr>
            </a:p>
          </p:txBody>
        </p:sp>
        <p:sp>
          <p:nvSpPr>
            <p:cNvPr id="29" name="TextBox 28">
              <a:extLst>
                <a:ext uri="{FF2B5EF4-FFF2-40B4-BE49-F238E27FC236}">
                  <a16:creationId xmlns:a16="http://schemas.microsoft.com/office/drawing/2014/main" id="{C79C6743-6B2F-E2CF-275E-2BB256E2C223}"/>
                </a:ext>
              </a:extLst>
            </p:cNvPr>
            <p:cNvSpPr txBox="1"/>
            <p:nvPr/>
          </p:nvSpPr>
          <p:spPr>
            <a:xfrm>
              <a:off x="2289174" y="3260514"/>
              <a:ext cx="296876" cy="307777"/>
            </a:xfrm>
            <a:prstGeom prst="rect">
              <a:avLst/>
            </a:prstGeom>
            <a:noFill/>
          </p:spPr>
          <p:txBody>
            <a:bodyPr wrap="none" rtlCol="0">
              <a:spAutoFit/>
            </a:bodyPr>
            <a:lstStyle/>
            <a:p>
              <a:r>
                <a:rPr lang="en-GB" sz="1400" dirty="0">
                  <a:solidFill>
                    <a:srgbClr val="2FA2B4"/>
                  </a:solidFill>
                  <a:latin typeface="Arial Rounded MT Bold" panose="020F0704030504030204" pitchFamily="34" charset="0"/>
                </a:rPr>
                <a:t>d</a:t>
              </a:r>
              <a:endParaRPr lang="en-GB" dirty="0">
                <a:solidFill>
                  <a:srgbClr val="2FA2B4"/>
                </a:solidFill>
                <a:latin typeface="Arial Rounded MT Bold" panose="020F0704030504030204" pitchFamily="34" charset="0"/>
              </a:endParaRPr>
            </a:p>
          </p:txBody>
        </p:sp>
        <p:sp>
          <p:nvSpPr>
            <p:cNvPr id="30" name="TextBox 29">
              <a:extLst>
                <a:ext uri="{FF2B5EF4-FFF2-40B4-BE49-F238E27FC236}">
                  <a16:creationId xmlns:a16="http://schemas.microsoft.com/office/drawing/2014/main" id="{2EC34440-9A1A-7B11-E445-CAC8D2DD2478}"/>
                </a:ext>
              </a:extLst>
            </p:cNvPr>
            <p:cNvSpPr txBox="1"/>
            <p:nvPr/>
          </p:nvSpPr>
          <p:spPr>
            <a:xfrm>
              <a:off x="1542406" y="3459462"/>
              <a:ext cx="330540" cy="307777"/>
            </a:xfrm>
            <a:prstGeom prst="rect">
              <a:avLst/>
            </a:prstGeom>
            <a:noFill/>
          </p:spPr>
          <p:txBody>
            <a:bodyPr wrap="none" rtlCol="0">
              <a:spAutoFit/>
            </a:bodyPr>
            <a:lstStyle/>
            <a:p>
              <a:r>
                <a:rPr lang="en-GB" sz="1400" dirty="0">
                  <a:solidFill>
                    <a:srgbClr val="2FA2B4"/>
                  </a:solidFill>
                  <a:latin typeface="Arial Rounded MT Bold" panose="020F0704030504030204" pitchFamily="34" charset="0"/>
                </a:rPr>
                <a:t>w</a:t>
              </a:r>
              <a:endParaRPr lang="en-GB" dirty="0">
                <a:solidFill>
                  <a:srgbClr val="2FA2B4"/>
                </a:solidFill>
                <a:latin typeface="Arial Rounded MT Bold" panose="020F0704030504030204" pitchFamily="34" charset="0"/>
              </a:endParaRPr>
            </a:p>
          </p:txBody>
        </p:sp>
      </p:grpSp>
      <p:grpSp>
        <p:nvGrpSpPr>
          <p:cNvPr id="31" name="Group 30">
            <a:extLst>
              <a:ext uri="{FF2B5EF4-FFF2-40B4-BE49-F238E27FC236}">
                <a16:creationId xmlns:a16="http://schemas.microsoft.com/office/drawing/2014/main" id="{3AB9C3B0-F2AD-2D8F-5E85-D431B346E711}"/>
              </a:ext>
            </a:extLst>
          </p:cNvPr>
          <p:cNvGrpSpPr/>
          <p:nvPr/>
        </p:nvGrpSpPr>
        <p:grpSpPr>
          <a:xfrm>
            <a:off x="4209554" y="2459243"/>
            <a:ext cx="2402512" cy="1869039"/>
            <a:chOff x="4133919" y="1703971"/>
            <a:chExt cx="2402512" cy="1869039"/>
          </a:xfrm>
        </p:grpSpPr>
        <p:grpSp>
          <p:nvGrpSpPr>
            <p:cNvPr id="32" name="Group 31">
              <a:extLst>
                <a:ext uri="{FF2B5EF4-FFF2-40B4-BE49-F238E27FC236}">
                  <a16:creationId xmlns:a16="http://schemas.microsoft.com/office/drawing/2014/main" id="{B24EFA4D-F7F6-0BFF-DACE-7563361D4512}"/>
                </a:ext>
              </a:extLst>
            </p:cNvPr>
            <p:cNvGrpSpPr/>
            <p:nvPr/>
          </p:nvGrpSpPr>
          <p:grpSpPr>
            <a:xfrm>
              <a:off x="4133919" y="2520520"/>
              <a:ext cx="933872" cy="1036758"/>
              <a:chOff x="4133919" y="2520520"/>
              <a:chExt cx="933872" cy="1036758"/>
            </a:xfrm>
          </p:grpSpPr>
          <p:sp>
            <p:nvSpPr>
              <p:cNvPr id="39" name="Cylinder 38">
                <a:extLst>
                  <a:ext uri="{FF2B5EF4-FFF2-40B4-BE49-F238E27FC236}">
                    <a16:creationId xmlns:a16="http://schemas.microsoft.com/office/drawing/2014/main" id="{E584C897-2881-CFA3-4D79-6CAB7BBDF66C}"/>
                  </a:ext>
                </a:extLst>
              </p:cNvPr>
              <p:cNvSpPr/>
              <p:nvPr/>
            </p:nvSpPr>
            <p:spPr>
              <a:xfrm>
                <a:off x="4133919" y="2520520"/>
                <a:ext cx="600847" cy="1036758"/>
              </a:xfrm>
              <a:prstGeom prst="can">
                <a:avLst/>
              </a:prstGeom>
              <a:solidFill>
                <a:srgbClr val="B87333"/>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 name="Cylinder 39">
                <a:extLst>
                  <a:ext uri="{FF2B5EF4-FFF2-40B4-BE49-F238E27FC236}">
                    <a16:creationId xmlns:a16="http://schemas.microsoft.com/office/drawing/2014/main" id="{B9A9657E-AC44-1093-4EFE-DE5D1341CD68}"/>
                  </a:ext>
                </a:extLst>
              </p:cNvPr>
              <p:cNvSpPr/>
              <p:nvPr/>
            </p:nvSpPr>
            <p:spPr>
              <a:xfrm rot="6744154">
                <a:off x="4818009" y="2561297"/>
                <a:ext cx="91309" cy="408255"/>
              </a:xfrm>
              <a:prstGeom prst="can">
                <a:avLst/>
              </a:prstGeom>
              <a:solidFill>
                <a:srgbClr val="B87333"/>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grpSp>
          <p:nvGrpSpPr>
            <p:cNvPr id="33" name="Group 32">
              <a:extLst>
                <a:ext uri="{FF2B5EF4-FFF2-40B4-BE49-F238E27FC236}">
                  <a16:creationId xmlns:a16="http://schemas.microsoft.com/office/drawing/2014/main" id="{DCC1EF5E-B714-FD69-DA4E-03DD100C8EA7}"/>
                </a:ext>
              </a:extLst>
            </p:cNvPr>
            <p:cNvGrpSpPr/>
            <p:nvPr/>
          </p:nvGrpSpPr>
          <p:grpSpPr>
            <a:xfrm>
              <a:off x="5601911" y="1703971"/>
              <a:ext cx="934520" cy="1869039"/>
              <a:chOff x="5601911" y="1703971"/>
              <a:chExt cx="934520" cy="1869039"/>
            </a:xfrm>
          </p:grpSpPr>
          <p:sp>
            <p:nvSpPr>
              <p:cNvPr id="37" name="Rectangle: Top Corners Rounded 36">
                <a:extLst>
                  <a:ext uri="{FF2B5EF4-FFF2-40B4-BE49-F238E27FC236}">
                    <a16:creationId xmlns:a16="http://schemas.microsoft.com/office/drawing/2014/main" id="{CA5D1E93-E396-20B7-4805-DFE671A2DA05}"/>
                  </a:ext>
                </a:extLst>
              </p:cNvPr>
              <p:cNvSpPr/>
              <p:nvPr/>
            </p:nvSpPr>
            <p:spPr>
              <a:xfrm rot="10800000">
                <a:off x="5957871" y="2600213"/>
                <a:ext cx="226800" cy="914400"/>
              </a:xfrm>
              <a:prstGeom prst="round2SameRect">
                <a:avLst>
                  <a:gd name="adj1" fmla="val 50000"/>
                  <a:gd name="adj2" fmla="val 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8" name="Picture 2" descr="Measuring Glass, Graduated Cylinder, Chemistry">
                <a:extLst>
                  <a:ext uri="{FF2B5EF4-FFF2-40B4-BE49-F238E27FC236}">
                    <a16:creationId xmlns:a16="http://schemas.microsoft.com/office/drawing/2014/main" id="{7752C8F8-459C-2D3C-A78D-0F10E5FAC5C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01911" y="1703971"/>
                <a:ext cx="934520" cy="1869039"/>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34" name="Group 33">
              <a:extLst>
                <a:ext uri="{FF2B5EF4-FFF2-40B4-BE49-F238E27FC236}">
                  <a16:creationId xmlns:a16="http://schemas.microsoft.com/office/drawing/2014/main" id="{1AF4CCD5-1190-B1D5-FC38-BE3CBB188C68}"/>
                </a:ext>
              </a:extLst>
            </p:cNvPr>
            <p:cNvGrpSpPr/>
            <p:nvPr/>
          </p:nvGrpSpPr>
          <p:grpSpPr>
            <a:xfrm>
              <a:off x="4861851" y="2906206"/>
              <a:ext cx="489528" cy="651072"/>
              <a:chOff x="7200900" y="4165600"/>
              <a:chExt cx="914400" cy="1216152"/>
            </a:xfrm>
          </p:grpSpPr>
          <p:sp>
            <p:nvSpPr>
              <p:cNvPr id="35" name="Cylinder 34">
                <a:extLst>
                  <a:ext uri="{FF2B5EF4-FFF2-40B4-BE49-F238E27FC236}">
                    <a16:creationId xmlns:a16="http://schemas.microsoft.com/office/drawing/2014/main" id="{D6DE8F17-643B-21F0-3C48-278D78970588}"/>
                  </a:ext>
                </a:extLst>
              </p:cNvPr>
              <p:cNvSpPr/>
              <p:nvPr/>
            </p:nvSpPr>
            <p:spPr>
              <a:xfrm>
                <a:off x="7200900" y="4893051"/>
                <a:ext cx="914400" cy="488701"/>
              </a:xfrm>
              <a:prstGeom prst="can">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Cylinder 35">
                <a:extLst>
                  <a:ext uri="{FF2B5EF4-FFF2-40B4-BE49-F238E27FC236}">
                    <a16:creationId xmlns:a16="http://schemas.microsoft.com/office/drawing/2014/main" id="{8ADD648F-C80C-8BE7-7ED0-AB7312487A53}"/>
                  </a:ext>
                </a:extLst>
              </p:cNvPr>
              <p:cNvSpPr/>
              <p:nvPr/>
            </p:nvSpPr>
            <p:spPr>
              <a:xfrm>
                <a:off x="7200900" y="4165600"/>
                <a:ext cx="914400" cy="1216152"/>
              </a:xfrm>
              <a:prstGeom prst="can">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sp>
        <p:nvSpPr>
          <p:cNvPr id="41" name="TextBox 40">
            <a:extLst>
              <a:ext uri="{FF2B5EF4-FFF2-40B4-BE49-F238E27FC236}">
                <a16:creationId xmlns:a16="http://schemas.microsoft.com/office/drawing/2014/main" id="{15B297C2-3906-4355-4D0D-3DDA2EBAB527}"/>
              </a:ext>
            </a:extLst>
          </p:cNvPr>
          <p:cNvSpPr txBox="1"/>
          <p:nvPr/>
        </p:nvSpPr>
        <p:spPr>
          <a:xfrm>
            <a:off x="63832" y="7158436"/>
            <a:ext cx="6605698" cy="2431435"/>
          </a:xfrm>
          <a:prstGeom prst="rect">
            <a:avLst/>
          </a:prstGeom>
          <a:noFill/>
        </p:spPr>
        <p:txBody>
          <a:bodyPr wrap="square">
            <a:spAutoFit/>
          </a:bodyPr>
          <a:lstStyle/>
          <a:p>
            <a:r>
              <a:rPr lang="en-GB" sz="1200" dirty="0">
                <a:solidFill>
                  <a:srgbClr val="002060"/>
                </a:solidFill>
                <a:latin typeface="Arial Rounded MT Bold" charset="0"/>
                <a:ea typeface="Arial Rounded MT Bold" charset="0"/>
                <a:cs typeface="Arial Rounded MT Bold" charset="0"/>
              </a:rPr>
              <a:t>Archimedes, the ancient Greek philosopher discovered that when a solid object is placed in water, the object will displace the same volume of water. This is known as the Archimedes principal. He made his discovery in the bath and immediately leapt up and ran naked through the streets of Syracuse shouting Eureka! (I have it!). </a:t>
            </a:r>
          </a:p>
          <a:p>
            <a:endParaRPr lang="en-GB" sz="1200" dirty="0">
              <a:solidFill>
                <a:srgbClr val="002060"/>
              </a:solidFill>
              <a:latin typeface="Arial Rounded MT Bold" charset="0"/>
              <a:ea typeface="Arial Rounded MT Bold" charset="0"/>
              <a:cs typeface="Arial Rounded MT Bold" charset="0"/>
            </a:endParaRPr>
          </a:p>
          <a:p>
            <a:pPr marL="228600" indent="-228600">
              <a:buFont typeface="+mj-lt"/>
              <a:buAutoNum type="arabicPeriod"/>
            </a:pPr>
            <a:r>
              <a:rPr lang="en-GB" sz="1200" i="0" dirty="0">
                <a:solidFill>
                  <a:srgbClr val="002060"/>
                </a:solidFill>
                <a:effectLst/>
                <a:latin typeface="Arial Rounded MT Bold" panose="020F0704030504030204" pitchFamily="34" charset="0"/>
              </a:rPr>
              <a:t>What is the density of a substance? </a:t>
            </a:r>
            <a:r>
              <a:rPr lang="en-GB" sz="1400" dirty="0">
                <a:solidFill>
                  <a:srgbClr val="002060"/>
                </a:solidFill>
                <a:latin typeface="Arial Rounded MT Bold" panose="020F0704030504030204" pitchFamily="34" charset="0"/>
                <a:ea typeface="Arial Rounded MT Bold" charset="0"/>
                <a:cs typeface="Arial Rounded MT Bold" charset="0"/>
              </a:rPr>
              <a:t>__________________________________________________________________________________________________________________________________________</a:t>
            </a:r>
          </a:p>
          <a:p>
            <a:pPr marL="228600" indent="-228600">
              <a:buFont typeface="+mj-lt"/>
              <a:buAutoNum type="arabicPeriod"/>
            </a:pPr>
            <a:endParaRPr lang="en-GB" sz="1200" dirty="0">
              <a:solidFill>
                <a:srgbClr val="002060"/>
              </a:solidFill>
              <a:latin typeface="Arial Rounded MT Bold" charset="0"/>
              <a:ea typeface="Arial Rounded MT Bold" charset="0"/>
              <a:cs typeface="Arial Rounded MT Bold" charset="0"/>
            </a:endParaRPr>
          </a:p>
          <a:p>
            <a:pPr marL="228600" indent="-228600">
              <a:buFont typeface="+mj-lt"/>
              <a:buAutoNum type="arabicPeriod"/>
            </a:pPr>
            <a:r>
              <a:rPr lang="en-GB" sz="1200" b="0" i="0" dirty="0">
                <a:solidFill>
                  <a:srgbClr val="002060"/>
                </a:solidFill>
                <a:effectLst/>
                <a:latin typeface="Arial Rounded MT Bold" panose="020F0704030504030204" pitchFamily="34" charset="0"/>
              </a:rPr>
              <a:t>What is the formula for density? </a:t>
            </a:r>
            <a:r>
              <a:rPr lang="en-GB" sz="1400" dirty="0">
                <a:solidFill>
                  <a:srgbClr val="002060"/>
                </a:solidFill>
                <a:latin typeface="Arial Rounded MT Bold" charset="0"/>
                <a:ea typeface="Arial Rounded MT Bold" charset="0"/>
                <a:cs typeface="Arial Rounded MT Bold" charset="0"/>
              </a:rPr>
              <a:t>__________________________________________________________________________________________________________________________________________</a:t>
            </a:r>
            <a:endParaRPr lang="en-GB" sz="1200" dirty="0">
              <a:solidFill>
                <a:srgbClr val="002060"/>
              </a:solidFill>
              <a:latin typeface="Arial Rounded MT Bold" charset="0"/>
              <a:ea typeface="Arial Rounded MT Bold" charset="0"/>
              <a:cs typeface="Arial Rounded MT Bold" charset="0"/>
            </a:endParaRPr>
          </a:p>
        </p:txBody>
      </p:sp>
    </p:spTree>
    <p:extLst>
      <p:ext uri="{BB962C8B-B14F-4D97-AF65-F5344CB8AC3E}">
        <p14:creationId xmlns:p14="http://schemas.microsoft.com/office/powerpoint/2010/main" val="39698712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0D0542C-4754-2556-D4DD-B2C6A5D0AC2E}"/>
              </a:ext>
            </a:extLst>
          </p:cNvPr>
          <p:cNvSpPr/>
          <p:nvPr/>
        </p:nvSpPr>
        <p:spPr>
          <a:xfrm>
            <a:off x="-1" y="9619898"/>
            <a:ext cx="6858002" cy="296795"/>
          </a:xfrm>
          <a:prstGeom prst="rect">
            <a:avLst/>
          </a:prstGeom>
          <a:solidFill>
            <a:srgbClr val="130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a:extLst>
              <a:ext uri="{FF2B5EF4-FFF2-40B4-BE49-F238E27FC236}">
                <a16:creationId xmlns:a16="http://schemas.microsoft.com/office/drawing/2014/main" id="{FE0FCC62-3F2F-1DAC-4639-314C5AB2F80A}"/>
              </a:ext>
            </a:extLst>
          </p:cNvPr>
          <p:cNvSpPr txBox="1"/>
          <p:nvPr/>
        </p:nvSpPr>
        <p:spPr>
          <a:xfrm>
            <a:off x="3761872" y="9678702"/>
            <a:ext cx="2942598" cy="215444"/>
          </a:xfrm>
          <a:prstGeom prst="rect">
            <a:avLst/>
          </a:prstGeom>
          <a:noFill/>
        </p:spPr>
        <p:txBody>
          <a:bodyPr wrap="square" rtlCol="0">
            <a:spAutoFit/>
          </a:bodyPr>
          <a:lstStyle/>
          <a:p>
            <a:pPr algn="r"/>
            <a:r>
              <a:rPr lang="en-US" sz="800" dirty="0">
                <a:solidFill>
                  <a:schemeClr val="bg1"/>
                </a:solidFill>
                <a:latin typeface="Arial Rounded MT Bold" panose="020F0704030504030204" pitchFamily="34" charset="77"/>
              </a:rPr>
              <a:t>Developing Experts Copyright 2023 All Rights Reserved</a:t>
            </a:r>
          </a:p>
        </p:txBody>
      </p:sp>
      <p:pic>
        <p:nvPicPr>
          <p:cNvPr id="4" name="Picture 3">
            <a:extLst>
              <a:ext uri="{FF2B5EF4-FFF2-40B4-BE49-F238E27FC236}">
                <a16:creationId xmlns:a16="http://schemas.microsoft.com/office/drawing/2014/main" id="{B6148950-A096-2DF3-8F6C-FB61339ECBCC}"/>
              </a:ext>
            </a:extLst>
          </p:cNvPr>
          <p:cNvPicPr>
            <a:picLocks noChangeAspect="1"/>
          </p:cNvPicPr>
          <p:nvPr/>
        </p:nvPicPr>
        <p:blipFill rotWithShape="1">
          <a:blip r:embed="rId2"/>
          <a:srcRect l="3114" t="13379" r="3460" b="3635"/>
          <a:stretch/>
        </p:blipFill>
        <p:spPr>
          <a:xfrm>
            <a:off x="0" y="0"/>
            <a:ext cx="6858000" cy="1332562"/>
          </a:xfrm>
          <a:prstGeom prst="rect">
            <a:avLst/>
          </a:prstGeom>
        </p:spPr>
      </p:pic>
      <p:sp>
        <p:nvSpPr>
          <p:cNvPr id="5" name="TextBox 4">
            <a:extLst>
              <a:ext uri="{FF2B5EF4-FFF2-40B4-BE49-F238E27FC236}">
                <a16:creationId xmlns:a16="http://schemas.microsoft.com/office/drawing/2014/main" id="{B53B1E4F-7E63-9A64-3EE4-4187AE54A16B}"/>
              </a:ext>
            </a:extLst>
          </p:cNvPr>
          <p:cNvSpPr txBox="1"/>
          <p:nvPr/>
        </p:nvSpPr>
        <p:spPr>
          <a:xfrm>
            <a:off x="1020903" y="221289"/>
            <a:ext cx="4319447" cy="461665"/>
          </a:xfrm>
          <a:prstGeom prst="rect">
            <a:avLst/>
          </a:prstGeom>
          <a:noFill/>
        </p:spPr>
        <p:txBody>
          <a:bodyPr wrap="square" rtlCol="0">
            <a:spAutoFit/>
          </a:bodyPr>
          <a:lstStyle/>
          <a:p>
            <a:r>
              <a:rPr lang="en-GB" sz="1200" dirty="0">
                <a:solidFill>
                  <a:schemeClr val="bg1"/>
                </a:solidFill>
                <a:latin typeface="Arial Rounded MT Bold" panose="020F0704030504030204" pitchFamily="34" charset="0"/>
              </a:rPr>
              <a:t>Mission Assignment: Explain how density affects buoyancy</a:t>
            </a:r>
          </a:p>
        </p:txBody>
      </p:sp>
      <p:sp>
        <p:nvSpPr>
          <p:cNvPr id="6" name="Rectangle: Rounded Corners 5">
            <a:extLst>
              <a:ext uri="{FF2B5EF4-FFF2-40B4-BE49-F238E27FC236}">
                <a16:creationId xmlns:a16="http://schemas.microsoft.com/office/drawing/2014/main" id="{38568C15-656D-9EC3-A021-7103D61B001F}"/>
              </a:ext>
            </a:extLst>
          </p:cNvPr>
          <p:cNvSpPr/>
          <p:nvPr/>
        </p:nvSpPr>
        <p:spPr>
          <a:xfrm>
            <a:off x="5340350" y="250503"/>
            <a:ext cx="1296493" cy="562297"/>
          </a:xfrm>
          <a:prstGeom prst="round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descr="Logo&#10;&#10;Description automatically generated">
            <a:extLst>
              <a:ext uri="{FF2B5EF4-FFF2-40B4-BE49-F238E27FC236}">
                <a16:creationId xmlns:a16="http://schemas.microsoft.com/office/drawing/2014/main" id="{F5BF192D-616F-6797-8750-F64C1B9B9C50}"/>
              </a:ext>
            </a:extLst>
          </p:cNvPr>
          <p:cNvPicPr>
            <a:picLocks noChangeAspect="1"/>
          </p:cNvPicPr>
          <p:nvPr/>
        </p:nvPicPr>
        <p:blipFill rotWithShape="1">
          <a:blip r:embed="rId3"/>
          <a:srcRect t="25634" b="24771"/>
          <a:stretch/>
        </p:blipFill>
        <p:spPr>
          <a:xfrm>
            <a:off x="5184085" y="265659"/>
            <a:ext cx="1609021" cy="531984"/>
          </a:xfrm>
          <a:prstGeom prst="rect">
            <a:avLst/>
          </a:prstGeom>
        </p:spPr>
      </p:pic>
      <p:sp>
        <p:nvSpPr>
          <p:cNvPr id="8" name="TextBox 7">
            <a:extLst>
              <a:ext uri="{FF2B5EF4-FFF2-40B4-BE49-F238E27FC236}">
                <a16:creationId xmlns:a16="http://schemas.microsoft.com/office/drawing/2014/main" id="{F74333E0-FDC1-16A8-543C-8E4FEDBC386C}"/>
              </a:ext>
            </a:extLst>
          </p:cNvPr>
          <p:cNvSpPr txBox="1"/>
          <p:nvPr/>
        </p:nvSpPr>
        <p:spPr>
          <a:xfrm>
            <a:off x="4448232" y="841825"/>
            <a:ext cx="835485" cy="246221"/>
          </a:xfrm>
          <a:prstGeom prst="rect">
            <a:avLst/>
          </a:prstGeom>
          <a:noFill/>
        </p:spPr>
        <p:txBody>
          <a:bodyPr wrap="none" rtlCol="0">
            <a:spAutoFit/>
          </a:bodyPr>
          <a:lstStyle/>
          <a:p>
            <a:r>
              <a:rPr lang="en-GB" sz="1000" dirty="0">
                <a:solidFill>
                  <a:schemeClr val="bg1"/>
                </a:solidFill>
                <a:latin typeface="Arial Rounded MT Bold" panose="020F0704030504030204" pitchFamily="34" charset="0"/>
              </a:rPr>
              <a:t>KS3-12-06</a:t>
            </a:r>
          </a:p>
        </p:txBody>
      </p:sp>
      <p:sp>
        <p:nvSpPr>
          <p:cNvPr id="9" name="Rectangle: Rounded Corners 8">
            <a:extLst>
              <a:ext uri="{FF2B5EF4-FFF2-40B4-BE49-F238E27FC236}">
                <a16:creationId xmlns:a16="http://schemas.microsoft.com/office/drawing/2014/main" id="{C39204E9-9404-5086-FD6E-60A37A32A67F}"/>
              </a:ext>
            </a:extLst>
          </p:cNvPr>
          <p:cNvSpPr/>
          <p:nvPr/>
        </p:nvSpPr>
        <p:spPr>
          <a:xfrm>
            <a:off x="158262" y="1435708"/>
            <a:ext cx="6546208" cy="374042"/>
          </a:xfrm>
          <a:prstGeom prst="roundRect">
            <a:avLst/>
          </a:prstGeom>
          <a:no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a:extLst>
              <a:ext uri="{FF2B5EF4-FFF2-40B4-BE49-F238E27FC236}">
                <a16:creationId xmlns:a16="http://schemas.microsoft.com/office/drawing/2014/main" id="{9B03FE57-2F68-FE09-8496-32E61BF8112E}"/>
              </a:ext>
            </a:extLst>
          </p:cNvPr>
          <p:cNvSpPr txBox="1"/>
          <p:nvPr/>
        </p:nvSpPr>
        <p:spPr>
          <a:xfrm>
            <a:off x="153530" y="1464921"/>
            <a:ext cx="6546207" cy="276999"/>
          </a:xfrm>
          <a:prstGeom prst="rect">
            <a:avLst/>
          </a:prstGeom>
          <a:noFill/>
        </p:spPr>
        <p:txBody>
          <a:bodyPr wrap="square" rtlCol="0">
            <a:spAutoFit/>
          </a:bodyPr>
          <a:lstStyle/>
          <a:p>
            <a:pPr lvl="0" algn="ctr" defTabSz="914400" eaLnBrk="0" fontAlgn="base" hangingPunct="0">
              <a:spcBef>
                <a:spcPct val="0"/>
              </a:spcBef>
              <a:spcAft>
                <a:spcPct val="0"/>
              </a:spcAft>
              <a:defRPr/>
            </a:pPr>
            <a:r>
              <a:rPr lang="en-GB" altLang="en-US" sz="1200" dirty="0">
                <a:solidFill>
                  <a:srgbClr val="002060"/>
                </a:solidFill>
                <a:latin typeface="Arial Rounded MT Bold" panose="020F0704030504030204" pitchFamily="34" charset="0"/>
                <a:ea typeface="Times New Roman" panose="02020603050405020304" pitchFamily="18" charset="0"/>
                <a:cs typeface="Times New Roman" panose="02020603050405020304" pitchFamily="18" charset="0"/>
              </a:rPr>
              <a:t>Calculating density </a:t>
            </a:r>
          </a:p>
        </p:txBody>
      </p:sp>
      <p:sp>
        <p:nvSpPr>
          <p:cNvPr id="31" name="TextBox 30">
            <a:extLst>
              <a:ext uri="{FF2B5EF4-FFF2-40B4-BE49-F238E27FC236}">
                <a16:creationId xmlns:a16="http://schemas.microsoft.com/office/drawing/2014/main" id="{BD180CD4-887A-6BE7-B9C7-09E3186B13A3}"/>
              </a:ext>
            </a:extLst>
          </p:cNvPr>
          <p:cNvSpPr txBox="1"/>
          <p:nvPr/>
        </p:nvSpPr>
        <p:spPr>
          <a:xfrm>
            <a:off x="120843" y="1868554"/>
            <a:ext cx="6516000" cy="728127"/>
          </a:xfrm>
          <a:prstGeom prst="roundRect">
            <a:avLst>
              <a:gd name="adj" fmla="val 0"/>
            </a:avLst>
          </a:prstGeom>
          <a:noFill/>
          <a:ln>
            <a:noFill/>
          </a:ln>
        </p:spPr>
        <p:txBody>
          <a:bodyPr wrap="square" rtlCol="0" anchor="t">
            <a:noAutofit/>
          </a:bodyPr>
          <a:lstStyle/>
          <a:p>
            <a:r>
              <a:rPr lang="en-GB" sz="1200" dirty="0">
                <a:solidFill>
                  <a:srgbClr val="002060"/>
                </a:solidFill>
                <a:latin typeface="Arial Rounded MT Bold" charset="0"/>
                <a:ea typeface="Arial Rounded MT Bold" charset="0"/>
                <a:cs typeface="Arial Rounded MT Bold" charset="0"/>
              </a:rPr>
              <a:t>Measure the mass and volume of the objects and the calculate their density. Include any volume or density calculations in the table.</a:t>
            </a:r>
          </a:p>
          <a:p>
            <a:endParaRPr lang="en-GB" sz="1200" dirty="0">
              <a:solidFill>
                <a:srgbClr val="002060"/>
              </a:solidFill>
              <a:latin typeface="Arial Rounded MT Bold" charset="0"/>
              <a:ea typeface="Arial Rounded MT Bold" charset="0"/>
              <a:cs typeface="Arial Rounded MT Bold" charset="0"/>
            </a:endParaRPr>
          </a:p>
          <a:p>
            <a:r>
              <a:rPr lang="en-GB" sz="1200" dirty="0">
                <a:solidFill>
                  <a:srgbClr val="002060"/>
                </a:solidFill>
                <a:latin typeface="Arial Rounded MT Bold" charset="0"/>
                <a:ea typeface="Arial Rounded MT Bold" charset="0"/>
                <a:cs typeface="Arial Rounded MT Bold" charset="0"/>
              </a:rPr>
              <a:t>For each object, predict if it will sink or float.</a:t>
            </a:r>
          </a:p>
        </p:txBody>
      </p:sp>
      <p:sp>
        <p:nvSpPr>
          <p:cNvPr id="32" name="Rectangle: Rounded Corners 31">
            <a:extLst>
              <a:ext uri="{FF2B5EF4-FFF2-40B4-BE49-F238E27FC236}">
                <a16:creationId xmlns:a16="http://schemas.microsoft.com/office/drawing/2014/main" id="{42C53673-E3C3-F013-E92A-D3C2CA9DE65F}"/>
              </a:ext>
            </a:extLst>
          </p:cNvPr>
          <p:cNvSpPr/>
          <p:nvPr/>
        </p:nvSpPr>
        <p:spPr>
          <a:xfrm>
            <a:off x="4055569" y="2290214"/>
            <a:ext cx="2644168" cy="306467"/>
          </a:xfrm>
          <a:prstGeom prst="roundRect">
            <a:avLst/>
          </a:prstGeom>
          <a:ln w="28575">
            <a:solidFill>
              <a:srgbClr val="002060"/>
            </a:solidFill>
          </a:ln>
        </p:spPr>
        <p:txBody>
          <a:bodyPr wrap="square">
            <a:spAutoFit/>
          </a:bodyPr>
          <a:lstStyle/>
          <a:p>
            <a:pPr algn="ctr"/>
            <a:r>
              <a:rPr lang="en-GB" sz="1200" dirty="0">
                <a:solidFill>
                  <a:srgbClr val="002060"/>
                </a:solidFill>
                <a:latin typeface="Arial Rounded MT Bold" panose="020F0704030504030204" pitchFamily="34" charset="0"/>
                <a:ea typeface="Arial Rounded MT" charset="0"/>
                <a:cs typeface="Arial Rounded MT" charset="0"/>
              </a:rPr>
              <a:t>density = mass ÷ volume</a:t>
            </a:r>
            <a:endParaRPr lang="en-GB" sz="1200" dirty="0">
              <a:solidFill>
                <a:srgbClr val="002060"/>
              </a:solidFill>
              <a:latin typeface="Arial Rounded MT Bold" charset="0"/>
              <a:ea typeface="Arial Rounded MT Bold" charset="0"/>
              <a:cs typeface="Arial Rounded MT Bold" charset="0"/>
            </a:endParaRPr>
          </a:p>
        </p:txBody>
      </p:sp>
      <p:graphicFrame>
        <p:nvGraphicFramePr>
          <p:cNvPr id="33" name="Table 32">
            <a:extLst>
              <a:ext uri="{FF2B5EF4-FFF2-40B4-BE49-F238E27FC236}">
                <a16:creationId xmlns:a16="http://schemas.microsoft.com/office/drawing/2014/main" id="{BD0BD6BA-25E8-EEDB-EA9A-4E144ECE636B}"/>
              </a:ext>
            </a:extLst>
          </p:cNvPr>
          <p:cNvGraphicFramePr>
            <a:graphicFrameLocks noGrp="1"/>
          </p:cNvGraphicFramePr>
          <p:nvPr>
            <p:extLst>
              <p:ext uri="{D42A27DB-BD31-4B8C-83A1-F6EECF244321}">
                <p14:modId xmlns:p14="http://schemas.microsoft.com/office/powerpoint/2010/main" val="3952752802"/>
              </p:ext>
            </p:extLst>
          </p:nvPr>
        </p:nvGraphicFramePr>
        <p:xfrm>
          <a:off x="183735" y="2777136"/>
          <a:ext cx="6516000" cy="2977548"/>
        </p:xfrm>
        <a:graphic>
          <a:graphicData uri="http://schemas.openxmlformats.org/drawingml/2006/table">
            <a:tbl>
              <a:tblPr firstRow="1" bandRow="1">
                <a:tableStyleId>{5C22544A-7EE6-4342-B048-85BDC9FD1C3A}</a:tableStyleId>
              </a:tblPr>
              <a:tblGrid>
                <a:gridCol w="1303200">
                  <a:extLst>
                    <a:ext uri="{9D8B030D-6E8A-4147-A177-3AD203B41FA5}">
                      <a16:colId xmlns:a16="http://schemas.microsoft.com/office/drawing/2014/main" val="20000"/>
                    </a:ext>
                  </a:extLst>
                </a:gridCol>
                <a:gridCol w="1303200">
                  <a:extLst>
                    <a:ext uri="{9D8B030D-6E8A-4147-A177-3AD203B41FA5}">
                      <a16:colId xmlns:a16="http://schemas.microsoft.com/office/drawing/2014/main" val="20002"/>
                    </a:ext>
                  </a:extLst>
                </a:gridCol>
                <a:gridCol w="1303200">
                  <a:extLst>
                    <a:ext uri="{9D8B030D-6E8A-4147-A177-3AD203B41FA5}">
                      <a16:colId xmlns:a16="http://schemas.microsoft.com/office/drawing/2014/main" val="20003"/>
                    </a:ext>
                  </a:extLst>
                </a:gridCol>
                <a:gridCol w="1303200">
                  <a:extLst>
                    <a:ext uri="{9D8B030D-6E8A-4147-A177-3AD203B41FA5}">
                      <a16:colId xmlns:a16="http://schemas.microsoft.com/office/drawing/2014/main" val="20004"/>
                    </a:ext>
                  </a:extLst>
                </a:gridCol>
                <a:gridCol w="1303200">
                  <a:extLst>
                    <a:ext uri="{9D8B030D-6E8A-4147-A177-3AD203B41FA5}">
                      <a16:colId xmlns:a16="http://schemas.microsoft.com/office/drawing/2014/main" val="20005"/>
                    </a:ext>
                  </a:extLst>
                </a:gridCol>
              </a:tblGrid>
              <a:tr h="436851">
                <a:tc>
                  <a:txBody>
                    <a:bodyPr/>
                    <a:lstStyle/>
                    <a:p>
                      <a:pPr algn="ctr"/>
                      <a:r>
                        <a:rPr lang="en-GB" sz="1200" b="0" dirty="0">
                          <a:solidFill>
                            <a:srgbClr val="002060"/>
                          </a:solidFill>
                          <a:latin typeface="Arial Rounded MT Bold" panose="020F0704030504030204" pitchFamily="34" charset="0"/>
                          <a:ea typeface="Arial Rounded MT" charset="0"/>
                          <a:cs typeface="Arial Rounded MT" charset="0"/>
                        </a:rPr>
                        <a:t>object</a:t>
                      </a: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algn="ctr"/>
                      <a:r>
                        <a:rPr lang="en-GB" sz="1200" b="0" dirty="0">
                          <a:solidFill>
                            <a:srgbClr val="002060"/>
                          </a:solidFill>
                          <a:latin typeface="Arial Rounded MT Bold" panose="020F0704030504030204" pitchFamily="34" charset="0"/>
                          <a:ea typeface="Arial Rounded MT" charset="0"/>
                          <a:cs typeface="Arial Rounded MT" charset="0"/>
                        </a:rPr>
                        <a:t>mass (g)</a:t>
                      </a: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algn="ctr"/>
                      <a:r>
                        <a:rPr lang="en-GB" sz="1200" b="0" dirty="0">
                          <a:solidFill>
                            <a:srgbClr val="002060"/>
                          </a:solidFill>
                          <a:latin typeface="Arial Rounded MT Bold" panose="020F0704030504030204" pitchFamily="34" charset="0"/>
                          <a:ea typeface="Arial Rounded MT" charset="0"/>
                          <a:cs typeface="Arial Rounded MT" charset="0"/>
                        </a:rPr>
                        <a:t>volume  (cm</a:t>
                      </a:r>
                      <a:r>
                        <a:rPr lang="en-GB" sz="1200" b="0" baseline="30000" dirty="0">
                          <a:solidFill>
                            <a:srgbClr val="002060"/>
                          </a:solidFill>
                          <a:latin typeface="Arial Rounded MT Bold" panose="020F0704030504030204" pitchFamily="34" charset="0"/>
                          <a:ea typeface="Arial Rounded MT" charset="0"/>
                          <a:cs typeface="Arial Rounded MT" charset="0"/>
                        </a:rPr>
                        <a:t>3</a:t>
                      </a:r>
                      <a:r>
                        <a:rPr lang="en-GB" sz="1200" b="0" dirty="0">
                          <a:solidFill>
                            <a:srgbClr val="002060"/>
                          </a:solidFill>
                          <a:latin typeface="Arial Rounded MT Bold" panose="020F0704030504030204" pitchFamily="34" charset="0"/>
                          <a:ea typeface="Arial Rounded MT" charset="0"/>
                          <a:cs typeface="Arial Rounded MT" charset="0"/>
                        </a:rPr>
                        <a:t>)</a:t>
                      </a: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algn="ctr"/>
                      <a:r>
                        <a:rPr lang="en-GB" sz="1200" b="0" dirty="0">
                          <a:solidFill>
                            <a:srgbClr val="002060"/>
                          </a:solidFill>
                          <a:latin typeface="Arial Rounded MT Bold" panose="020F0704030504030204" pitchFamily="34" charset="0"/>
                          <a:ea typeface="Arial Rounded MT" charset="0"/>
                          <a:cs typeface="Arial Rounded MT" charset="0"/>
                        </a:rPr>
                        <a:t>density (g/cm</a:t>
                      </a:r>
                      <a:r>
                        <a:rPr lang="en-GB" sz="1200" b="0" baseline="30000" dirty="0">
                          <a:solidFill>
                            <a:srgbClr val="002060"/>
                          </a:solidFill>
                          <a:latin typeface="Arial Rounded MT Bold" panose="020F0704030504030204" pitchFamily="34" charset="0"/>
                          <a:ea typeface="Arial Rounded MT" charset="0"/>
                          <a:cs typeface="Arial Rounded MT" charset="0"/>
                        </a:rPr>
                        <a:t>3</a:t>
                      </a:r>
                      <a:r>
                        <a:rPr lang="en-GB" sz="1200" b="0" dirty="0">
                          <a:solidFill>
                            <a:srgbClr val="002060"/>
                          </a:solidFill>
                          <a:latin typeface="Arial Rounded MT Bold" panose="020F0704030504030204" pitchFamily="34" charset="0"/>
                          <a:ea typeface="Arial Rounded MT" charset="0"/>
                          <a:cs typeface="Arial Rounded MT" charset="0"/>
                        </a:rPr>
                        <a:t>)</a:t>
                      </a: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algn="ctr"/>
                      <a:r>
                        <a:rPr lang="en-GB" sz="1200" b="0" dirty="0">
                          <a:solidFill>
                            <a:srgbClr val="002060"/>
                          </a:solidFill>
                          <a:latin typeface="Arial Rounded MT Bold" panose="020F0704030504030204" pitchFamily="34" charset="0"/>
                          <a:ea typeface="Arial Rounded MT" charset="0"/>
                          <a:cs typeface="Arial Rounded MT" charset="0"/>
                        </a:rPr>
                        <a:t>prediction </a:t>
                      </a:r>
                    </a:p>
                    <a:p>
                      <a:pPr algn="ctr"/>
                      <a:r>
                        <a:rPr lang="en-GB" sz="1200" b="0" dirty="0">
                          <a:solidFill>
                            <a:srgbClr val="002060"/>
                          </a:solidFill>
                          <a:latin typeface="Arial Rounded MT Bold" panose="020F0704030504030204" pitchFamily="34" charset="0"/>
                          <a:ea typeface="Arial Rounded MT" charset="0"/>
                          <a:cs typeface="Arial Rounded MT" charset="0"/>
                        </a:rPr>
                        <a:t>sink</a:t>
                      </a:r>
                      <a:r>
                        <a:rPr lang="en-GB" sz="1200" b="0" baseline="0" dirty="0">
                          <a:solidFill>
                            <a:srgbClr val="002060"/>
                          </a:solidFill>
                          <a:latin typeface="Arial Rounded MT Bold" panose="020F0704030504030204" pitchFamily="34" charset="0"/>
                          <a:ea typeface="Arial Rounded MT" charset="0"/>
                          <a:cs typeface="Arial Rounded MT" charset="0"/>
                        </a:rPr>
                        <a:t> or float</a:t>
                      </a:r>
                      <a:endParaRPr lang="en-GB" sz="1200" b="0" dirty="0">
                        <a:solidFill>
                          <a:srgbClr val="002060"/>
                        </a:solidFill>
                        <a:latin typeface="Arial Rounded MT Bold" panose="020F0704030504030204" pitchFamily="34" charset="0"/>
                        <a:ea typeface="Arial Rounded MT" charset="0"/>
                        <a:cs typeface="Arial Rounded MT"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extLst>
                  <a:ext uri="{0D108BD9-81ED-4DB2-BD59-A6C34878D82A}">
                    <a16:rowId xmlns:a16="http://schemas.microsoft.com/office/drawing/2014/main" val="10000"/>
                  </a:ext>
                </a:extLst>
              </a:tr>
              <a:tr h="630087">
                <a:tc>
                  <a:txBody>
                    <a:bodyPr/>
                    <a:lstStyle/>
                    <a:p>
                      <a:pPr algn="ctr"/>
                      <a:endParaRPr lang="en-GB" sz="1200" b="0" dirty="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algn="ctr"/>
                      <a:endParaRPr lang="en-GB" sz="1200" b="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lang="en-US" sz="1200" dirty="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algn="ctr"/>
                      <a:endParaRPr lang="en-GB" sz="1200" b="0" dirty="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algn="ctr"/>
                      <a:endParaRPr lang="en-GB" sz="1200" b="0" dirty="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extLst>
                  <a:ext uri="{0D108BD9-81ED-4DB2-BD59-A6C34878D82A}">
                    <a16:rowId xmlns:a16="http://schemas.microsoft.com/office/drawing/2014/main" val="10001"/>
                  </a:ext>
                </a:extLst>
              </a:tr>
              <a:tr h="630087">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lang="en-GB" sz="1200" b="0" dirty="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algn="ctr"/>
                      <a:endParaRPr lang="en-GB" sz="1200" b="0" dirty="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lang="en-US" sz="1200" dirty="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algn="ctr"/>
                      <a:endParaRPr lang="en-GB" sz="1200" b="0" dirty="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algn="ctr"/>
                      <a:endParaRPr lang="en-GB" sz="1200" b="0" dirty="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extLst>
                  <a:ext uri="{0D108BD9-81ED-4DB2-BD59-A6C34878D82A}">
                    <a16:rowId xmlns:a16="http://schemas.microsoft.com/office/drawing/2014/main" val="10002"/>
                  </a:ext>
                </a:extLst>
              </a:tr>
              <a:tr h="630087">
                <a:tc>
                  <a:txBody>
                    <a:bodyPr/>
                    <a:lstStyle/>
                    <a:p>
                      <a:pPr algn="ctr"/>
                      <a:endParaRPr lang="en-GB" sz="1200" b="0" dirty="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algn="ctr"/>
                      <a:endParaRPr lang="en-GB" sz="1200" b="0" dirty="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lang="en-US" sz="1200" dirty="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algn="ctr"/>
                      <a:endParaRPr lang="en-GB" sz="1200" b="0" dirty="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algn="ctr"/>
                      <a:endParaRPr lang="en-GB" sz="1200" b="0" dirty="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extLst>
                  <a:ext uri="{0D108BD9-81ED-4DB2-BD59-A6C34878D82A}">
                    <a16:rowId xmlns:a16="http://schemas.microsoft.com/office/drawing/2014/main" val="10003"/>
                  </a:ext>
                </a:extLst>
              </a:tr>
              <a:tr h="630087">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lang="en-GB" sz="1200" b="0" dirty="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algn="ctr"/>
                      <a:endParaRPr lang="en-GB" sz="1200" b="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lang="en-US" sz="1200" dirty="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algn="ctr"/>
                      <a:endParaRPr lang="en-GB" sz="1200" b="0" dirty="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algn="ctr"/>
                      <a:endParaRPr lang="en-GB" sz="1200" b="0" dirty="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
        <p:nvSpPr>
          <p:cNvPr id="34" name="Rounded Rectangle 13">
            <a:extLst>
              <a:ext uri="{FF2B5EF4-FFF2-40B4-BE49-F238E27FC236}">
                <a16:creationId xmlns:a16="http://schemas.microsoft.com/office/drawing/2014/main" id="{24B27EE5-97C6-4E31-B1DA-2F7558A96B4E}"/>
              </a:ext>
            </a:extLst>
          </p:cNvPr>
          <p:cNvSpPr/>
          <p:nvPr/>
        </p:nvSpPr>
        <p:spPr>
          <a:xfrm>
            <a:off x="132988" y="5918151"/>
            <a:ext cx="6587289" cy="3047873"/>
          </a:xfrm>
          <a:prstGeom prst="roundRect">
            <a:avLst>
              <a:gd name="adj" fmla="val 0"/>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28600" lvl="0" indent="-228600">
              <a:buFont typeface="+mj-lt"/>
              <a:buAutoNum type="arabicPeriod"/>
            </a:pPr>
            <a:r>
              <a:rPr lang="en-GB" sz="1200" dirty="0">
                <a:solidFill>
                  <a:srgbClr val="002060"/>
                </a:solidFill>
                <a:latin typeface="Arial Rounded MT Bold" charset="0"/>
                <a:ea typeface="Arial Rounded MT Bold" charset="0"/>
                <a:cs typeface="Arial Rounded MT Bold" charset="0"/>
              </a:rPr>
              <a:t>Use the Archimedes principle to explain how the displacement can help us to measure volume.</a:t>
            </a:r>
            <a:br>
              <a:rPr lang="en-GB" sz="1200" dirty="0">
                <a:solidFill>
                  <a:srgbClr val="002060"/>
                </a:solidFill>
                <a:latin typeface="Arial Rounded MT Bold" charset="0"/>
                <a:ea typeface="Arial Rounded MT Bold" charset="0"/>
                <a:cs typeface="Arial Rounded MT Bold" charset="0"/>
              </a:rPr>
            </a:br>
            <a:r>
              <a:rPr lang="en-GB" sz="1400" dirty="0">
                <a:solidFill>
                  <a:srgbClr val="002060"/>
                </a:solidFill>
                <a:latin typeface="Arial Rounded MT Bold" charset="0"/>
                <a:ea typeface="Arial Rounded MT Bold" charset="0"/>
                <a:cs typeface="Arial Rounded MT Bold" charset="0"/>
              </a:rPr>
              <a:t>__________________________________________________________________________________________________________________________________________</a:t>
            </a:r>
          </a:p>
          <a:p>
            <a:pPr marL="228600" lvl="0" indent="-228600">
              <a:buFont typeface="+mj-lt"/>
              <a:buAutoNum type="arabicPeriod"/>
            </a:pPr>
            <a:endParaRPr lang="en-GB" sz="1400" dirty="0">
              <a:solidFill>
                <a:srgbClr val="002060"/>
              </a:solidFill>
              <a:latin typeface="Arial Rounded MT Bold" charset="0"/>
              <a:ea typeface="Arial Rounded MT Bold" charset="0"/>
              <a:cs typeface="Arial Rounded MT Bold" charset="0"/>
            </a:endParaRPr>
          </a:p>
          <a:p>
            <a:pPr marL="228600" lvl="0" indent="-228600">
              <a:buFont typeface="+mj-lt"/>
              <a:buAutoNum type="arabicPeriod"/>
            </a:pPr>
            <a:r>
              <a:rPr lang="en-GB" sz="1200" dirty="0">
                <a:solidFill>
                  <a:srgbClr val="002060"/>
                </a:solidFill>
                <a:latin typeface="Arial Rounded MT Bold" charset="0"/>
                <a:ea typeface="Arial Rounded MT Bold" charset="0"/>
                <a:cs typeface="Arial Rounded MT Bold" charset="0"/>
              </a:rPr>
              <a:t>Explain why the measurement is inaccurate if an object floats in the can. </a:t>
            </a:r>
            <a:r>
              <a:rPr lang="en-GB" sz="1400" dirty="0">
                <a:solidFill>
                  <a:srgbClr val="002060"/>
                </a:solidFill>
                <a:latin typeface="Arial Rounded MT Bold" charset="0"/>
                <a:ea typeface="Arial Rounded MT Bold" charset="0"/>
                <a:cs typeface="Arial Rounded MT Bold" charset="0"/>
              </a:rPr>
              <a:t>_________________________________________________________________________________________________________________________________________</a:t>
            </a:r>
          </a:p>
          <a:p>
            <a:pPr marL="228600" lvl="0" indent="-228600">
              <a:buFont typeface="+mj-lt"/>
              <a:buAutoNum type="arabicPeriod"/>
            </a:pPr>
            <a:endParaRPr lang="en-GB" sz="1400" dirty="0">
              <a:solidFill>
                <a:srgbClr val="002060"/>
              </a:solidFill>
              <a:latin typeface="Arial Rounded MT Bold" charset="0"/>
              <a:ea typeface="Arial Rounded MT Bold" charset="0"/>
              <a:cs typeface="Arial Rounded MT Bold" charset="0"/>
            </a:endParaRPr>
          </a:p>
          <a:p>
            <a:pPr marL="228600" lvl="0" indent="-228600">
              <a:buFont typeface="+mj-lt"/>
              <a:buAutoNum type="arabicPeriod"/>
            </a:pPr>
            <a:r>
              <a:rPr lang="en-GB" sz="1200" dirty="0">
                <a:solidFill>
                  <a:srgbClr val="002060"/>
                </a:solidFill>
                <a:latin typeface="Arial Rounded MT Bold" charset="0"/>
                <a:ea typeface="Arial Rounded MT Bold" charset="0"/>
                <a:cs typeface="Arial Rounded MT Bold" charset="0"/>
              </a:rPr>
              <a:t>Ships are made of dense materials such as steel. Explain why ships can float.</a:t>
            </a:r>
            <a:br>
              <a:rPr lang="en-GB" sz="1200" dirty="0">
                <a:solidFill>
                  <a:srgbClr val="002060"/>
                </a:solidFill>
                <a:latin typeface="Arial Rounded MT Bold" charset="0"/>
                <a:ea typeface="Arial Rounded MT Bold" charset="0"/>
                <a:cs typeface="Arial Rounded MT Bold" charset="0"/>
              </a:rPr>
            </a:br>
            <a:r>
              <a:rPr lang="en-GB" sz="1400" dirty="0">
                <a:solidFill>
                  <a:srgbClr val="002060"/>
                </a:solidFill>
                <a:latin typeface="Arial Rounded MT Bold" charset="0"/>
                <a:ea typeface="Arial Rounded MT Bold" charset="0"/>
                <a:cs typeface="Arial Rounded MT Bold" charset="0"/>
              </a:rPr>
              <a:t>__________________________________________________________________________________________________________________________________________</a:t>
            </a:r>
          </a:p>
          <a:p>
            <a:pPr marL="228600" lvl="0" indent="-228600">
              <a:buFont typeface="+mj-lt"/>
              <a:buAutoNum type="arabicPeriod"/>
            </a:pPr>
            <a:endParaRPr lang="en-GB" sz="1200" dirty="0">
              <a:solidFill>
                <a:srgbClr val="002060"/>
              </a:solidFill>
              <a:latin typeface="Arial Rounded MT Bold" charset="0"/>
              <a:ea typeface="Arial Rounded MT Bold" charset="0"/>
              <a:cs typeface="Arial Rounded MT Bold" charset="0"/>
            </a:endParaRPr>
          </a:p>
          <a:p>
            <a:pPr marL="228600" lvl="0" indent="-228600">
              <a:buFont typeface="+mj-lt"/>
              <a:buAutoNum type="arabicPeriod"/>
            </a:pPr>
            <a:r>
              <a:rPr lang="en-GB" sz="1200" dirty="0">
                <a:solidFill>
                  <a:srgbClr val="002060"/>
                </a:solidFill>
                <a:latin typeface="Arial Rounded MT Bold" charset="0"/>
                <a:ea typeface="Arial Rounded MT Bold" charset="0"/>
                <a:cs typeface="Arial Rounded MT Bold" charset="0"/>
              </a:rPr>
              <a:t>A student suggests, “Objects sink because they are too heavy, if you cut them smaller they will float”. Explain if this is correct or incorrect.</a:t>
            </a:r>
            <a:br>
              <a:rPr lang="en-GB" sz="1200" dirty="0">
                <a:solidFill>
                  <a:srgbClr val="002060"/>
                </a:solidFill>
                <a:latin typeface="Arial Rounded MT Bold" charset="0"/>
                <a:ea typeface="Arial Rounded MT Bold" charset="0"/>
                <a:cs typeface="Arial Rounded MT Bold" charset="0"/>
              </a:rPr>
            </a:br>
            <a:r>
              <a:rPr lang="en-GB" sz="1400" dirty="0">
                <a:solidFill>
                  <a:srgbClr val="002060"/>
                </a:solidFill>
                <a:latin typeface="Arial Rounded MT Bold" charset="0"/>
                <a:ea typeface="Arial Rounded MT Bold" charset="0"/>
                <a:cs typeface="Arial Rounded MT Bold" charset="0"/>
              </a:rPr>
              <a:t>_______________________________________________________________________________________________________________________________________________________________________________________________________________</a:t>
            </a:r>
            <a:endParaRPr lang="en-GB" sz="1200" dirty="0">
              <a:solidFill>
                <a:srgbClr val="002060"/>
              </a:solidFill>
              <a:latin typeface="Arial Rounded MT Bold" charset="0"/>
              <a:ea typeface="Arial Rounded MT Bold" charset="0"/>
              <a:cs typeface="Arial Rounded MT Bold" charset="0"/>
            </a:endParaRPr>
          </a:p>
        </p:txBody>
      </p:sp>
    </p:spTree>
    <p:extLst>
      <p:ext uri="{BB962C8B-B14F-4D97-AF65-F5344CB8AC3E}">
        <p14:creationId xmlns:p14="http://schemas.microsoft.com/office/powerpoint/2010/main" val="1181212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1EAE21EF-330A-EACF-0D62-E6680F316158}"/>
              </a:ext>
            </a:extLst>
          </p:cNvPr>
          <p:cNvSpPr/>
          <p:nvPr/>
        </p:nvSpPr>
        <p:spPr>
          <a:xfrm>
            <a:off x="-1" y="9619898"/>
            <a:ext cx="6858002" cy="296795"/>
          </a:xfrm>
          <a:prstGeom prst="rect">
            <a:avLst/>
          </a:prstGeom>
          <a:solidFill>
            <a:srgbClr val="130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a:extLst>
              <a:ext uri="{FF2B5EF4-FFF2-40B4-BE49-F238E27FC236}">
                <a16:creationId xmlns:a16="http://schemas.microsoft.com/office/drawing/2014/main" id="{C15342CD-BC40-B397-E6BB-E43DE976E5FE}"/>
              </a:ext>
            </a:extLst>
          </p:cNvPr>
          <p:cNvSpPr txBox="1"/>
          <p:nvPr/>
        </p:nvSpPr>
        <p:spPr>
          <a:xfrm>
            <a:off x="3761872" y="9678702"/>
            <a:ext cx="2942598" cy="215444"/>
          </a:xfrm>
          <a:prstGeom prst="rect">
            <a:avLst/>
          </a:prstGeom>
          <a:noFill/>
        </p:spPr>
        <p:txBody>
          <a:bodyPr wrap="square" rtlCol="0">
            <a:spAutoFit/>
          </a:bodyPr>
          <a:lstStyle/>
          <a:p>
            <a:pPr algn="r"/>
            <a:r>
              <a:rPr lang="en-US" sz="800" dirty="0">
                <a:solidFill>
                  <a:schemeClr val="bg1"/>
                </a:solidFill>
                <a:latin typeface="Arial Rounded MT Bold" panose="020F0704030504030204" pitchFamily="34" charset="77"/>
              </a:rPr>
              <a:t>Developing Experts Copyright 2023 All Rights Reserved</a:t>
            </a:r>
          </a:p>
        </p:txBody>
      </p:sp>
      <p:pic>
        <p:nvPicPr>
          <p:cNvPr id="7" name="Picture 6">
            <a:extLst>
              <a:ext uri="{FF2B5EF4-FFF2-40B4-BE49-F238E27FC236}">
                <a16:creationId xmlns:a16="http://schemas.microsoft.com/office/drawing/2014/main" id="{4AD9DD78-FDD8-6B3B-B07E-B1BDE8A7724C}"/>
              </a:ext>
            </a:extLst>
          </p:cNvPr>
          <p:cNvPicPr>
            <a:picLocks noChangeAspect="1"/>
          </p:cNvPicPr>
          <p:nvPr/>
        </p:nvPicPr>
        <p:blipFill rotWithShape="1">
          <a:blip r:embed="rId2"/>
          <a:srcRect l="3114" t="13379" r="3460" b="3635"/>
          <a:stretch/>
        </p:blipFill>
        <p:spPr>
          <a:xfrm>
            <a:off x="0" y="0"/>
            <a:ext cx="6858000" cy="1332562"/>
          </a:xfrm>
          <a:prstGeom prst="rect">
            <a:avLst/>
          </a:prstGeom>
        </p:spPr>
      </p:pic>
      <p:sp>
        <p:nvSpPr>
          <p:cNvPr id="8" name="TextBox 7">
            <a:extLst>
              <a:ext uri="{FF2B5EF4-FFF2-40B4-BE49-F238E27FC236}">
                <a16:creationId xmlns:a16="http://schemas.microsoft.com/office/drawing/2014/main" id="{58B02978-AC0C-8A17-0793-B6A24A24691F}"/>
              </a:ext>
            </a:extLst>
          </p:cNvPr>
          <p:cNvSpPr txBox="1"/>
          <p:nvPr/>
        </p:nvSpPr>
        <p:spPr>
          <a:xfrm>
            <a:off x="1020903" y="221289"/>
            <a:ext cx="4319447" cy="461665"/>
          </a:xfrm>
          <a:prstGeom prst="rect">
            <a:avLst/>
          </a:prstGeom>
          <a:noFill/>
        </p:spPr>
        <p:txBody>
          <a:bodyPr wrap="square" rtlCol="0">
            <a:spAutoFit/>
          </a:bodyPr>
          <a:lstStyle/>
          <a:p>
            <a:r>
              <a:rPr lang="en-GB" sz="1200" dirty="0">
                <a:solidFill>
                  <a:schemeClr val="bg1"/>
                </a:solidFill>
                <a:latin typeface="Arial Rounded MT Bold" panose="020F0704030504030204" pitchFamily="34" charset="0"/>
              </a:rPr>
              <a:t>Mission Assignment: Explain how density affects buoyancy					 ANSWERS</a:t>
            </a:r>
          </a:p>
        </p:txBody>
      </p:sp>
      <p:sp>
        <p:nvSpPr>
          <p:cNvPr id="9" name="Rectangle: Rounded Corners 8">
            <a:extLst>
              <a:ext uri="{FF2B5EF4-FFF2-40B4-BE49-F238E27FC236}">
                <a16:creationId xmlns:a16="http://schemas.microsoft.com/office/drawing/2014/main" id="{E1161708-FC4B-ACA5-06D0-49D029DA58ED}"/>
              </a:ext>
            </a:extLst>
          </p:cNvPr>
          <p:cNvSpPr/>
          <p:nvPr/>
        </p:nvSpPr>
        <p:spPr>
          <a:xfrm>
            <a:off x="5340350" y="250503"/>
            <a:ext cx="1296493" cy="562297"/>
          </a:xfrm>
          <a:prstGeom prst="round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 name="Picture 9" descr="Logo&#10;&#10;Description automatically generated">
            <a:extLst>
              <a:ext uri="{FF2B5EF4-FFF2-40B4-BE49-F238E27FC236}">
                <a16:creationId xmlns:a16="http://schemas.microsoft.com/office/drawing/2014/main" id="{ED2E9048-F96F-6F1B-D664-19613E0E47BD}"/>
              </a:ext>
            </a:extLst>
          </p:cNvPr>
          <p:cNvPicPr>
            <a:picLocks noChangeAspect="1"/>
          </p:cNvPicPr>
          <p:nvPr/>
        </p:nvPicPr>
        <p:blipFill rotWithShape="1">
          <a:blip r:embed="rId3"/>
          <a:srcRect t="25634" b="24771"/>
          <a:stretch/>
        </p:blipFill>
        <p:spPr>
          <a:xfrm>
            <a:off x="5184085" y="265659"/>
            <a:ext cx="1609021" cy="531984"/>
          </a:xfrm>
          <a:prstGeom prst="rect">
            <a:avLst/>
          </a:prstGeom>
        </p:spPr>
      </p:pic>
      <p:sp>
        <p:nvSpPr>
          <p:cNvPr id="11" name="TextBox 10">
            <a:extLst>
              <a:ext uri="{FF2B5EF4-FFF2-40B4-BE49-F238E27FC236}">
                <a16:creationId xmlns:a16="http://schemas.microsoft.com/office/drawing/2014/main" id="{412D6EFE-1581-548A-4D79-73842CEBA16F}"/>
              </a:ext>
            </a:extLst>
          </p:cNvPr>
          <p:cNvSpPr txBox="1"/>
          <p:nvPr/>
        </p:nvSpPr>
        <p:spPr>
          <a:xfrm>
            <a:off x="4448232" y="841825"/>
            <a:ext cx="835485" cy="246221"/>
          </a:xfrm>
          <a:prstGeom prst="rect">
            <a:avLst/>
          </a:prstGeom>
          <a:noFill/>
        </p:spPr>
        <p:txBody>
          <a:bodyPr wrap="none" rtlCol="0">
            <a:spAutoFit/>
          </a:bodyPr>
          <a:lstStyle/>
          <a:p>
            <a:r>
              <a:rPr lang="en-GB" sz="1000" dirty="0">
                <a:solidFill>
                  <a:schemeClr val="bg1"/>
                </a:solidFill>
                <a:latin typeface="Arial Rounded MT Bold" panose="020F0704030504030204" pitchFamily="34" charset="0"/>
              </a:rPr>
              <a:t>KS3-12-06</a:t>
            </a:r>
          </a:p>
        </p:txBody>
      </p:sp>
      <p:sp>
        <p:nvSpPr>
          <p:cNvPr id="12" name="Rectangle: Rounded Corners 11">
            <a:extLst>
              <a:ext uri="{FF2B5EF4-FFF2-40B4-BE49-F238E27FC236}">
                <a16:creationId xmlns:a16="http://schemas.microsoft.com/office/drawing/2014/main" id="{39E14DAE-2B8A-9F09-3A25-C568F3312996}"/>
              </a:ext>
            </a:extLst>
          </p:cNvPr>
          <p:cNvSpPr/>
          <p:nvPr/>
        </p:nvSpPr>
        <p:spPr>
          <a:xfrm>
            <a:off x="158262" y="1435708"/>
            <a:ext cx="6546208" cy="374042"/>
          </a:xfrm>
          <a:prstGeom prst="roundRect">
            <a:avLst/>
          </a:prstGeom>
          <a:no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3" name="TextBox 12">
            <a:extLst>
              <a:ext uri="{FF2B5EF4-FFF2-40B4-BE49-F238E27FC236}">
                <a16:creationId xmlns:a16="http://schemas.microsoft.com/office/drawing/2014/main" id="{2C5AEA16-AE1E-3293-A03D-828FEE268CF6}"/>
              </a:ext>
            </a:extLst>
          </p:cNvPr>
          <p:cNvSpPr txBox="1"/>
          <p:nvPr/>
        </p:nvSpPr>
        <p:spPr>
          <a:xfrm>
            <a:off x="153530" y="1464921"/>
            <a:ext cx="6546207" cy="276999"/>
          </a:xfrm>
          <a:prstGeom prst="rect">
            <a:avLst/>
          </a:prstGeom>
          <a:noFill/>
        </p:spPr>
        <p:txBody>
          <a:bodyPr wrap="square" rtlCol="0">
            <a:spAutoFit/>
          </a:bodyPr>
          <a:lstStyle/>
          <a:p>
            <a:pPr lvl="0" algn="ctr" defTabSz="914400" eaLnBrk="0" fontAlgn="base" hangingPunct="0">
              <a:spcBef>
                <a:spcPct val="0"/>
              </a:spcBef>
              <a:spcAft>
                <a:spcPct val="0"/>
              </a:spcAft>
              <a:defRPr/>
            </a:pPr>
            <a:r>
              <a:rPr lang="en-GB" altLang="en-US" sz="1200" dirty="0">
                <a:solidFill>
                  <a:srgbClr val="002060"/>
                </a:solidFill>
                <a:latin typeface="Arial Rounded MT Bold" panose="020F0704030504030204" pitchFamily="34" charset="0"/>
                <a:ea typeface="Times New Roman" panose="02020603050405020304" pitchFamily="18" charset="0"/>
                <a:cs typeface="Times New Roman" panose="02020603050405020304" pitchFamily="18" charset="0"/>
              </a:rPr>
              <a:t>Measuring volume </a:t>
            </a:r>
          </a:p>
        </p:txBody>
      </p:sp>
      <p:graphicFrame>
        <p:nvGraphicFramePr>
          <p:cNvPr id="22" name="Table 21">
            <a:extLst>
              <a:ext uri="{FF2B5EF4-FFF2-40B4-BE49-F238E27FC236}">
                <a16:creationId xmlns:a16="http://schemas.microsoft.com/office/drawing/2014/main" id="{A8AC1D40-35C8-BE61-0D99-685F167324AD}"/>
              </a:ext>
            </a:extLst>
          </p:cNvPr>
          <p:cNvGraphicFramePr>
            <a:graphicFrameLocks noGrp="1"/>
          </p:cNvGraphicFramePr>
          <p:nvPr/>
        </p:nvGraphicFramePr>
        <p:xfrm>
          <a:off x="153530" y="1912896"/>
          <a:ext cx="6516000" cy="5120640"/>
        </p:xfrm>
        <a:graphic>
          <a:graphicData uri="http://schemas.openxmlformats.org/drawingml/2006/table">
            <a:tbl>
              <a:tblPr firstRow="1" bandRow="1">
                <a:tableStyleId>{5C22544A-7EE6-4342-B048-85BDC9FD1C3A}</a:tableStyleId>
              </a:tblPr>
              <a:tblGrid>
                <a:gridCol w="3258000">
                  <a:extLst>
                    <a:ext uri="{9D8B030D-6E8A-4147-A177-3AD203B41FA5}">
                      <a16:colId xmlns:a16="http://schemas.microsoft.com/office/drawing/2014/main" val="109717726"/>
                    </a:ext>
                  </a:extLst>
                </a:gridCol>
                <a:gridCol w="3258000">
                  <a:extLst>
                    <a:ext uri="{9D8B030D-6E8A-4147-A177-3AD203B41FA5}">
                      <a16:colId xmlns:a16="http://schemas.microsoft.com/office/drawing/2014/main" val="3865059070"/>
                    </a:ext>
                  </a:extLst>
                </a:gridCol>
              </a:tblGrid>
              <a:tr h="769729">
                <a:tc gridSpan="2">
                  <a:txBody>
                    <a:bodyPr/>
                    <a:lstStyle/>
                    <a:p>
                      <a:pPr algn="l"/>
                      <a:r>
                        <a:rPr lang="en-GB" sz="1200" b="0" dirty="0">
                          <a:solidFill>
                            <a:srgbClr val="002060"/>
                          </a:solidFill>
                          <a:latin typeface="Arial Rounded MT Bold" panose="020F0704030504030204" pitchFamily="34" charset="0"/>
                        </a:rPr>
                        <a:t>The volume of an object is how much three-dimensional space it takes up. We can calculate the volume of regular shapes such as cuboids, however, for more complicated irregular shapes, we have to measure the shape as a whole.</a:t>
                      </a:r>
                    </a:p>
                    <a:p>
                      <a:pPr algn="l"/>
                      <a:endParaRPr lang="en-GB" sz="1200" b="0" dirty="0">
                        <a:solidFill>
                          <a:srgbClr val="002060"/>
                        </a:solidFill>
                        <a:latin typeface="Arial Rounded MT Bold" panose="020F070403050403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hMerge="1">
                  <a:txBody>
                    <a:bodyPr/>
                    <a:lstStyle/>
                    <a:p>
                      <a:pPr algn="ctr"/>
                      <a:endParaRPr lang="en-GB" sz="1200" b="0" dirty="0">
                        <a:solidFill>
                          <a:srgbClr val="2FA2B4"/>
                        </a:solidFill>
                        <a:latin typeface="Arial Rounded MT Bold" panose="020F07040305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69083345"/>
                  </a:ext>
                </a:extLst>
              </a:tr>
              <a:tr h="152191">
                <a:tc>
                  <a:txBody>
                    <a:bodyPr/>
                    <a:lstStyle/>
                    <a:p>
                      <a:pPr algn="ctr"/>
                      <a:r>
                        <a:rPr lang="en-GB" sz="1200" b="0" dirty="0">
                          <a:solidFill>
                            <a:srgbClr val="002060"/>
                          </a:solidFill>
                          <a:latin typeface="Arial Rounded MT Bold" panose="020F0704030504030204" pitchFamily="34" charset="0"/>
                        </a:rPr>
                        <a:t>Regular Cuboid Shape</a:t>
                      </a:r>
                    </a:p>
                  </a:txBody>
                  <a:tcPr>
                    <a:lnL w="12700" cap="flat" cmpd="sng" algn="ctr">
                      <a:noFill/>
                      <a:prstDash val="solid"/>
                      <a:round/>
                      <a:headEnd type="none" w="med" len="med"/>
                      <a:tailEnd type="none" w="med" len="med"/>
                    </a:lnL>
                    <a:lnR w="28575"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GB" sz="1200" b="0" dirty="0">
                          <a:solidFill>
                            <a:srgbClr val="002060"/>
                          </a:solidFill>
                          <a:latin typeface="Arial Rounded MT Bold" panose="020F0704030504030204" pitchFamily="34" charset="0"/>
                        </a:rPr>
                        <a:t>Irregular Shape</a:t>
                      </a:r>
                    </a:p>
                  </a:txBody>
                  <a:tcPr>
                    <a:lnL w="28575" cap="flat" cmpd="sng" algn="ctr">
                      <a:solidFill>
                        <a:srgbClr val="00206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2143453"/>
                  </a:ext>
                </a:extLst>
              </a:tr>
              <a:tr h="370840">
                <a:tc>
                  <a:txBody>
                    <a:bodyPr/>
                    <a:lstStyle/>
                    <a:p>
                      <a:endParaRPr lang="en-GB" sz="1200" b="0" dirty="0">
                        <a:solidFill>
                          <a:srgbClr val="002060"/>
                        </a:solidFill>
                        <a:latin typeface="Arial Rounded MT Bold" panose="020F0704030504030204" pitchFamily="34" charset="0"/>
                      </a:endParaRPr>
                    </a:p>
                    <a:p>
                      <a:endParaRPr lang="en-GB" sz="1200" b="0" dirty="0">
                        <a:solidFill>
                          <a:srgbClr val="002060"/>
                        </a:solidFill>
                        <a:latin typeface="Arial Rounded MT Bold" panose="020F0704030504030204" pitchFamily="34" charset="0"/>
                      </a:endParaRPr>
                    </a:p>
                    <a:p>
                      <a:endParaRPr lang="en-GB" sz="1200" b="0" dirty="0">
                        <a:solidFill>
                          <a:srgbClr val="002060"/>
                        </a:solidFill>
                        <a:latin typeface="Arial Rounded MT Bold" panose="020F0704030504030204" pitchFamily="34" charset="0"/>
                      </a:endParaRPr>
                    </a:p>
                    <a:p>
                      <a:endParaRPr lang="en-GB" sz="1200" b="0" dirty="0">
                        <a:solidFill>
                          <a:srgbClr val="002060"/>
                        </a:solidFill>
                        <a:latin typeface="Arial Rounded MT Bold" panose="020F0704030504030204" pitchFamily="34" charset="0"/>
                      </a:endParaRPr>
                    </a:p>
                    <a:p>
                      <a:endParaRPr lang="en-GB" sz="1200" b="0" dirty="0">
                        <a:solidFill>
                          <a:srgbClr val="002060"/>
                        </a:solidFill>
                        <a:latin typeface="Arial Rounded MT Bold" panose="020F0704030504030204" pitchFamily="34" charset="0"/>
                      </a:endParaRPr>
                    </a:p>
                    <a:p>
                      <a:endParaRPr lang="en-GB" sz="1200" b="0" dirty="0">
                        <a:solidFill>
                          <a:srgbClr val="002060"/>
                        </a:solidFill>
                        <a:latin typeface="Arial Rounded MT Bold" panose="020F0704030504030204" pitchFamily="34" charset="0"/>
                      </a:endParaRPr>
                    </a:p>
                    <a:p>
                      <a:endParaRPr lang="en-GB" sz="1200" b="0" dirty="0">
                        <a:solidFill>
                          <a:srgbClr val="002060"/>
                        </a:solidFill>
                        <a:latin typeface="Arial Rounded MT Bold" panose="020F0704030504030204" pitchFamily="34" charset="0"/>
                      </a:endParaRPr>
                    </a:p>
                    <a:p>
                      <a:endParaRPr lang="en-GB" sz="1200" b="0" dirty="0">
                        <a:solidFill>
                          <a:srgbClr val="002060"/>
                        </a:solidFill>
                        <a:latin typeface="Arial Rounded MT Bold" panose="020F0704030504030204" pitchFamily="34" charset="0"/>
                      </a:endParaRPr>
                    </a:p>
                  </a:txBody>
                  <a:tcPr>
                    <a:lnL w="12700" cap="flat" cmpd="sng" algn="ctr">
                      <a:noFill/>
                      <a:prstDash val="solid"/>
                      <a:round/>
                      <a:headEnd type="none" w="med" len="med"/>
                      <a:tailEnd type="none" w="med" len="med"/>
                    </a:lnL>
                    <a:lnR w="28575"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endParaRPr lang="en-GB" sz="1200" b="0" dirty="0">
                        <a:solidFill>
                          <a:srgbClr val="002060"/>
                        </a:solidFill>
                        <a:latin typeface="Arial Rounded MT Bold" panose="020F0704030504030204" pitchFamily="34" charset="0"/>
                      </a:endParaRPr>
                    </a:p>
                  </a:txBody>
                  <a:tcPr>
                    <a:lnL w="28575" cap="flat" cmpd="sng" algn="ctr">
                      <a:solidFill>
                        <a:srgbClr val="00206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88172747"/>
                  </a:ext>
                </a:extLst>
              </a:tr>
              <a:tr h="370840">
                <a:tc>
                  <a:txBody>
                    <a:bodyPr/>
                    <a:lstStyle/>
                    <a:p>
                      <a:r>
                        <a:rPr lang="en-GB" sz="1200" b="0" dirty="0">
                          <a:solidFill>
                            <a:srgbClr val="002060"/>
                          </a:solidFill>
                          <a:latin typeface="Arial Rounded MT Bold" panose="020F0704030504030204" pitchFamily="34" charset="0"/>
                        </a:rPr>
                        <a:t>To find the volume of a regular cuboid, measure the height (h), width (w), and depth of the shape and multiply these values.</a:t>
                      </a:r>
                    </a:p>
                    <a:p>
                      <a:endParaRPr lang="en-GB" sz="1200" b="0" dirty="0">
                        <a:solidFill>
                          <a:srgbClr val="002060"/>
                        </a:solidFill>
                        <a:latin typeface="Arial Rounded MT Bold" panose="020F0704030504030204" pitchFamily="34" charset="0"/>
                      </a:endParaRPr>
                    </a:p>
                    <a:p>
                      <a:pPr algn="ctr"/>
                      <a:r>
                        <a:rPr lang="en-GB" sz="1200" b="0" dirty="0">
                          <a:solidFill>
                            <a:srgbClr val="002060"/>
                          </a:solidFill>
                          <a:latin typeface="Arial Rounded MT Bold" panose="020F0704030504030204" pitchFamily="34" charset="0"/>
                        </a:rPr>
                        <a:t>V = h x w x d</a:t>
                      </a:r>
                    </a:p>
                    <a:p>
                      <a:endParaRPr lang="en-GB" sz="1200" b="0" dirty="0">
                        <a:solidFill>
                          <a:srgbClr val="002060"/>
                        </a:solidFill>
                        <a:latin typeface="Arial Rounded MT Bold" panose="020F0704030504030204" pitchFamily="34" charset="0"/>
                      </a:endParaRPr>
                    </a:p>
                    <a:p>
                      <a:r>
                        <a:rPr lang="en-GB" sz="1200" b="0" dirty="0">
                          <a:solidFill>
                            <a:srgbClr val="002060"/>
                          </a:solidFill>
                          <a:latin typeface="Arial Rounded MT Bold" panose="020F0704030504030204" pitchFamily="34" charset="0"/>
                        </a:rPr>
                        <a:t>If the object is an exact cube, the volume can be calculated by cubing one of the height, width or depth measurements.</a:t>
                      </a:r>
                    </a:p>
                    <a:p>
                      <a:endParaRPr lang="en-GB" sz="1200" b="0" dirty="0">
                        <a:solidFill>
                          <a:srgbClr val="002060"/>
                        </a:solidFill>
                        <a:latin typeface="Arial Rounded MT Bold" panose="020F0704030504030204" pitchFamily="34" charset="0"/>
                      </a:endParaRPr>
                    </a:p>
                    <a:p>
                      <a:pPr algn="ctr"/>
                      <a:r>
                        <a:rPr lang="en-GB" sz="1200" b="0" dirty="0">
                          <a:solidFill>
                            <a:srgbClr val="002060"/>
                          </a:solidFill>
                          <a:latin typeface="Arial Rounded MT Bold" panose="020F0704030504030204" pitchFamily="34" charset="0"/>
                        </a:rPr>
                        <a:t>V = h</a:t>
                      </a:r>
                      <a:r>
                        <a:rPr lang="en-GB" sz="1200" b="0" baseline="30000" dirty="0">
                          <a:solidFill>
                            <a:srgbClr val="002060"/>
                          </a:solidFill>
                          <a:latin typeface="Arial Rounded MT Bold" panose="020F0704030504030204" pitchFamily="34" charset="0"/>
                        </a:rPr>
                        <a:t>3</a:t>
                      </a:r>
                    </a:p>
                    <a:p>
                      <a:endParaRPr lang="en-GB" sz="1200" b="0" dirty="0">
                        <a:solidFill>
                          <a:srgbClr val="002060"/>
                        </a:solidFill>
                        <a:latin typeface="Arial Rounded MT Bold" panose="020F0704030504030204" pitchFamily="34" charset="0"/>
                      </a:endParaRPr>
                    </a:p>
                  </a:txBody>
                  <a:tcPr>
                    <a:lnL w="12700" cap="flat" cmpd="sng" algn="ctr">
                      <a:noFill/>
                      <a:prstDash val="solid"/>
                      <a:round/>
                      <a:headEnd type="none" w="med" len="med"/>
                      <a:tailEnd type="none" w="med" len="med"/>
                    </a:lnL>
                    <a:lnR w="28575" cap="flat" cmpd="sng" algn="ctr">
                      <a:solidFill>
                        <a:srgbClr val="002060"/>
                      </a:solid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tc>
                  <a:txBody>
                    <a:bodyPr/>
                    <a:lstStyle/>
                    <a:p>
                      <a:r>
                        <a:rPr lang="en-GB" sz="1200" b="0" dirty="0">
                          <a:solidFill>
                            <a:srgbClr val="002060"/>
                          </a:solidFill>
                          <a:latin typeface="Arial Rounded MT Bold" panose="020F0704030504030204" pitchFamily="34" charset="0"/>
                        </a:rPr>
                        <a:t>To measure the volume of an irregular shape, use a displacement can*. </a:t>
                      </a:r>
                    </a:p>
                    <a:p>
                      <a:endParaRPr lang="en-GB" sz="1200" b="0" dirty="0">
                        <a:solidFill>
                          <a:srgbClr val="002060"/>
                        </a:solidFill>
                        <a:latin typeface="Arial Rounded MT Bold" panose="020F0704030504030204" pitchFamily="34" charset="0"/>
                      </a:endParaRPr>
                    </a:p>
                    <a:p>
                      <a:r>
                        <a:rPr lang="en-GB" sz="1200" b="0" dirty="0">
                          <a:solidFill>
                            <a:srgbClr val="002060"/>
                          </a:solidFill>
                          <a:latin typeface="Arial Rounded MT Bold" panose="020F0704030504030204" pitchFamily="34" charset="0"/>
                        </a:rPr>
                        <a:t>Fill the can up to the point where any additional water would cause it to spill.</a:t>
                      </a:r>
                    </a:p>
                    <a:p>
                      <a:endParaRPr lang="en-GB" sz="1200" b="0" dirty="0">
                        <a:solidFill>
                          <a:srgbClr val="002060"/>
                        </a:solidFill>
                        <a:latin typeface="Arial Rounded MT Bold" panose="020F0704030504030204" pitchFamily="34" charset="0"/>
                      </a:endParaRPr>
                    </a:p>
                    <a:p>
                      <a:r>
                        <a:rPr lang="en-GB" sz="1200" b="0" dirty="0">
                          <a:solidFill>
                            <a:srgbClr val="002060"/>
                          </a:solidFill>
                          <a:latin typeface="Arial Rounded MT Bold" panose="020F0704030504030204" pitchFamily="34" charset="0"/>
                        </a:rPr>
                        <a:t>Place an object into the can so it is submerged under the water level and collect the water that is displaced from the can.</a:t>
                      </a:r>
                    </a:p>
                    <a:p>
                      <a:endParaRPr lang="en-GB" sz="1200" b="0" dirty="0">
                        <a:solidFill>
                          <a:srgbClr val="002060"/>
                        </a:solidFill>
                        <a:latin typeface="Arial Rounded MT Bold" panose="020F0704030504030204" pitchFamily="34" charset="0"/>
                      </a:endParaRPr>
                    </a:p>
                    <a:p>
                      <a:r>
                        <a:rPr lang="en-GB" sz="1200" b="0" dirty="0">
                          <a:solidFill>
                            <a:srgbClr val="002060"/>
                          </a:solidFill>
                          <a:latin typeface="Arial Rounded MT Bold" panose="020F0704030504030204" pitchFamily="34" charset="0"/>
                        </a:rPr>
                        <a:t>Measure the volume of the water in a measuring cylinder. </a:t>
                      </a:r>
                    </a:p>
                  </a:txBody>
                  <a:tcPr>
                    <a:lnL w="28575" cap="flat" cmpd="sng" algn="ctr">
                      <a:solidFill>
                        <a:srgbClr val="002060"/>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28575" cap="flat" cmpd="sng" algn="ctr">
                      <a:solidFill>
                        <a:srgbClr val="00206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96909382"/>
                  </a:ext>
                </a:extLst>
              </a:tr>
            </a:tbl>
          </a:graphicData>
        </a:graphic>
      </p:graphicFrame>
      <p:grpSp>
        <p:nvGrpSpPr>
          <p:cNvPr id="23" name="Group 22">
            <a:extLst>
              <a:ext uri="{FF2B5EF4-FFF2-40B4-BE49-F238E27FC236}">
                <a16:creationId xmlns:a16="http://schemas.microsoft.com/office/drawing/2014/main" id="{2E471E22-8BC5-C3AD-ECF4-8FAF0A87ACDA}"/>
              </a:ext>
            </a:extLst>
          </p:cNvPr>
          <p:cNvGrpSpPr/>
          <p:nvPr/>
        </p:nvGrpSpPr>
        <p:grpSpPr>
          <a:xfrm>
            <a:off x="852033" y="3242681"/>
            <a:ext cx="1697822" cy="1230535"/>
            <a:chOff x="888228" y="2536704"/>
            <a:chExt cx="1697822" cy="1230535"/>
          </a:xfrm>
        </p:grpSpPr>
        <p:sp>
          <p:nvSpPr>
            <p:cNvPr id="24" name="Cube 23">
              <a:extLst>
                <a:ext uri="{FF2B5EF4-FFF2-40B4-BE49-F238E27FC236}">
                  <a16:creationId xmlns:a16="http://schemas.microsoft.com/office/drawing/2014/main" id="{3EE3162A-9260-E2A3-65A2-DD564F6C67BB}"/>
                </a:ext>
              </a:extLst>
            </p:cNvPr>
            <p:cNvSpPr/>
            <p:nvPr/>
          </p:nvSpPr>
          <p:spPr>
            <a:xfrm>
              <a:off x="1213714" y="2536704"/>
              <a:ext cx="1105819" cy="877698"/>
            </a:xfrm>
            <a:prstGeom prst="cube">
              <a:avLst/>
            </a:prstGeom>
            <a:solidFill>
              <a:srgbClr val="2FA2B4"/>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cxnSp>
          <p:nvCxnSpPr>
            <p:cNvPr id="25" name="Straight Arrow Connector 24">
              <a:extLst>
                <a:ext uri="{FF2B5EF4-FFF2-40B4-BE49-F238E27FC236}">
                  <a16:creationId xmlns:a16="http://schemas.microsoft.com/office/drawing/2014/main" id="{CCEBA608-E984-2A0F-CA8D-BA71747A361E}"/>
                </a:ext>
              </a:extLst>
            </p:cNvPr>
            <p:cNvCxnSpPr>
              <a:cxnSpLocks/>
            </p:cNvCxnSpPr>
            <p:nvPr/>
          </p:nvCxnSpPr>
          <p:spPr>
            <a:xfrm>
              <a:off x="1252915" y="3557278"/>
              <a:ext cx="893385" cy="0"/>
            </a:xfrm>
            <a:prstGeom prst="straightConnector1">
              <a:avLst/>
            </a:prstGeom>
            <a:ln>
              <a:solidFill>
                <a:srgbClr val="2FA2B4"/>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a:extLst>
                <a:ext uri="{FF2B5EF4-FFF2-40B4-BE49-F238E27FC236}">
                  <a16:creationId xmlns:a16="http://schemas.microsoft.com/office/drawing/2014/main" id="{743A9C21-14A7-969C-5EB3-9970CC61E992}"/>
                </a:ext>
              </a:extLst>
            </p:cNvPr>
            <p:cNvCxnSpPr>
              <a:cxnSpLocks/>
            </p:cNvCxnSpPr>
            <p:nvPr/>
          </p:nvCxnSpPr>
          <p:spPr>
            <a:xfrm>
              <a:off x="1113215" y="2755900"/>
              <a:ext cx="1" cy="658503"/>
            </a:xfrm>
            <a:prstGeom prst="straightConnector1">
              <a:avLst/>
            </a:prstGeom>
            <a:ln>
              <a:solidFill>
                <a:srgbClr val="2FA2B4"/>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2A676EEA-17FD-C273-C1BB-F878D87FCCBD}"/>
                </a:ext>
              </a:extLst>
            </p:cNvPr>
            <p:cNvCxnSpPr>
              <a:cxnSpLocks/>
            </p:cNvCxnSpPr>
            <p:nvPr/>
          </p:nvCxnSpPr>
          <p:spPr>
            <a:xfrm flipV="1">
              <a:off x="2213657" y="3222625"/>
              <a:ext cx="211752" cy="217178"/>
            </a:xfrm>
            <a:prstGeom prst="straightConnector1">
              <a:avLst/>
            </a:prstGeom>
            <a:ln>
              <a:solidFill>
                <a:srgbClr val="2FA2B4"/>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B7B6BBF5-43D4-0938-5C2A-5C90C1D8AB90}"/>
                </a:ext>
              </a:extLst>
            </p:cNvPr>
            <p:cNvSpPr txBox="1"/>
            <p:nvPr/>
          </p:nvSpPr>
          <p:spPr>
            <a:xfrm>
              <a:off x="888228" y="2914848"/>
              <a:ext cx="293670" cy="307777"/>
            </a:xfrm>
            <a:prstGeom prst="rect">
              <a:avLst/>
            </a:prstGeom>
            <a:noFill/>
          </p:spPr>
          <p:txBody>
            <a:bodyPr wrap="none" rtlCol="0">
              <a:spAutoFit/>
            </a:bodyPr>
            <a:lstStyle/>
            <a:p>
              <a:r>
                <a:rPr lang="en-GB" sz="1400" dirty="0">
                  <a:solidFill>
                    <a:srgbClr val="2FA2B4"/>
                  </a:solidFill>
                  <a:latin typeface="Arial Rounded MT Bold" panose="020F0704030504030204" pitchFamily="34" charset="0"/>
                </a:rPr>
                <a:t>h</a:t>
              </a:r>
              <a:endParaRPr lang="en-GB" dirty="0">
                <a:solidFill>
                  <a:srgbClr val="2FA2B4"/>
                </a:solidFill>
                <a:latin typeface="Arial Rounded MT Bold" panose="020F0704030504030204" pitchFamily="34" charset="0"/>
              </a:endParaRPr>
            </a:p>
          </p:txBody>
        </p:sp>
        <p:sp>
          <p:nvSpPr>
            <p:cNvPr id="29" name="TextBox 28">
              <a:extLst>
                <a:ext uri="{FF2B5EF4-FFF2-40B4-BE49-F238E27FC236}">
                  <a16:creationId xmlns:a16="http://schemas.microsoft.com/office/drawing/2014/main" id="{C79C6743-6B2F-E2CF-275E-2BB256E2C223}"/>
                </a:ext>
              </a:extLst>
            </p:cNvPr>
            <p:cNvSpPr txBox="1"/>
            <p:nvPr/>
          </p:nvSpPr>
          <p:spPr>
            <a:xfrm>
              <a:off x="2289174" y="3260514"/>
              <a:ext cx="296876" cy="307777"/>
            </a:xfrm>
            <a:prstGeom prst="rect">
              <a:avLst/>
            </a:prstGeom>
            <a:noFill/>
          </p:spPr>
          <p:txBody>
            <a:bodyPr wrap="none" rtlCol="0">
              <a:spAutoFit/>
            </a:bodyPr>
            <a:lstStyle/>
            <a:p>
              <a:r>
                <a:rPr lang="en-GB" sz="1400" dirty="0">
                  <a:solidFill>
                    <a:srgbClr val="2FA2B4"/>
                  </a:solidFill>
                  <a:latin typeface="Arial Rounded MT Bold" panose="020F0704030504030204" pitchFamily="34" charset="0"/>
                </a:rPr>
                <a:t>d</a:t>
              </a:r>
              <a:endParaRPr lang="en-GB" dirty="0">
                <a:solidFill>
                  <a:srgbClr val="2FA2B4"/>
                </a:solidFill>
                <a:latin typeface="Arial Rounded MT Bold" panose="020F0704030504030204" pitchFamily="34" charset="0"/>
              </a:endParaRPr>
            </a:p>
          </p:txBody>
        </p:sp>
        <p:sp>
          <p:nvSpPr>
            <p:cNvPr id="30" name="TextBox 29">
              <a:extLst>
                <a:ext uri="{FF2B5EF4-FFF2-40B4-BE49-F238E27FC236}">
                  <a16:creationId xmlns:a16="http://schemas.microsoft.com/office/drawing/2014/main" id="{2EC34440-9A1A-7B11-E445-CAC8D2DD2478}"/>
                </a:ext>
              </a:extLst>
            </p:cNvPr>
            <p:cNvSpPr txBox="1"/>
            <p:nvPr/>
          </p:nvSpPr>
          <p:spPr>
            <a:xfrm>
              <a:off x="1542406" y="3459462"/>
              <a:ext cx="330540" cy="307777"/>
            </a:xfrm>
            <a:prstGeom prst="rect">
              <a:avLst/>
            </a:prstGeom>
            <a:noFill/>
          </p:spPr>
          <p:txBody>
            <a:bodyPr wrap="none" rtlCol="0">
              <a:spAutoFit/>
            </a:bodyPr>
            <a:lstStyle/>
            <a:p>
              <a:r>
                <a:rPr lang="en-GB" sz="1400" dirty="0">
                  <a:solidFill>
                    <a:srgbClr val="2FA2B4"/>
                  </a:solidFill>
                  <a:latin typeface="Arial Rounded MT Bold" panose="020F0704030504030204" pitchFamily="34" charset="0"/>
                </a:rPr>
                <a:t>w</a:t>
              </a:r>
              <a:endParaRPr lang="en-GB" dirty="0">
                <a:solidFill>
                  <a:srgbClr val="2FA2B4"/>
                </a:solidFill>
                <a:latin typeface="Arial Rounded MT Bold" panose="020F0704030504030204" pitchFamily="34" charset="0"/>
              </a:endParaRPr>
            </a:p>
          </p:txBody>
        </p:sp>
      </p:grpSp>
      <p:grpSp>
        <p:nvGrpSpPr>
          <p:cNvPr id="31" name="Group 30">
            <a:extLst>
              <a:ext uri="{FF2B5EF4-FFF2-40B4-BE49-F238E27FC236}">
                <a16:creationId xmlns:a16="http://schemas.microsoft.com/office/drawing/2014/main" id="{3AB9C3B0-F2AD-2D8F-5E85-D431B346E711}"/>
              </a:ext>
            </a:extLst>
          </p:cNvPr>
          <p:cNvGrpSpPr/>
          <p:nvPr/>
        </p:nvGrpSpPr>
        <p:grpSpPr>
          <a:xfrm>
            <a:off x="4209554" y="2459243"/>
            <a:ext cx="2402512" cy="1869039"/>
            <a:chOff x="4133919" y="1703971"/>
            <a:chExt cx="2402512" cy="1869039"/>
          </a:xfrm>
        </p:grpSpPr>
        <p:grpSp>
          <p:nvGrpSpPr>
            <p:cNvPr id="32" name="Group 31">
              <a:extLst>
                <a:ext uri="{FF2B5EF4-FFF2-40B4-BE49-F238E27FC236}">
                  <a16:creationId xmlns:a16="http://schemas.microsoft.com/office/drawing/2014/main" id="{B24EFA4D-F7F6-0BFF-DACE-7563361D4512}"/>
                </a:ext>
              </a:extLst>
            </p:cNvPr>
            <p:cNvGrpSpPr/>
            <p:nvPr/>
          </p:nvGrpSpPr>
          <p:grpSpPr>
            <a:xfrm>
              <a:off x="4133919" y="2520520"/>
              <a:ext cx="933872" cy="1036758"/>
              <a:chOff x="4133919" y="2520520"/>
              <a:chExt cx="933872" cy="1036758"/>
            </a:xfrm>
          </p:grpSpPr>
          <p:sp>
            <p:nvSpPr>
              <p:cNvPr id="39" name="Cylinder 38">
                <a:extLst>
                  <a:ext uri="{FF2B5EF4-FFF2-40B4-BE49-F238E27FC236}">
                    <a16:creationId xmlns:a16="http://schemas.microsoft.com/office/drawing/2014/main" id="{E584C897-2881-CFA3-4D79-6CAB7BBDF66C}"/>
                  </a:ext>
                </a:extLst>
              </p:cNvPr>
              <p:cNvSpPr/>
              <p:nvPr/>
            </p:nvSpPr>
            <p:spPr>
              <a:xfrm>
                <a:off x="4133919" y="2520520"/>
                <a:ext cx="600847" cy="1036758"/>
              </a:xfrm>
              <a:prstGeom prst="can">
                <a:avLst/>
              </a:prstGeom>
              <a:solidFill>
                <a:srgbClr val="B87333"/>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 name="Cylinder 39">
                <a:extLst>
                  <a:ext uri="{FF2B5EF4-FFF2-40B4-BE49-F238E27FC236}">
                    <a16:creationId xmlns:a16="http://schemas.microsoft.com/office/drawing/2014/main" id="{B9A9657E-AC44-1093-4EFE-DE5D1341CD68}"/>
                  </a:ext>
                </a:extLst>
              </p:cNvPr>
              <p:cNvSpPr/>
              <p:nvPr/>
            </p:nvSpPr>
            <p:spPr>
              <a:xfrm rot="6744154">
                <a:off x="4818009" y="2561297"/>
                <a:ext cx="91309" cy="408255"/>
              </a:xfrm>
              <a:prstGeom prst="can">
                <a:avLst/>
              </a:prstGeom>
              <a:solidFill>
                <a:srgbClr val="B87333"/>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grpSp>
          <p:nvGrpSpPr>
            <p:cNvPr id="33" name="Group 32">
              <a:extLst>
                <a:ext uri="{FF2B5EF4-FFF2-40B4-BE49-F238E27FC236}">
                  <a16:creationId xmlns:a16="http://schemas.microsoft.com/office/drawing/2014/main" id="{DCC1EF5E-B714-FD69-DA4E-03DD100C8EA7}"/>
                </a:ext>
              </a:extLst>
            </p:cNvPr>
            <p:cNvGrpSpPr/>
            <p:nvPr/>
          </p:nvGrpSpPr>
          <p:grpSpPr>
            <a:xfrm>
              <a:off x="5601911" y="1703971"/>
              <a:ext cx="934520" cy="1869039"/>
              <a:chOff x="5601911" y="1703971"/>
              <a:chExt cx="934520" cy="1869039"/>
            </a:xfrm>
          </p:grpSpPr>
          <p:sp>
            <p:nvSpPr>
              <p:cNvPr id="37" name="Rectangle: Top Corners Rounded 36">
                <a:extLst>
                  <a:ext uri="{FF2B5EF4-FFF2-40B4-BE49-F238E27FC236}">
                    <a16:creationId xmlns:a16="http://schemas.microsoft.com/office/drawing/2014/main" id="{CA5D1E93-E396-20B7-4805-DFE671A2DA05}"/>
                  </a:ext>
                </a:extLst>
              </p:cNvPr>
              <p:cNvSpPr/>
              <p:nvPr/>
            </p:nvSpPr>
            <p:spPr>
              <a:xfrm rot="10800000">
                <a:off x="5957871" y="2600213"/>
                <a:ext cx="226800" cy="914400"/>
              </a:xfrm>
              <a:prstGeom prst="round2SameRect">
                <a:avLst>
                  <a:gd name="adj1" fmla="val 50000"/>
                  <a:gd name="adj2" fmla="val 0"/>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8" name="Picture 2" descr="Measuring Glass, Graduated Cylinder, Chemistry">
                <a:extLst>
                  <a:ext uri="{FF2B5EF4-FFF2-40B4-BE49-F238E27FC236}">
                    <a16:creationId xmlns:a16="http://schemas.microsoft.com/office/drawing/2014/main" id="{7752C8F8-459C-2D3C-A78D-0F10E5FAC5CE}"/>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601911" y="1703971"/>
                <a:ext cx="934520" cy="1869039"/>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34" name="Group 33">
              <a:extLst>
                <a:ext uri="{FF2B5EF4-FFF2-40B4-BE49-F238E27FC236}">
                  <a16:creationId xmlns:a16="http://schemas.microsoft.com/office/drawing/2014/main" id="{1AF4CCD5-1190-B1D5-FC38-BE3CBB188C68}"/>
                </a:ext>
              </a:extLst>
            </p:cNvPr>
            <p:cNvGrpSpPr/>
            <p:nvPr/>
          </p:nvGrpSpPr>
          <p:grpSpPr>
            <a:xfrm>
              <a:off x="4861851" y="2906206"/>
              <a:ext cx="489528" cy="651072"/>
              <a:chOff x="7200900" y="4165600"/>
              <a:chExt cx="914400" cy="1216152"/>
            </a:xfrm>
          </p:grpSpPr>
          <p:sp>
            <p:nvSpPr>
              <p:cNvPr id="35" name="Cylinder 34">
                <a:extLst>
                  <a:ext uri="{FF2B5EF4-FFF2-40B4-BE49-F238E27FC236}">
                    <a16:creationId xmlns:a16="http://schemas.microsoft.com/office/drawing/2014/main" id="{D6DE8F17-643B-21F0-3C48-278D78970588}"/>
                  </a:ext>
                </a:extLst>
              </p:cNvPr>
              <p:cNvSpPr/>
              <p:nvPr/>
            </p:nvSpPr>
            <p:spPr>
              <a:xfrm>
                <a:off x="7200900" y="4893051"/>
                <a:ext cx="914400" cy="488701"/>
              </a:xfrm>
              <a:prstGeom prst="can">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Cylinder 35">
                <a:extLst>
                  <a:ext uri="{FF2B5EF4-FFF2-40B4-BE49-F238E27FC236}">
                    <a16:creationId xmlns:a16="http://schemas.microsoft.com/office/drawing/2014/main" id="{8ADD648F-C80C-8BE7-7ED0-AB7312487A53}"/>
                  </a:ext>
                </a:extLst>
              </p:cNvPr>
              <p:cNvSpPr/>
              <p:nvPr/>
            </p:nvSpPr>
            <p:spPr>
              <a:xfrm>
                <a:off x="7200900" y="4165600"/>
                <a:ext cx="914400" cy="1216152"/>
              </a:xfrm>
              <a:prstGeom prst="can">
                <a:avLst/>
              </a:prstGeom>
              <a:no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grpSp>
      </p:grpSp>
      <p:sp>
        <p:nvSpPr>
          <p:cNvPr id="41" name="TextBox 40">
            <a:extLst>
              <a:ext uri="{FF2B5EF4-FFF2-40B4-BE49-F238E27FC236}">
                <a16:creationId xmlns:a16="http://schemas.microsoft.com/office/drawing/2014/main" id="{15B297C2-3906-4355-4D0D-3DDA2EBAB527}"/>
              </a:ext>
            </a:extLst>
          </p:cNvPr>
          <p:cNvSpPr txBox="1"/>
          <p:nvPr/>
        </p:nvSpPr>
        <p:spPr>
          <a:xfrm>
            <a:off x="63832" y="7158436"/>
            <a:ext cx="6605698" cy="2431435"/>
          </a:xfrm>
          <a:prstGeom prst="rect">
            <a:avLst/>
          </a:prstGeom>
          <a:noFill/>
        </p:spPr>
        <p:txBody>
          <a:bodyPr wrap="square">
            <a:spAutoFit/>
          </a:bodyPr>
          <a:lstStyle/>
          <a:p>
            <a:r>
              <a:rPr lang="en-GB" sz="1200" dirty="0">
                <a:solidFill>
                  <a:srgbClr val="002060"/>
                </a:solidFill>
                <a:latin typeface="Arial Rounded MT Bold" charset="0"/>
                <a:ea typeface="Arial Rounded MT Bold" charset="0"/>
                <a:cs typeface="Arial Rounded MT Bold" charset="0"/>
              </a:rPr>
              <a:t>Archimedes, the ancient Greek philosopher discovered that when a solid object is placed in water, the object will displace the same volume of water. This is known as the Archimedes principal. He made his discovery in the bath and immediately leapt up and ran naked through the streets of Syracuse shouting Eureka! (I have it!). </a:t>
            </a:r>
          </a:p>
          <a:p>
            <a:endParaRPr lang="en-GB" sz="1200" dirty="0">
              <a:solidFill>
                <a:srgbClr val="002060"/>
              </a:solidFill>
              <a:latin typeface="Arial Rounded MT Bold" charset="0"/>
              <a:ea typeface="Arial Rounded MT Bold" charset="0"/>
              <a:cs typeface="Arial Rounded MT Bold" charset="0"/>
            </a:endParaRPr>
          </a:p>
          <a:p>
            <a:pPr marL="228600" indent="-228600">
              <a:buFont typeface="+mj-lt"/>
              <a:buAutoNum type="arabicPeriod"/>
            </a:pPr>
            <a:r>
              <a:rPr lang="en-GB" sz="1200" i="0" dirty="0">
                <a:solidFill>
                  <a:srgbClr val="002060"/>
                </a:solidFill>
                <a:effectLst/>
                <a:latin typeface="Arial Rounded MT Bold" panose="020F0704030504030204" pitchFamily="34" charset="0"/>
              </a:rPr>
              <a:t>What is the density of a substance? </a:t>
            </a:r>
            <a:r>
              <a:rPr lang="en-GB" sz="1400" dirty="0">
                <a:solidFill>
                  <a:srgbClr val="002060"/>
                </a:solidFill>
                <a:latin typeface="Arial Rounded MT Bold" panose="020F0704030504030204" pitchFamily="34" charset="0"/>
                <a:ea typeface="Arial Rounded MT Bold" charset="0"/>
                <a:cs typeface="Arial Rounded MT Bold" charset="0"/>
              </a:rPr>
              <a:t>__________________________________________________________________________________________________________________________________________</a:t>
            </a:r>
          </a:p>
          <a:p>
            <a:pPr marL="228600" indent="-228600">
              <a:buFont typeface="+mj-lt"/>
              <a:buAutoNum type="arabicPeriod"/>
            </a:pPr>
            <a:endParaRPr lang="en-GB" sz="1200" dirty="0">
              <a:solidFill>
                <a:srgbClr val="002060"/>
              </a:solidFill>
              <a:latin typeface="Arial Rounded MT Bold" charset="0"/>
              <a:ea typeface="Arial Rounded MT Bold" charset="0"/>
              <a:cs typeface="Arial Rounded MT Bold" charset="0"/>
            </a:endParaRPr>
          </a:p>
          <a:p>
            <a:pPr marL="228600" indent="-228600">
              <a:buFont typeface="+mj-lt"/>
              <a:buAutoNum type="arabicPeriod"/>
            </a:pPr>
            <a:r>
              <a:rPr lang="en-GB" sz="1200" b="0" i="0" dirty="0">
                <a:solidFill>
                  <a:srgbClr val="002060"/>
                </a:solidFill>
                <a:effectLst/>
                <a:latin typeface="Arial Rounded MT Bold" panose="020F0704030504030204" pitchFamily="34" charset="0"/>
              </a:rPr>
              <a:t>What is the formula for density? </a:t>
            </a:r>
            <a:r>
              <a:rPr lang="en-GB" sz="1400" dirty="0">
                <a:solidFill>
                  <a:srgbClr val="002060"/>
                </a:solidFill>
                <a:latin typeface="Arial Rounded MT Bold" charset="0"/>
                <a:ea typeface="Arial Rounded MT Bold" charset="0"/>
                <a:cs typeface="Arial Rounded MT Bold" charset="0"/>
              </a:rPr>
              <a:t>__________________________________________________________________________________________________________________________________________</a:t>
            </a:r>
            <a:endParaRPr lang="en-GB" sz="1200" dirty="0">
              <a:solidFill>
                <a:srgbClr val="002060"/>
              </a:solidFill>
              <a:latin typeface="Arial Rounded MT Bold" charset="0"/>
              <a:ea typeface="Arial Rounded MT Bold" charset="0"/>
              <a:cs typeface="Arial Rounded MT Bold" charset="0"/>
            </a:endParaRPr>
          </a:p>
        </p:txBody>
      </p:sp>
      <p:sp>
        <p:nvSpPr>
          <p:cNvPr id="2" name="TextBox 1">
            <a:extLst>
              <a:ext uri="{FF2B5EF4-FFF2-40B4-BE49-F238E27FC236}">
                <a16:creationId xmlns:a16="http://schemas.microsoft.com/office/drawing/2014/main" id="{7662DA1F-CAB5-9B03-8D75-2629F8C8FDA2}"/>
              </a:ext>
            </a:extLst>
          </p:cNvPr>
          <p:cNvSpPr txBox="1"/>
          <p:nvPr/>
        </p:nvSpPr>
        <p:spPr>
          <a:xfrm>
            <a:off x="313568" y="8237747"/>
            <a:ext cx="5525003" cy="461665"/>
          </a:xfrm>
          <a:prstGeom prst="rect">
            <a:avLst/>
          </a:prstGeom>
          <a:noFill/>
        </p:spPr>
        <p:txBody>
          <a:bodyPr wrap="square">
            <a:spAutoFit/>
          </a:bodyPr>
          <a:lstStyle/>
          <a:p>
            <a:r>
              <a:rPr lang="en-GB" sz="1200" b="0" i="0" dirty="0">
                <a:solidFill>
                  <a:srgbClr val="FF0000"/>
                </a:solidFill>
                <a:effectLst/>
                <a:latin typeface="Arial Rounded MT Bold" panose="020F0704030504030204" pitchFamily="34" charset="0"/>
              </a:rPr>
              <a:t>Density is the measure of mass per unit volume of a substance</a:t>
            </a:r>
          </a:p>
          <a:p>
            <a:endParaRPr lang="en-GB" sz="1200" dirty="0">
              <a:solidFill>
                <a:srgbClr val="807E80"/>
              </a:solidFill>
              <a:latin typeface="Arial Rounded MT Bold" charset="0"/>
              <a:ea typeface="Arial Rounded MT Bold" charset="0"/>
              <a:cs typeface="Arial Rounded MT Bold" charset="0"/>
            </a:endParaRPr>
          </a:p>
        </p:txBody>
      </p:sp>
      <p:sp>
        <p:nvSpPr>
          <p:cNvPr id="3" name="TextBox 2">
            <a:extLst>
              <a:ext uri="{FF2B5EF4-FFF2-40B4-BE49-F238E27FC236}">
                <a16:creationId xmlns:a16="http://schemas.microsoft.com/office/drawing/2014/main" id="{D715E9FC-757C-777A-A4E8-56C48679CF1A}"/>
              </a:ext>
            </a:extLst>
          </p:cNvPr>
          <p:cNvSpPr txBox="1"/>
          <p:nvPr/>
        </p:nvSpPr>
        <p:spPr>
          <a:xfrm>
            <a:off x="288167" y="9049101"/>
            <a:ext cx="3429000" cy="276999"/>
          </a:xfrm>
          <a:prstGeom prst="rect">
            <a:avLst/>
          </a:prstGeom>
          <a:noFill/>
        </p:spPr>
        <p:txBody>
          <a:bodyPr wrap="square">
            <a:spAutoFit/>
          </a:bodyPr>
          <a:lstStyle/>
          <a:p>
            <a:r>
              <a:rPr lang="en-GB" sz="1200" b="0" i="0" dirty="0">
                <a:solidFill>
                  <a:srgbClr val="807E80"/>
                </a:solidFill>
                <a:effectLst/>
                <a:latin typeface="Arial Rounded MT Bold" panose="020F0704030504030204" pitchFamily="34" charset="0"/>
              </a:rPr>
              <a:t> </a:t>
            </a:r>
            <a:r>
              <a:rPr lang="en-GB" sz="1200" dirty="0">
                <a:solidFill>
                  <a:srgbClr val="FF0000"/>
                </a:solidFill>
                <a:latin typeface="Arial Rounded MT Bold" panose="020F0704030504030204" pitchFamily="34" charset="0"/>
              </a:rPr>
              <a:t>M</a:t>
            </a:r>
            <a:r>
              <a:rPr lang="en-GB" sz="1200" b="0" i="0" dirty="0">
                <a:solidFill>
                  <a:srgbClr val="FF0000"/>
                </a:solidFill>
                <a:effectLst/>
                <a:latin typeface="Arial Rounded MT Bold" panose="020F0704030504030204" pitchFamily="34" charset="0"/>
              </a:rPr>
              <a:t>ass / volume</a:t>
            </a:r>
            <a:endParaRPr lang="en-GB" sz="1200" dirty="0"/>
          </a:p>
        </p:txBody>
      </p:sp>
    </p:spTree>
    <p:extLst>
      <p:ext uri="{BB962C8B-B14F-4D97-AF65-F5344CB8AC3E}">
        <p14:creationId xmlns:p14="http://schemas.microsoft.com/office/powerpoint/2010/main" val="6987969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0D0542C-4754-2556-D4DD-B2C6A5D0AC2E}"/>
              </a:ext>
            </a:extLst>
          </p:cNvPr>
          <p:cNvSpPr/>
          <p:nvPr/>
        </p:nvSpPr>
        <p:spPr>
          <a:xfrm>
            <a:off x="-1" y="9619898"/>
            <a:ext cx="6858002" cy="296795"/>
          </a:xfrm>
          <a:prstGeom prst="rect">
            <a:avLst/>
          </a:prstGeom>
          <a:solidFill>
            <a:srgbClr val="130E3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 name="TextBox 2">
            <a:extLst>
              <a:ext uri="{FF2B5EF4-FFF2-40B4-BE49-F238E27FC236}">
                <a16:creationId xmlns:a16="http://schemas.microsoft.com/office/drawing/2014/main" id="{FE0FCC62-3F2F-1DAC-4639-314C5AB2F80A}"/>
              </a:ext>
            </a:extLst>
          </p:cNvPr>
          <p:cNvSpPr txBox="1"/>
          <p:nvPr/>
        </p:nvSpPr>
        <p:spPr>
          <a:xfrm>
            <a:off x="3761872" y="9678702"/>
            <a:ext cx="2942598" cy="215444"/>
          </a:xfrm>
          <a:prstGeom prst="rect">
            <a:avLst/>
          </a:prstGeom>
          <a:noFill/>
        </p:spPr>
        <p:txBody>
          <a:bodyPr wrap="square" rtlCol="0">
            <a:spAutoFit/>
          </a:bodyPr>
          <a:lstStyle/>
          <a:p>
            <a:pPr algn="r"/>
            <a:r>
              <a:rPr lang="en-US" sz="800" dirty="0">
                <a:solidFill>
                  <a:schemeClr val="bg1"/>
                </a:solidFill>
                <a:latin typeface="Arial Rounded MT Bold" panose="020F0704030504030204" pitchFamily="34" charset="77"/>
              </a:rPr>
              <a:t>Developing Experts Copyright 2023 All Rights Reserved</a:t>
            </a:r>
          </a:p>
        </p:txBody>
      </p:sp>
      <p:pic>
        <p:nvPicPr>
          <p:cNvPr id="4" name="Picture 3">
            <a:extLst>
              <a:ext uri="{FF2B5EF4-FFF2-40B4-BE49-F238E27FC236}">
                <a16:creationId xmlns:a16="http://schemas.microsoft.com/office/drawing/2014/main" id="{B6148950-A096-2DF3-8F6C-FB61339ECBCC}"/>
              </a:ext>
            </a:extLst>
          </p:cNvPr>
          <p:cNvPicPr>
            <a:picLocks noChangeAspect="1"/>
          </p:cNvPicPr>
          <p:nvPr/>
        </p:nvPicPr>
        <p:blipFill rotWithShape="1">
          <a:blip r:embed="rId2"/>
          <a:srcRect l="3114" t="13379" r="3460" b="3635"/>
          <a:stretch/>
        </p:blipFill>
        <p:spPr>
          <a:xfrm>
            <a:off x="0" y="0"/>
            <a:ext cx="6858000" cy="1332562"/>
          </a:xfrm>
          <a:prstGeom prst="rect">
            <a:avLst/>
          </a:prstGeom>
        </p:spPr>
      </p:pic>
      <p:sp>
        <p:nvSpPr>
          <p:cNvPr id="5" name="TextBox 4">
            <a:extLst>
              <a:ext uri="{FF2B5EF4-FFF2-40B4-BE49-F238E27FC236}">
                <a16:creationId xmlns:a16="http://schemas.microsoft.com/office/drawing/2014/main" id="{B53B1E4F-7E63-9A64-3EE4-4187AE54A16B}"/>
              </a:ext>
            </a:extLst>
          </p:cNvPr>
          <p:cNvSpPr txBox="1"/>
          <p:nvPr/>
        </p:nvSpPr>
        <p:spPr>
          <a:xfrm>
            <a:off x="1020903" y="221289"/>
            <a:ext cx="4319447" cy="461665"/>
          </a:xfrm>
          <a:prstGeom prst="rect">
            <a:avLst/>
          </a:prstGeom>
          <a:noFill/>
        </p:spPr>
        <p:txBody>
          <a:bodyPr wrap="square" rtlCol="0">
            <a:spAutoFit/>
          </a:bodyPr>
          <a:lstStyle/>
          <a:p>
            <a:r>
              <a:rPr lang="en-GB" sz="1200" dirty="0">
                <a:solidFill>
                  <a:schemeClr val="bg1"/>
                </a:solidFill>
                <a:latin typeface="Arial Rounded MT Bold" panose="020F0704030504030204" pitchFamily="34" charset="0"/>
              </a:rPr>
              <a:t>Mission Assignment: Explain how density affects buoyancy</a:t>
            </a:r>
          </a:p>
        </p:txBody>
      </p:sp>
      <p:sp>
        <p:nvSpPr>
          <p:cNvPr id="6" name="Rectangle: Rounded Corners 5">
            <a:extLst>
              <a:ext uri="{FF2B5EF4-FFF2-40B4-BE49-F238E27FC236}">
                <a16:creationId xmlns:a16="http://schemas.microsoft.com/office/drawing/2014/main" id="{38568C15-656D-9EC3-A021-7103D61B001F}"/>
              </a:ext>
            </a:extLst>
          </p:cNvPr>
          <p:cNvSpPr/>
          <p:nvPr/>
        </p:nvSpPr>
        <p:spPr>
          <a:xfrm>
            <a:off x="5340350" y="250503"/>
            <a:ext cx="1296493" cy="562297"/>
          </a:xfrm>
          <a:prstGeom prst="roundRect">
            <a:avLst/>
          </a:prstGeom>
          <a:solidFill>
            <a:schemeClr val="bg1"/>
          </a:solidFill>
          <a:ln>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7" name="Picture 6" descr="Logo&#10;&#10;Description automatically generated">
            <a:extLst>
              <a:ext uri="{FF2B5EF4-FFF2-40B4-BE49-F238E27FC236}">
                <a16:creationId xmlns:a16="http://schemas.microsoft.com/office/drawing/2014/main" id="{F5BF192D-616F-6797-8750-F64C1B9B9C50}"/>
              </a:ext>
            </a:extLst>
          </p:cNvPr>
          <p:cNvPicPr>
            <a:picLocks noChangeAspect="1"/>
          </p:cNvPicPr>
          <p:nvPr/>
        </p:nvPicPr>
        <p:blipFill rotWithShape="1">
          <a:blip r:embed="rId3"/>
          <a:srcRect t="25634" b="24771"/>
          <a:stretch/>
        </p:blipFill>
        <p:spPr>
          <a:xfrm>
            <a:off x="5184085" y="265659"/>
            <a:ext cx="1609021" cy="531984"/>
          </a:xfrm>
          <a:prstGeom prst="rect">
            <a:avLst/>
          </a:prstGeom>
        </p:spPr>
      </p:pic>
      <p:sp>
        <p:nvSpPr>
          <p:cNvPr id="8" name="TextBox 7">
            <a:extLst>
              <a:ext uri="{FF2B5EF4-FFF2-40B4-BE49-F238E27FC236}">
                <a16:creationId xmlns:a16="http://schemas.microsoft.com/office/drawing/2014/main" id="{F74333E0-FDC1-16A8-543C-8E4FEDBC386C}"/>
              </a:ext>
            </a:extLst>
          </p:cNvPr>
          <p:cNvSpPr txBox="1"/>
          <p:nvPr/>
        </p:nvSpPr>
        <p:spPr>
          <a:xfrm>
            <a:off x="4448232" y="841825"/>
            <a:ext cx="835485" cy="246221"/>
          </a:xfrm>
          <a:prstGeom prst="rect">
            <a:avLst/>
          </a:prstGeom>
          <a:noFill/>
        </p:spPr>
        <p:txBody>
          <a:bodyPr wrap="none" rtlCol="0">
            <a:spAutoFit/>
          </a:bodyPr>
          <a:lstStyle/>
          <a:p>
            <a:r>
              <a:rPr lang="en-GB" sz="1000" dirty="0">
                <a:solidFill>
                  <a:schemeClr val="bg1"/>
                </a:solidFill>
                <a:latin typeface="Arial Rounded MT Bold" panose="020F0704030504030204" pitchFamily="34" charset="0"/>
              </a:rPr>
              <a:t>KS3-12-06</a:t>
            </a:r>
          </a:p>
        </p:txBody>
      </p:sp>
      <p:sp>
        <p:nvSpPr>
          <p:cNvPr id="9" name="Rectangle: Rounded Corners 8">
            <a:extLst>
              <a:ext uri="{FF2B5EF4-FFF2-40B4-BE49-F238E27FC236}">
                <a16:creationId xmlns:a16="http://schemas.microsoft.com/office/drawing/2014/main" id="{C39204E9-9404-5086-FD6E-60A37A32A67F}"/>
              </a:ext>
            </a:extLst>
          </p:cNvPr>
          <p:cNvSpPr/>
          <p:nvPr/>
        </p:nvSpPr>
        <p:spPr>
          <a:xfrm>
            <a:off x="158262" y="1435708"/>
            <a:ext cx="6546208" cy="374042"/>
          </a:xfrm>
          <a:prstGeom prst="roundRect">
            <a:avLst/>
          </a:prstGeom>
          <a:noFill/>
          <a:ln w="28575">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 name="TextBox 9">
            <a:extLst>
              <a:ext uri="{FF2B5EF4-FFF2-40B4-BE49-F238E27FC236}">
                <a16:creationId xmlns:a16="http://schemas.microsoft.com/office/drawing/2014/main" id="{9B03FE57-2F68-FE09-8496-32E61BF8112E}"/>
              </a:ext>
            </a:extLst>
          </p:cNvPr>
          <p:cNvSpPr txBox="1"/>
          <p:nvPr/>
        </p:nvSpPr>
        <p:spPr>
          <a:xfrm>
            <a:off x="153530" y="1464921"/>
            <a:ext cx="6546207" cy="276999"/>
          </a:xfrm>
          <a:prstGeom prst="rect">
            <a:avLst/>
          </a:prstGeom>
          <a:noFill/>
        </p:spPr>
        <p:txBody>
          <a:bodyPr wrap="square" rtlCol="0">
            <a:spAutoFit/>
          </a:bodyPr>
          <a:lstStyle/>
          <a:p>
            <a:pPr lvl="0" algn="ctr" defTabSz="914400" eaLnBrk="0" fontAlgn="base" hangingPunct="0">
              <a:spcBef>
                <a:spcPct val="0"/>
              </a:spcBef>
              <a:spcAft>
                <a:spcPct val="0"/>
              </a:spcAft>
              <a:defRPr/>
            </a:pPr>
            <a:r>
              <a:rPr lang="en-GB" altLang="en-US" sz="1200" dirty="0">
                <a:solidFill>
                  <a:srgbClr val="002060"/>
                </a:solidFill>
                <a:latin typeface="Arial Rounded MT Bold" panose="020F0704030504030204" pitchFamily="34" charset="0"/>
                <a:ea typeface="Times New Roman" panose="02020603050405020304" pitchFamily="18" charset="0"/>
                <a:cs typeface="Times New Roman" panose="02020603050405020304" pitchFamily="18" charset="0"/>
              </a:rPr>
              <a:t>Calculating density </a:t>
            </a:r>
          </a:p>
        </p:txBody>
      </p:sp>
      <p:sp>
        <p:nvSpPr>
          <p:cNvPr id="31" name="TextBox 30">
            <a:extLst>
              <a:ext uri="{FF2B5EF4-FFF2-40B4-BE49-F238E27FC236}">
                <a16:creationId xmlns:a16="http://schemas.microsoft.com/office/drawing/2014/main" id="{BD180CD4-887A-6BE7-B9C7-09E3186B13A3}"/>
              </a:ext>
            </a:extLst>
          </p:cNvPr>
          <p:cNvSpPr txBox="1"/>
          <p:nvPr/>
        </p:nvSpPr>
        <p:spPr>
          <a:xfrm>
            <a:off x="120843" y="1868554"/>
            <a:ext cx="6516000" cy="728127"/>
          </a:xfrm>
          <a:prstGeom prst="roundRect">
            <a:avLst>
              <a:gd name="adj" fmla="val 0"/>
            </a:avLst>
          </a:prstGeom>
          <a:noFill/>
          <a:ln>
            <a:noFill/>
          </a:ln>
        </p:spPr>
        <p:txBody>
          <a:bodyPr wrap="square" rtlCol="0" anchor="t">
            <a:noAutofit/>
          </a:bodyPr>
          <a:lstStyle/>
          <a:p>
            <a:r>
              <a:rPr lang="en-GB" sz="1200" dirty="0">
                <a:solidFill>
                  <a:srgbClr val="002060"/>
                </a:solidFill>
                <a:latin typeface="Arial Rounded MT Bold" charset="0"/>
                <a:ea typeface="Arial Rounded MT Bold" charset="0"/>
                <a:cs typeface="Arial Rounded MT Bold" charset="0"/>
              </a:rPr>
              <a:t>Measure the mass and volume of the objects and the calculate their density. Include any volume or density calculations in the table.</a:t>
            </a:r>
          </a:p>
          <a:p>
            <a:endParaRPr lang="en-GB" sz="1200" dirty="0">
              <a:solidFill>
                <a:srgbClr val="002060"/>
              </a:solidFill>
              <a:latin typeface="Arial Rounded MT Bold" charset="0"/>
              <a:ea typeface="Arial Rounded MT Bold" charset="0"/>
              <a:cs typeface="Arial Rounded MT Bold" charset="0"/>
            </a:endParaRPr>
          </a:p>
          <a:p>
            <a:r>
              <a:rPr lang="en-GB" sz="1200" dirty="0">
                <a:solidFill>
                  <a:srgbClr val="002060"/>
                </a:solidFill>
                <a:latin typeface="Arial Rounded MT Bold" charset="0"/>
                <a:ea typeface="Arial Rounded MT Bold" charset="0"/>
                <a:cs typeface="Arial Rounded MT Bold" charset="0"/>
              </a:rPr>
              <a:t>For each object, predict if it will sink or float.</a:t>
            </a:r>
          </a:p>
        </p:txBody>
      </p:sp>
      <p:sp>
        <p:nvSpPr>
          <p:cNvPr id="32" name="Rectangle: Rounded Corners 31">
            <a:extLst>
              <a:ext uri="{FF2B5EF4-FFF2-40B4-BE49-F238E27FC236}">
                <a16:creationId xmlns:a16="http://schemas.microsoft.com/office/drawing/2014/main" id="{42C53673-E3C3-F013-E92A-D3C2CA9DE65F}"/>
              </a:ext>
            </a:extLst>
          </p:cNvPr>
          <p:cNvSpPr/>
          <p:nvPr/>
        </p:nvSpPr>
        <p:spPr>
          <a:xfrm>
            <a:off x="4055569" y="2290214"/>
            <a:ext cx="2644168" cy="306467"/>
          </a:xfrm>
          <a:prstGeom prst="roundRect">
            <a:avLst/>
          </a:prstGeom>
          <a:ln w="28575">
            <a:solidFill>
              <a:srgbClr val="002060"/>
            </a:solidFill>
          </a:ln>
        </p:spPr>
        <p:txBody>
          <a:bodyPr wrap="square">
            <a:spAutoFit/>
          </a:bodyPr>
          <a:lstStyle/>
          <a:p>
            <a:pPr algn="ctr"/>
            <a:r>
              <a:rPr lang="en-GB" sz="1200" dirty="0">
                <a:solidFill>
                  <a:srgbClr val="002060"/>
                </a:solidFill>
                <a:latin typeface="Arial Rounded MT Bold" panose="020F0704030504030204" pitchFamily="34" charset="0"/>
                <a:ea typeface="Arial Rounded MT" charset="0"/>
                <a:cs typeface="Arial Rounded MT" charset="0"/>
              </a:rPr>
              <a:t>density = mass ÷ volume</a:t>
            </a:r>
            <a:endParaRPr lang="en-GB" sz="1200" dirty="0">
              <a:solidFill>
                <a:srgbClr val="002060"/>
              </a:solidFill>
              <a:latin typeface="Arial Rounded MT Bold" charset="0"/>
              <a:ea typeface="Arial Rounded MT Bold" charset="0"/>
              <a:cs typeface="Arial Rounded MT Bold" charset="0"/>
            </a:endParaRPr>
          </a:p>
        </p:txBody>
      </p:sp>
      <p:graphicFrame>
        <p:nvGraphicFramePr>
          <p:cNvPr id="33" name="Table 32">
            <a:extLst>
              <a:ext uri="{FF2B5EF4-FFF2-40B4-BE49-F238E27FC236}">
                <a16:creationId xmlns:a16="http://schemas.microsoft.com/office/drawing/2014/main" id="{BD0BD6BA-25E8-EEDB-EA9A-4E144ECE636B}"/>
              </a:ext>
            </a:extLst>
          </p:cNvPr>
          <p:cNvGraphicFramePr>
            <a:graphicFrameLocks noGrp="1"/>
          </p:cNvGraphicFramePr>
          <p:nvPr/>
        </p:nvGraphicFramePr>
        <p:xfrm>
          <a:off x="183735" y="2777136"/>
          <a:ext cx="6516000" cy="2977548"/>
        </p:xfrm>
        <a:graphic>
          <a:graphicData uri="http://schemas.openxmlformats.org/drawingml/2006/table">
            <a:tbl>
              <a:tblPr firstRow="1" bandRow="1">
                <a:tableStyleId>{5C22544A-7EE6-4342-B048-85BDC9FD1C3A}</a:tableStyleId>
              </a:tblPr>
              <a:tblGrid>
                <a:gridCol w="1303200">
                  <a:extLst>
                    <a:ext uri="{9D8B030D-6E8A-4147-A177-3AD203B41FA5}">
                      <a16:colId xmlns:a16="http://schemas.microsoft.com/office/drawing/2014/main" val="20000"/>
                    </a:ext>
                  </a:extLst>
                </a:gridCol>
                <a:gridCol w="1303200">
                  <a:extLst>
                    <a:ext uri="{9D8B030D-6E8A-4147-A177-3AD203B41FA5}">
                      <a16:colId xmlns:a16="http://schemas.microsoft.com/office/drawing/2014/main" val="20002"/>
                    </a:ext>
                  </a:extLst>
                </a:gridCol>
                <a:gridCol w="1303200">
                  <a:extLst>
                    <a:ext uri="{9D8B030D-6E8A-4147-A177-3AD203B41FA5}">
                      <a16:colId xmlns:a16="http://schemas.microsoft.com/office/drawing/2014/main" val="20003"/>
                    </a:ext>
                  </a:extLst>
                </a:gridCol>
                <a:gridCol w="1303200">
                  <a:extLst>
                    <a:ext uri="{9D8B030D-6E8A-4147-A177-3AD203B41FA5}">
                      <a16:colId xmlns:a16="http://schemas.microsoft.com/office/drawing/2014/main" val="20004"/>
                    </a:ext>
                  </a:extLst>
                </a:gridCol>
                <a:gridCol w="1303200">
                  <a:extLst>
                    <a:ext uri="{9D8B030D-6E8A-4147-A177-3AD203B41FA5}">
                      <a16:colId xmlns:a16="http://schemas.microsoft.com/office/drawing/2014/main" val="20005"/>
                    </a:ext>
                  </a:extLst>
                </a:gridCol>
              </a:tblGrid>
              <a:tr h="436851">
                <a:tc>
                  <a:txBody>
                    <a:bodyPr/>
                    <a:lstStyle/>
                    <a:p>
                      <a:pPr algn="ctr"/>
                      <a:r>
                        <a:rPr lang="en-GB" sz="1200" b="0" dirty="0">
                          <a:solidFill>
                            <a:srgbClr val="002060"/>
                          </a:solidFill>
                          <a:latin typeface="Arial Rounded MT Bold" panose="020F0704030504030204" pitchFamily="34" charset="0"/>
                          <a:ea typeface="Arial Rounded MT" charset="0"/>
                          <a:cs typeface="Arial Rounded MT" charset="0"/>
                        </a:rPr>
                        <a:t>object</a:t>
                      </a: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algn="ctr"/>
                      <a:r>
                        <a:rPr lang="en-GB" sz="1200" b="0" dirty="0">
                          <a:solidFill>
                            <a:srgbClr val="002060"/>
                          </a:solidFill>
                          <a:latin typeface="Arial Rounded MT Bold" panose="020F0704030504030204" pitchFamily="34" charset="0"/>
                          <a:ea typeface="Arial Rounded MT" charset="0"/>
                          <a:cs typeface="Arial Rounded MT" charset="0"/>
                        </a:rPr>
                        <a:t>mass (g)</a:t>
                      </a: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algn="ctr"/>
                      <a:r>
                        <a:rPr lang="en-GB" sz="1200" b="0" dirty="0">
                          <a:solidFill>
                            <a:srgbClr val="002060"/>
                          </a:solidFill>
                          <a:latin typeface="Arial Rounded MT Bold" panose="020F0704030504030204" pitchFamily="34" charset="0"/>
                          <a:ea typeface="Arial Rounded MT" charset="0"/>
                          <a:cs typeface="Arial Rounded MT" charset="0"/>
                        </a:rPr>
                        <a:t>volume  (cm</a:t>
                      </a:r>
                      <a:r>
                        <a:rPr lang="en-GB" sz="1200" b="0" baseline="30000" dirty="0">
                          <a:solidFill>
                            <a:srgbClr val="002060"/>
                          </a:solidFill>
                          <a:latin typeface="Arial Rounded MT Bold" panose="020F0704030504030204" pitchFamily="34" charset="0"/>
                          <a:ea typeface="Arial Rounded MT" charset="0"/>
                          <a:cs typeface="Arial Rounded MT" charset="0"/>
                        </a:rPr>
                        <a:t>3</a:t>
                      </a:r>
                      <a:r>
                        <a:rPr lang="en-GB" sz="1200" b="0" dirty="0">
                          <a:solidFill>
                            <a:srgbClr val="002060"/>
                          </a:solidFill>
                          <a:latin typeface="Arial Rounded MT Bold" panose="020F0704030504030204" pitchFamily="34" charset="0"/>
                          <a:ea typeface="Arial Rounded MT" charset="0"/>
                          <a:cs typeface="Arial Rounded MT" charset="0"/>
                        </a:rPr>
                        <a:t>)</a:t>
                      </a: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algn="ctr"/>
                      <a:r>
                        <a:rPr lang="en-GB" sz="1200" b="0" dirty="0">
                          <a:solidFill>
                            <a:srgbClr val="002060"/>
                          </a:solidFill>
                          <a:latin typeface="Arial Rounded MT Bold" panose="020F0704030504030204" pitchFamily="34" charset="0"/>
                          <a:ea typeface="Arial Rounded MT" charset="0"/>
                          <a:cs typeface="Arial Rounded MT" charset="0"/>
                        </a:rPr>
                        <a:t>density (g/cm</a:t>
                      </a:r>
                      <a:r>
                        <a:rPr lang="en-GB" sz="1200" b="0" baseline="30000" dirty="0">
                          <a:solidFill>
                            <a:srgbClr val="002060"/>
                          </a:solidFill>
                          <a:latin typeface="Arial Rounded MT Bold" panose="020F0704030504030204" pitchFamily="34" charset="0"/>
                          <a:ea typeface="Arial Rounded MT" charset="0"/>
                          <a:cs typeface="Arial Rounded MT" charset="0"/>
                        </a:rPr>
                        <a:t>3</a:t>
                      </a:r>
                      <a:r>
                        <a:rPr lang="en-GB" sz="1200" b="0" dirty="0">
                          <a:solidFill>
                            <a:srgbClr val="002060"/>
                          </a:solidFill>
                          <a:latin typeface="Arial Rounded MT Bold" panose="020F0704030504030204" pitchFamily="34" charset="0"/>
                          <a:ea typeface="Arial Rounded MT" charset="0"/>
                          <a:cs typeface="Arial Rounded MT" charset="0"/>
                        </a:rPr>
                        <a:t>)</a:t>
                      </a: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algn="ctr"/>
                      <a:r>
                        <a:rPr lang="en-GB" sz="1200" b="0" dirty="0">
                          <a:solidFill>
                            <a:srgbClr val="002060"/>
                          </a:solidFill>
                          <a:latin typeface="Arial Rounded MT Bold" panose="020F0704030504030204" pitchFamily="34" charset="0"/>
                          <a:ea typeface="Arial Rounded MT" charset="0"/>
                          <a:cs typeface="Arial Rounded MT" charset="0"/>
                        </a:rPr>
                        <a:t>prediction </a:t>
                      </a:r>
                    </a:p>
                    <a:p>
                      <a:pPr algn="ctr"/>
                      <a:r>
                        <a:rPr lang="en-GB" sz="1200" b="0" dirty="0">
                          <a:solidFill>
                            <a:srgbClr val="002060"/>
                          </a:solidFill>
                          <a:latin typeface="Arial Rounded MT Bold" panose="020F0704030504030204" pitchFamily="34" charset="0"/>
                          <a:ea typeface="Arial Rounded MT" charset="0"/>
                          <a:cs typeface="Arial Rounded MT" charset="0"/>
                        </a:rPr>
                        <a:t>sink</a:t>
                      </a:r>
                      <a:r>
                        <a:rPr lang="en-GB" sz="1200" b="0" baseline="0" dirty="0">
                          <a:solidFill>
                            <a:srgbClr val="002060"/>
                          </a:solidFill>
                          <a:latin typeface="Arial Rounded MT Bold" panose="020F0704030504030204" pitchFamily="34" charset="0"/>
                          <a:ea typeface="Arial Rounded MT" charset="0"/>
                          <a:cs typeface="Arial Rounded MT" charset="0"/>
                        </a:rPr>
                        <a:t> or float</a:t>
                      </a:r>
                      <a:endParaRPr lang="en-GB" sz="1200" b="0" dirty="0">
                        <a:solidFill>
                          <a:srgbClr val="002060"/>
                        </a:solidFill>
                        <a:latin typeface="Arial Rounded MT Bold" panose="020F0704030504030204" pitchFamily="34" charset="0"/>
                        <a:ea typeface="Arial Rounded MT" charset="0"/>
                        <a:cs typeface="Arial Rounded MT"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extLst>
                  <a:ext uri="{0D108BD9-81ED-4DB2-BD59-A6C34878D82A}">
                    <a16:rowId xmlns:a16="http://schemas.microsoft.com/office/drawing/2014/main" val="10000"/>
                  </a:ext>
                </a:extLst>
              </a:tr>
              <a:tr h="630087">
                <a:tc>
                  <a:txBody>
                    <a:bodyPr/>
                    <a:lstStyle/>
                    <a:p>
                      <a:pPr algn="ctr"/>
                      <a:endParaRPr lang="en-GB" sz="1200" b="0" dirty="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algn="ctr"/>
                      <a:endParaRPr lang="en-GB" sz="1200" b="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lang="en-US" sz="1200" dirty="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algn="ctr"/>
                      <a:endParaRPr lang="en-GB" sz="1200" b="0" dirty="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algn="ctr"/>
                      <a:endParaRPr lang="en-GB" sz="1200" b="0" dirty="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extLst>
                  <a:ext uri="{0D108BD9-81ED-4DB2-BD59-A6C34878D82A}">
                    <a16:rowId xmlns:a16="http://schemas.microsoft.com/office/drawing/2014/main" val="10001"/>
                  </a:ext>
                </a:extLst>
              </a:tr>
              <a:tr h="630087">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lang="en-GB" sz="1200" b="0" dirty="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algn="ctr"/>
                      <a:endParaRPr lang="en-GB" sz="1200" b="0" dirty="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lang="en-US" sz="1200" dirty="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algn="ctr"/>
                      <a:endParaRPr lang="en-GB" sz="1200" b="0" dirty="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algn="ctr"/>
                      <a:endParaRPr lang="en-GB" sz="1200" b="0" dirty="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extLst>
                  <a:ext uri="{0D108BD9-81ED-4DB2-BD59-A6C34878D82A}">
                    <a16:rowId xmlns:a16="http://schemas.microsoft.com/office/drawing/2014/main" val="10002"/>
                  </a:ext>
                </a:extLst>
              </a:tr>
              <a:tr h="630087">
                <a:tc>
                  <a:txBody>
                    <a:bodyPr/>
                    <a:lstStyle/>
                    <a:p>
                      <a:pPr algn="ctr"/>
                      <a:endParaRPr lang="en-GB" sz="1200" b="0" dirty="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algn="ctr"/>
                      <a:endParaRPr lang="en-GB" sz="1200" b="0" dirty="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lang="en-US" sz="1200" dirty="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algn="ctr"/>
                      <a:endParaRPr lang="en-GB" sz="1200" b="0" dirty="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algn="ctr"/>
                      <a:endParaRPr lang="en-GB" sz="1200" b="0" dirty="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extLst>
                  <a:ext uri="{0D108BD9-81ED-4DB2-BD59-A6C34878D82A}">
                    <a16:rowId xmlns:a16="http://schemas.microsoft.com/office/drawing/2014/main" val="10003"/>
                  </a:ext>
                </a:extLst>
              </a:tr>
              <a:tr h="630087">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lang="en-GB" sz="1200" b="0" dirty="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algn="ctr"/>
                      <a:endParaRPr lang="en-GB" sz="1200" b="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endParaRPr lang="en-US" sz="1200" dirty="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algn="ctr"/>
                      <a:endParaRPr lang="en-GB" sz="1200" b="0" dirty="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tc>
                  <a:txBody>
                    <a:bodyPr/>
                    <a:lstStyle/>
                    <a:p>
                      <a:pPr algn="ctr"/>
                      <a:endParaRPr lang="en-GB" sz="1200" b="0" dirty="0">
                        <a:solidFill>
                          <a:srgbClr val="002060"/>
                        </a:solidFill>
                        <a:latin typeface="Arial Rounded MT Bold" panose="020F0704030504030204" pitchFamily="34" charset="0"/>
                      </a:endParaRPr>
                    </a:p>
                  </a:txBody>
                  <a:tcPr anchor="ctr">
                    <a:lnL w="28575" cap="flat" cmpd="sng" algn="ctr">
                      <a:solidFill>
                        <a:srgbClr val="807E80"/>
                      </a:solidFill>
                      <a:prstDash val="solid"/>
                      <a:round/>
                      <a:headEnd type="none" w="med" len="med"/>
                      <a:tailEnd type="none" w="med" len="med"/>
                    </a:lnL>
                    <a:lnR w="28575" cap="flat" cmpd="sng" algn="ctr">
                      <a:solidFill>
                        <a:srgbClr val="807E80"/>
                      </a:solidFill>
                      <a:prstDash val="solid"/>
                      <a:round/>
                      <a:headEnd type="none" w="med" len="med"/>
                      <a:tailEnd type="none" w="med" len="med"/>
                    </a:lnR>
                    <a:lnT w="28575" cap="flat" cmpd="sng" algn="ctr">
                      <a:solidFill>
                        <a:srgbClr val="807E80"/>
                      </a:solidFill>
                      <a:prstDash val="solid"/>
                      <a:round/>
                      <a:headEnd type="none" w="med" len="med"/>
                      <a:tailEnd type="none" w="med" len="med"/>
                    </a:lnT>
                    <a:lnB w="28575" cap="flat" cmpd="sng" algn="ctr">
                      <a:solidFill>
                        <a:srgbClr val="807E80"/>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
        <p:nvSpPr>
          <p:cNvPr id="34" name="Rounded Rectangle 13">
            <a:extLst>
              <a:ext uri="{FF2B5EF4-FFF2-40B4-BE49-F238E27FC236}">
                <a16:creationId xmlns:a16="http://schemas.microsoft.com/office/drawing/2014/main" id="{24B27EE5-97C6-4E31-B1DA-2F7558A96B4E}"/>
              </a:ext>
            </a:extLst>
          </p:cNvPr>
          <p:cNvSpPr/>
          <p:nvPr/>
        </p:nvSpPr>
        <p:spPr>
          <a:xfrm>
            <a:off x="132988" y="5918151"/>
            <a:ext cx="6587289" cy="3047873"/>
          </a:xfrm>
          <a:prstGeom prst="roundRect">
            <a:avLst>
              <a:gd name="adj" fmla="val 0"/>
            </a:avLst>
          </a:prstGeom>
          <a:no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28600" lvl="0" indent="-228600">
              <a:buFont typeface="+mj-lt"/>
              <a:buAutoNum type="arabicPeriod"/>
            </a:pPr>
            <a:r>
              <a:rPr lang="en-GB" sz="1200" dirty="0">
                <a:solidFill>
                  <a:srgbClr val="002060"/>
                </a:solidFill>
                <a:latin typeface="Arial Rounded MT Bold" charset="0"/>
                <a:ea typeface="Arial Rounded MT Bold" charset="0"/>
                <a:cs typeface="Arial Rounded MT Bold" charset="0"/>
              </a:rPr>
              <a:t>Use the Archimedes principle to explain how the displacement can help us to measure volume.</a:t>
            </a:r>
            <a:br>
              <a:rPr lang="en-GB" sz="1200" dirty="0">
                <a:solidFill>
                  <a:srgbClr val="002060"/>
                </a:solidFill>
                <a:latin typeface="Arial Rounded MT Bold" charset="0"/>
                <a:ea typeface="Arial Rounded MT Bold" charset="0"/>
                <a:cs typeface="Arial Rounded MT Bold" charset="0"/>
              </a:rPr>
            </a:br>
            <a:r>
              <a:rPr lang="en-GB" sz="1400" dirty="0">
                <a:solidFill>
                  <a:srgbClr val="002060"/>
                </a:solidFill>
                <a:latin typeface="Arial Rounded MT Bold" charset="0"/>
                <a:ea typeface="Arial Rounded MT Bold" charset="0"/>
                <a:cs typeface="Arial Rounded MT Bold" charset="0"/>
              </a:rPr>
              <a:t>__________________________________________________________________________________________________________________________________________</a:t>
            </a:r>
          </a:p>
          <a:p>
            <a:pPr marL="228600" lvl="0" indent="-228600">
              <a:buFont typeface="+mj-lt"/>
              <a:buAutoNum type="arabicPeriod"/>
            </a:pPr>
            <a:endParaRPr lang="en-GB" sz="1400" dirty="0">
              <a:solidFill>
                <a:srgbClr val="002060"/>
              </a:solidFill>
              <a:latin typeface="Arial Rounded MT Bold" charset="0"/>
              <a:ea typeface="Arial Rounded MT Bold" charset="0"/>
              <a:cs typeface="Arial Rounded MT Bold" charset="0"/>
            </a:endParaRPr>
          </a:p>
          <a:p>
            <a:pPr marL="228600" lvl="0" indent="-228600">
              <a:buFont typeface="+mj-lt"/>
              <a:buAutoNum type="arabicPeriod"/>
            </a:pPr>
            <a:r>
              <a:rPr lang="en-GB" sz="1200" dirty="0">
                <a:solidFill>
                  <a:srgbClr val="002060"/>
                </a:solidFill>
                <a:latin typeface="Arial Rounded MT Bold" charset="0"/>
                <a:ea typeface="Arial Rounded MT Bold" charset="0"/>
                <a:cs typeface="Arial Rounded MT Bold" charset="0"/>
              </a:rPr>
              <a:t>Explain why the measurement is inaccurate if an object floats in the can. </a:t>
            </a:r>
            <a:r>
              <a:rPr lang="en-GB" sz="1400" dirty="0">
                <a:solidFill>
                  <a:srgbClr val="002060"/>
                </a:solidFill>
                <a:latin typeface="Arial Rounded MT Bold" charset="0"/>
                <a:ea typeface="Arial Rounded MT Bold" charset="0"/>
                <a:cs typeface="Arial Rounded MT Bold" charset="0"/>
              </a:rPr>
              <a:t>_________________________________________________________________________________________________________________________________________</a:t>
            </a:r>
          </a:p>
          <a:p>
            <a:pPr marL="228600" lvl="0" indent="-228600">
              <a:buFont typeface="+mj-lt"/>
              <a:buAutoNum type="arabicPeriod"/>
            </a:pPr>
            <a:endParaRPr lang="en-GB" sz="1400" dirty="0">
              <a:solidFill>
                <a:srgbClr val="002060"/>
              </a:solidFill>
              <a:latin typeface="Arial Rounded MT Bold" charset="0"/>
              <a:ea typeface="Arial Rounded MT Bold" charset="0"/>
              <a:cs typeface="Arial Rounded MT Bold" charset="0"/>
            </a:endParaRPr>
          </a:p>
          <a:p>
            <a:pPr marL="228600" lvl="0" indent="-228600">
              <a:buFont typeface="+mj-lt"/>
              <a:buAutoNum type="arabicPeriod"/>
            </a:pPr>
            <a:r>
              <a:rPr lang="en-GB" sz="1200" dirty="0">
                <a:solidFill>
                  <a:srgbClr val="002060"/>
                </a:solidFill>
                <a:latin typeface="Arial Rounded MT Bold" charset="0"/>
                <a:ea typeface="Arial Rounded MT Bold" charset="0"/>
                <a:cs typeface="Arial Rounded MT Bold" charset="0"/>
              </a:rPr>
              <a:t>Ships are made of dense materials such as steel. Explain why ships can float.</a:t>
            </a:r>
            <a:br>
              <a:rPr lang="en-GB" sz="1200" dirty="0">
                <a:solidFill>
                  <a:srgbClr val="002060"/>
                </a:solidFill>
                <a:latin typeface="Arial Rounded MT Bold" charset="0"/>
                <a:ea typeface="Arial Rounded MT Bold" charset="0"/>
                <a:cs typeface="Arial Rounded MT Bold" charset="0"/>
              </a:rPr>
            </a:br>
            <a:r>
              <a:rPr lang="en-GB" sz="1400" dirty="0">
                <a:solidFill>
                  <a:srgbClr val="002060"/>
                </a:solidFill>
                <a:latin typeface="Arial Rounded MT Bold" charset="0"/>
                <a:ea typeface="Arial Rounded MT Bold" charset="0"/>
                <a:cs typeface="Arial Rounded MT Bold" charset="0"/>
              </a:rPr>
              <a:t>__________________________________________________________________________________________________________________________________________</a:t>
            </a:r>
          </a:p>
          <a:p>
            <a:pPr marL="228600" lvl="0" indent="-228600">
              <a:buFont typeface="+mj-lt"/>
              <a:buAutoNum type="arabicPeriod"/>
            </a:pPr>
            <a:endParaRPr lang="en-GB" sz="1200" dirty="0">
              <a:solidFill>
                <a:srgbClr val="002060"/>
              </a:solidFill>
              <a:latin typeface="Arial Rounded MT Bold" charset="0"/>
              <a:ea typeface="Arial Rounded MT Bold" charset="0"/>
              <a:cs typeface="Arial Rounded MT Bold" charset="0"/>
            </a:endParaRPr>
          </a:p>
          <a:p>
            <a:pPr marL="228600" lvl="0" indent="-228600">
              <a:buFont typeface="+mj-lt"/>
              <a:buAutoNum type="arabicPeriod"/>
            </a:pPr>
            <a:r>
              <a:rPr lang="en-GB" sz="1200" dirty="0">
                <a:solidFill>
                  <a:srgbClr val="002060"/>
                </a:solidFill>
                <a:latin typeface="Arial Rounded MT Bold" charset="0"/>
                <a:ea typeface="Arial Rounded MT Bold" charset="0"/>
                <a:cs typeface="Arial Rounded MT Bold" charset="0"/>
              </a:rPr>
              <a:t>A student suggests, “Objects sink because they are too heavy, if you cut them smaller they will float”. Explain if this is correct or incorrect.</a:t>
            </a:r>
            <a:br>
              <a:rPr lang="en-GB" sz="1200" dirty="0">
                <a:solidFill>
                  <a:srgbClr val="002060"/>
                </a:solidFill>
                <a:latin typeface="Arial Rounded MT Bold" charset="0"/>
                <a:ea typeface="Arial Rounded MT Bold" charset="0"/>
                <a:cs typeface="Arial Rounded MT Bold" charset="0"/>
              </a:rPr>
            </a:br>
            <a:r>
              <a:rPr lang="en-GB" sz="1400" dirty="0">
                <a:solidFill>
                  <a:srgbClr val="002060"/>
                </a:solidFill>
                <a:latin typeface="Arial Rounded MT Bold" charset="0"/>
                <a:ea typeface="Arial Rounded MT Bold" charset="0"/>
                <a:cs typeface="Arial Rounded MT Bold" charset="0"/>
              </a:rPr>
              <a:t>_______________________________________________________________________________________________________________________________________________________________________________________________________________</a:t>
            </a:r>
            <a:endParaRPr lang="en-GB" sz="1200" dirty="0">
              <a:solidFill>
                <a:srgbClr val="002060"/>
              </a:solidFill>
              <a:latin typeface="Arial Rounded MT Bold" charset="0"/>
              <a:ea typeface="Arial Rounded MT Bold" charset="0"/>
              <a:cs typeface="Arial Rounded MT Bold" charset="0"/>
            </a:endParaRPr>
          </a:p>
        </p:txBody>
      </p:sp>
      <p:sp>
        <p:nvSpPr>
          <p:cNvPr id="13" name="TextBox 12">
            <a:extLst>
              <a:ext uri="{FF2B5EF4-FFF2-40B4-BE49-F238E27FC236}">
                <a16:creationId xmlns:a16="http://schemas.microsoft.com/office/drawing/2014/main" id="{CA4DE641-1C03-35A5-AC83-56A465206D63}"/>
              </a:ext>
            </a:extLst>
          </p:cNvPr>
          <p:cNvSpPr txBox="1"/>
          <p:nvPr/>
        </p:nvSpPr>
        <p:spPr>
          <a:xfrm>
            <a:off x="332871" y="6282115"/>
            <a:ext cx="6366863" cy="646331"/>
          </a:xfrm>
          <a:prstGeom prst="rect">
            <a:avLst/>
          </a:prstGeom>
          <a:noFill/>
        </p:spPr>
        <p:txBody>
          <a:bodyPr wrap="square">
            <a:spAutoFit/>
          </a:bodyPr>
          <a:lstStyle/>
          <a:p>
            <a:pPr lvl="0"/>
            <a:r>
              <a:rPr lang="en-GB" sz="1200" b="0" i="0" dirty="0">
                <a:solidFill>
                  <a:srgbClr val="FF0000"/>
                </a:solidFill>
                <a:effectLst/>
                <a:latin typeface="Arial Rounded MT Bold" panose="020F0704030504030204" pitchFamily="34" charset="0"/>
              </a:rPr>
              <a:t>The Archimedes principle says that an object in water pushes water out of the way, making room for its own volume. We can measure the volume of an object by measuring the amount of water it pushes aside.</a:t>
            </a:r>
            <a:endParaRPr lang="en-GB" sz="1200" dirty="0">
              <a:solidFill>
                <a:srgbClr val="FF0000"/>
              </a:solidFill>
              <a:latin typeface="Arial Rounded MT Bold" panose="020F0704030504030204" pitchFamily="34" charset="0"/>
              <a:ea typeface="Arial Rounded MT Bold" charset="0"/>
              <a:cs typeface="Arial Rounded MT Bold" charset="0"/>
            </a:endParaRPr>
          </a:p>
        </p:txBody>
      </p:sp>
      <p:sp>
        <p:nvSpPr>
          <p:cNvPr id="14" name="TextBox 13">
            <a:extLst>
              <a:ext uri="{FF2B5EF4-FFF2-40B4-BE49-F238E27FC236}">
                <a16:creationId xmlns:a16="http://schemas.microsoft.com/office/drawing/2014/main" id="{647CB8DE-4DD2-6149-4A93-1E46833FBCFE}"/>
              </a:ext>
            </a:extLst>
          </p:cNvPr>
          <p:cNvSpPr txBox="1"/>
          <p:nvPr/>
        </p:nvSpPr>
        <p:spPr>
          <a:xfrm>
            <a:off x="395188" y="7103619"/>
            <a:ext cx="6397918" cy="646331"/>
          </a:xfrm>
          <a:prstGeom prst="rect">
            <a:avLst/>
          </a:prstGeom>
          <a:noFill/>
        </p:spPr>
        <p:txBody>
          <a:bodyPr wrap="square">
            <a:spAutoFit/>
          </a:bodyPr>
          <a:lstStyle/>
          <a:p>
            <a:pPr lvl="0"/>
            <a:r>
              <a:rPr lang="en-GB" sz="1200" dirty="0">
                <a:solidFill>
                  <a:srgbClr val="FF0000"/>
                </a:solidFill>
                <a:latin typeface="Arial Rounded MT Bold" charset="0"/>
                <a:ea typeface="Arial Rounded MT Bold" charset="0"/>
                <a:cs typeface="Arial Rounded MT Bold" charset="0"/>
              </a:rPr>
              <a:t>If not all of the object is submerged, then not all of its volume will be represented by displaced water. When we measure the volume of displaced water, it will not equal the volume of the object.</a:t>
            </a:r>
            <a:endParaRPr lang="en-GB" sz="1200" dirty="0">
              <a:solidFill>
                <a:srgbClr val="807E80"/>
              </a:solidFill>
              <a:latin typeface="Arial Rounded MT Bold" charset="0"/>
              <a:ea typeface="Arial Rounded MT Bold" charset="0"/>
              <a:cs typeface="Arial Rounded MT Bold" charset="0"/>
            </a:endParaRPr>
          </a:p>
        </p:txBody>
      </p:sp>
      <p:sp>
        <p:nvSpPr>
          <p:cNvPr id="15" name="TextBox 14">
            <a:extLst>
              <a:ext uri="{FF2B5EF4-FFF2-40B4-BE49-F238E27FC236}">
                <a16:creationId xmlns:a16="http://schemas.microsoft.com/office/drawing/2014/main" id="{E371DABB-4724-A8A3-CEAD-F0EE14C9A3A2}"/>
              </a:ext>
            </a:extLst>
          </p:cNvPr>
          <p:cNvSpPr txBox="1"/>
          <p:nvPr/>
        </p:nvSpPr>
        <p:spPr>
          <a:xfrm>
            <a:off x="359978" y="7913417"/>
            <a:ext cx="6366863" cy="461665"/>
          </a:xfrm>
          <a:prstGeom prst="rect">
            <a:avLst/>
          </a:prstGeom>
          <a:noFill/>
        </p:spPr>
        <p:txBody>
          <a:bodyPr wrap="square">
            <a:spAutoFit/>
          </a:bodyPr>
          <a:lstStyle/>
          <a:p>
            <a:pPr lvl="0"/>
            <a:r>
              <a:rPr lang="en-GB" sz="1200" b="0" i="0" dirty="0">
                <a:solidFill>
                  <a:srgbClr val="FF0000"/>
                </a:solidFill>
                <a:effectLst/>
                <a:latin typeface="Arial Rounded MT Bold" panose="020F0704030504030204" pitchFamily="34" charset="0"/>
              </a:rPr>
              <a:t>Ships float because the weight of the water they displace is greater than the weight of the ship, which is made of dense materials like steel.</a:t>
            </a:r>
            <a:endParaRPr lang="en-GB" sz="1200" dirty="0">
              <a:solidFill>
                <a:srgbClr val="FF0000"/>
              </a:solidFill>
              <a:latin typeface="Arial Rounded MT Bold" panose="020F0704030504030204" pitchFamily="34" charset="0"/>
              <a:ea typeface="Arial Rounded MT Bold" charset="0"/>
              <a:cs typeface="Arial Rounded MT Bold" charset="0"/>
            </a:endParaRPr>
          </a:p>
        </p:txBody>
      </p:sp>
      <p:sp>
        <p:nvSpPr>
          <p:cNvPr id="16" name="TextBox 15">
            <a:extLst>
              <a:ext uri="{FF2B5EF4-FFF2-40B4-BE49-F238E27FC236}">
                <a16:creationId xmlns:a16="http://schemas.microsoft.com/office/drawing/2014/main" id="{642714D6-F5EB-263B-6650-AF0AA5581B02}"/>
              </a:ext>
            </a:extLst>
          </p:cNvPr>
          <p:cNvSpPr txBox="1"/>
          <p:nvPr/>
        </p:nvSpPr>
        <p:spPr>
          <a:xfrm>
            <a:off x="372027" y="8898658"/>
            <a:ext cx="6421079" cy="461665"/>
          </a:xfrm>
          <a:prstGeom prst="rect">
            <a:avLst/>
          </a:prstGeom>
          <a:noFill/>
        </p:spPr>
        <p:txBody>
          <a:bodyPr wrap="square">
            <a:spAutoFit/>
          </a:bodyPr>
          <a:lstStyle/>
          <a:p>
            <a:pPr lvl="0"/>
            <a:r>
              <a:rPr lang="en-GB" sz="1200" b="0" i="0" dirty="0">
                <a:solidFill>
                  <a:srgbClr val="FF0000"/>
                </a:solidFill>
                <a:effectLst/>
                <a:latin typeface="Arial Rounded MT Bold" panose="020F0704030504030204" pitchFamily="34" charset="0"/>
              </a:rPr>
              <a:t>Objects sink or float based on their density, not just their weight. Cutting an object into smaller pieces does not change its density.</a:t>
            </a:r>
            <a:endParaRPr lang="en-GB" sz="1200" dirty="0">
              <a:solidFill>
                <a:srgbClr val="FF0000"/>
              </a:solidFill>
              <a:latin typeface="Arial Rounded MT Bold" panose="020F0704030504030204" pitchFamily="34" charset="0"/>
              <a:ea typeface="Arial Rounded MT Bold" charset="0"/>
              <a:cs typeface="Arial Rounded MT Bold" charset="0"/>
            </a:endParaRPr>
          </a:p>
        </p:txBody>
      </p:sp>
    </p:spTree>
    <p:extLst>
      <p:ext uri="{BB962C8B-B14F-4D97-AF65-F5344CB8AC3E}">
        <p14:creationId xmlns:p14="http://schemas.microsoft.com/office/powerpoint/2010/main" val="258648911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66</TotalTime>
  <Words>1041</Words>
  <Application>Microsoft Macintosh PowerPoint</Application>
  <PresentationFormat>A4 Paper (210x297 mm)</PresentationFormat>
  <Paragraphs>118</Paragraphs>
  <Slides>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Arial Rounded MT Bold</vt:lpstr>
      <vt:lpstr>Calibri</vt:lpstr>
      <vt:lpstr>Calibri Light</vt:lpstr>
      <vt:lpstr>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Developing Experts</dc:creator>
  <cp:lastModifiedBy>Developing Experts</cp:lastModifiedBy>
  <cp:revision>2</cp:revision>
  <dcterms:created xsi:type="dcterms:W3CDTF">2023-07-03T11:03:00Z</dcterms:created>
  <dcterms:modified xsi:type="dcterms:W3CDTF">2023-09-02T11:39:12Z</dcterms:modified>
</cp:coreProperties>
</file>