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4" r:id="rId10"/>
    <p:sldId id="332" r:id="rId11"/>
    <p:sldId id="335" r:id="rId12"/>
    <p:sldId id="336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ouncy ball bouncing OFF 71% - Online Shopping Site for Fashion &amp; Lifestyle.">
            <a:extLst>
              <a:ext uri="{FF2B5EF4-FFF2-40B4-BE49-F238E27FC236}">
                <a16:creationId xmlns:a16="http://schemas.microsoft.com/office/drawing/2014/main" id="{53229CEC-788A-CF42-B9AE-9B5AF3E9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7"/>
          <a:stretch/>
        </p:blipFill>
        <p:spPr bwMode="auto">
          <a:xfrm>
            <a:off x="3770580" y="10"/>
            <a:ext cx="84214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5257800" cy="18999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F0"/>
                </a:solidFill>
                <a:ea typeface="+mj-ea"/>
                <a:cs typeface="+mj-cs"/>
              </a:rPr>
              <a:t>Gravitational Potential Energy Store</a:t>
            </a:r>
            <a:endParaRPr lang="en-US" sz="4000" b="1" i="0" dirty="0">
              <a:solidFill>
                <a:srgbClr val="00B0F0"/>
              </a:solidFill>
              <a:effectLst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606707" y="2144834"/>
            <a:ext cx="596771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stronger the </a:t>
            </a:r>
            <a:r>
              <a:rPr lang="en-US" sz="2400" b="1" dirty="0">
                <a:solidFill>
                  <a:srgbClr val="00B0F0"/>
                </a:solidFill>
              </a:rPr>
              <a:t>gravitational field </a:t>
            </a:r>
            <a:r>
              <a:rPr lang="en-US" sz="2400" dirty="0"/>
              <a:t>the more energy in the </a:t>
            </a:r>
            <a:r>
              <a:rPr lang="en-US" sz="2400" b="1" dirty="0"/>
              <a:t>gravitational potential energy store</a:t>
            </a:r>
            <a:r>
              <a:rPr lang="en-US" sz="2400" dirty="0"/>
              <a:t>.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greater the </a:t>
            </a:r>
            <a:r>
              <a:rPr lang="en-US" sz="2400" b="1" dirty="0">
                <a:solidFill>
                  <a:srgbClr val="00B0F0"/>
                </a:solidFill>
              </a:rPr>
              <a:t>mass</a:t>
            </a:r>
            <a:r>
              <a:rPr lang="en-US" sz="2400" dirty="0"/>
              <a:t> of the object the more energy in the </a:t>
            </a:r>
            <a:r>
              <a:rPr lang="en-US" sz="2400" b="1" dirty="0"/>
              <a:t>gravitational potential energy store</a:t>
            </a:r>
            <a:r>
              <a:rPr lang="en-US" sz="2400" dirty="0"/>
              <a:t>. 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greater the </a:t>
            </a:r>
            <a:r>
              <a:rPr lang="en-US" sz="2400" b="1" dirty="0">
                <a:solidFill>
                  <a:srgbClr val="00B0F0"/>
                </a:solidFill>
              </a:rPr>
              <a:t>height</a:t>
            </a:r>
            <a:r>
              <a:rPr lang="en-US" sz="2400" dirty="0"/>
              <a:t> of the object the more energy in the </a:t>
            </a:r>
            <a:r>
              <a:rPr lang="en-US" sz="2400" b="1" dirty="0"/>
              <a:t>gravitational potential energy store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83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Raimondi Cranes presents new high performance luffer with heaviest lifting  capacity - Raimondi Cranes | 150 years of manufacturing">
            <a:extLst>
              <a:ext uri="{FF2B5EF4-FFF2-40B4-BE49-F238E27FC236}">
                <a16:creationId xmlns:a16="http://schemas.microsoft.com/office/drawing/2014/main" id="{2EFC774E-CFA8-B04D-BCA3-40F45BFF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32408" r="-8" b="4490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8BE240-4437-0E40-AB91-9AE6899990FC}"/>
              </a:ext>
            </a:extLst>
          </p:cNvPr>
          <p:cNvSpPr/>
          <p:nvPr/>
        </p:nvSpPr>
        <p:spPr>
          <a:xfrm>
            <a:off x="4560601" y="1178081"/>
            <a:ext cx="6657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roxima-soft"/>
              </a:rPr>
              <a:t>A crane lifts a 75 kg mass a height of 8 m. Calculate the gravitational potential energy gained by the mass (g =  9.8 N/kg).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3A65-EBBD-7849-86CD-CCD66D1776E0}"/>
              </a:ext>
            </a:extLst>
          </p:cNvPr>
          <p:cNvSpPr/>
          <p:nvPr/>
        </p:nvSpPr>
        <p:spPr>
          <a:xfrm>
            <a:off x="4560602" y="532025"/>
            <a:ext cx="30237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</a:rPr>
              <a:t>Sample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7950B-9A1E-E248-8A52-3FA3553AA2E1}"/>
              </a:ext>
            </a:extLst>
          </p:cNvPr>
          <p:cNvSpPr txBox="1"/>
          <p:nvPr/>
        </p:nvSpPr>
        <p:spPr>
          <a:xfrm>
            <a:off x="5232945" y="2696612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ABE99-E744-0D40-836A-BA6D83841B68}"/>
              </a:ext>
            </a:extLst>
          </p:cNvPr>
          <p:cNvSpPr txBox="1"/>
          <p:nvPr/>
        </p:nvSpPr>
        <p:spPr>
          <a:xfrm>
            <a:off x="6109809" y="269660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620EB-2989-6D41-A89D-63350C1DA99D}"/>
              </a:ext>
            </a:extLst>
          </p:cNvPr>
          <p:cNvSpPr txBox="1"/>
          <p:nvPr/>
        </p:nvSpPr>
        <p:spPr>
          <a:xfrm>
            <a:off x="6934327" y="2696609"/>
            <a:ext cx="684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7CCBC-34BE-B044-BADB-21AE49B12650}"/>
              </a:ext>
            </a:extLst>
          </p:cNvPr>
          <p:cNvSpPr txBox="1"/>
          <p:nvPr/>
        </p:nvSpPr>
        <p:spPr>
          <a:xfrm>
            <a:off x="8185039" y="269660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1EC15-4FB0-8F48-8C01-5068486D3184}"/>
              </a:ext>
            </a:extLst>
          </p:cNvPr>
          <p:cNvSpPr txBox="1"/>
          <p:nvPr/>
        </p:nvSpPr>
        <p:spPr>
          <a:xfrm>
            <a:off x="9217742" y="2696608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F1309-18CF-944A-9300-F72E53F0BECF}"/>
              </a:ext>
            </a:extLst>
          </p:cNvPr>
          <p:cNvSpPr txBox="1"/>
          <p:nvPr/>
        </p:nvSpPr>
        <p:spPr>
          <a:xfrm>
            <a:off x="10080950" y="269660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0375E-8CBD-684A-8EEA-7A10FDB57E77}"/>
              </a:ext>
            </a:extLst>
          </p:cNvPr>
          <p:cNvSpPr txBox="1"/>
          <p:nvPr/>
        </p:nvSpPr>
        <p:spPr>
          <a:xfrm>
            <a:off x="10934540" y="2696608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80CE45-57D1-D247-93C7-C163731464E8}"/>
              </a:ext>
            </a:extLst>
          </p:cNvPr>
          <p:cNvSpPr txBox="1"/>
          <p:nvPr/>
        </p:nvSpPr>
        <p:spPr>
          <a:xfrm>
            <a:off x="5232945" y="3595452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8ED543-8B21-0F45-9FC9-9208C6995F9D}"/>
              </a:ext>
            </a:extLst>
          </p:cNvPr>
          <p:cNvSpPr txBox="1"/>
          <p:nvPr/>
        </p:nvSpPr>
        <p:spPr>
          <a:xfrm>
            <a:off x="6109809" y="359544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98F86-E89A-2441-8541-674D7F3A6A11}"/>
              </a:ext>
            </a:extLst>
          </p:cNvPr>
          <p:cNvSpPr txBox="1"/>
          <p:nvPr/>
        </p:nvSpPr>
        <p:spPr>
          <a:xfrm>
            <a:off x="6934327" y="359544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DFF50-F4F2-CB45-BED0-B39BD46A0412}"/>
              </a:ext>
            </a:extLst>
          </p:cNvPr>
          <p:cNvSpPr txBox="1"/>
          <p:nvPr/>
        </p:nvSpPr>
        <p:spPr>
          <a:xfrm>
            <a:off x="8185039" y="359544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5DC06F-1071-2C4E-B804-EF57107F5825}"/>
              </a:ext>
            </a:extLst>
          </p:cNvPr>
          <p:cNvSpPr txBox="1"/>
          <p:nvPr/>
        </p:nvSpPr>
        <p:spPr>
          <a:xfrm>
            <a:off x="9026012" y="359544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9.8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59DB8A-544A-BB47-A81C-CDF3CC08ABC5}"/>
              </a:ext>
            </a:extLst>
          </p:cNvPr>
          <p:cNvSpPr txBox="1"/>
          <p:nvPr/>
        </p:nvSpPr>
        <p:spPr>
          <a:xfrm>
            <a:off x="10080950" y="359544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×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1000C5-3E3B-F145-B1D1-2E8A9E01FD6C}"/>
              </a:ext>
            </a:extLst>
          </p:cNvPr>
          <p:cNvSpPr txBox="1"/>
          <p:nvPr/>
        </p:nvSpPr>
        <p:spPr>
          <a:xfrm>
            <a:off x="10934540" y="359544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1EF9CC-C8BB-C545-ADAB-93273713CF1E}"/>
              </a:ext>
            </a:extLst>
          </p:cNvPr>
          <p:cNvSpPr txBox="1"/>
          <p:nvPr/>
        </p:nvSpPr>
        <p:spPr>
          <a:xfrm>
            <a:off x="5528604" y="291017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A5BEC-3D2B-F64F-85F8-BF9A16FFD1EE}"/>
              </a:ext>
            </a:extLst>
          </p:cNvPr>
          <p:cNvSpPr txBox="1"/>
          <p:nvPr/>
        </p:nvSpPr>
        <p:spPr>
          <a:xfrm>
            <a:off x="5534047" y="378451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BE7FD-81D1-5842-A511-3C467659D5A4}"/>
              </a:ext>
            </a:extLst>
          </p:cNvPr>
          <p:cNvSpPr txBox="1"/>
          <p:nvPr/>
        </p:nvSpPr>
        <p:spPr>
          <a:xfrm>
            <a:off x="5224174" y="4558346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8A47F9-C2E6-D344-90D7-27A5D300677A}"/>
              </a:ext>
            </a:extLst>
          </p:cNvPr>
          <p:cNvSpPr txBox="1"/>
          <p:nvPr/>
        </p:nvSpPr>
        <p:spPr>
          <a:xfrm>
            <a:off x="6101038" y="455834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7A9615-A676-0A4E-961C-7547D1A181B6}"/>
              </a:ext>
            </a:extLst>
          </p:cNvPr>
          <p:cNvSpPr txBox="1"/>
          <p:nvPr/>
        </p:nvSpPr>
        <p:spPr>
          <a:xfrm>
            <a:off x="6925556" y="4558343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5880 J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E1F131-607C-1144-96D0-23D984B11E9D}"/>
              </a:ext>
            </a:extLst>
          </p:cNvPr>
          <p:cNvSpPr txBox="1"/>
          <p:nvPr/>
        </p:nvSpPr>
        <p:spPr>
          <a:xfrm>
            <a:off x="5525276" y="474740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14C4AC-0A72-AB42-A93F-31FD8508A7D2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16416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303FF900-3A96-8244-943B-488BB607D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97"/>
          <a:stretch/>
        </p:blipFill>
        <p:spPr>
          <a:xfrm>
            <a:off x="540656" y="0"/>
            <a:ext cx="7366000" cy="4100104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6EEFD5-76C0-E740-A412-33377C15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BE55EC8-EE69-704A-8767-81436934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FC961E-02C0-F94B-8272-17F312D7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85E196A-A192-4C43-8554-697451A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2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B93418D-A19D-684F-8E5D-AE7AD30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A026E48-4AF3-B04E-9866-5C5A3418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0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407042-F82B-4046-9B14-5D5C5D9E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8"/>
          <a:stretch/>
        </p:blipFill>
        <p:spPr bwMode="auto">
          <a:xfrm>
            <a:off x="0" y="4865914"/>
            <a:ext cx="239484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E27121A3-DB21-6B42-8C2B-CF6957DC6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993" y="4172674"/>
            <a:ext cx="1963665" cy="21916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40131F-50CE-194C-A35F-98B7CA2D75B6}"/>
              </a:ext>
            </a:extLst>
          </p:cNvPr>
          <p:cNvSpPr/>
          <p:nvPr/>
        </p:nvSpPr>
        <p:spPr>
          <a:xfrm>
            <a:off x="8052138" y="1346498"/>
            <a:ext cx="3778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ball with a mass of 500 grams is lifted onto a shelf which is 1.5 metres above the ground. Calculate the gravitational potential energy gained by the ball. </a:t>
            </a:r>
          </a:p>
          <a:p>
            <a:r>
              <a:rPr lang="en-GB" sz="2400" dirty="0">
                <a:latin typeface="proxima-soft"/>
              </a:rPr>
              <a:t>(g =  9.8 N/kg).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ACEAFA-BA51-954C-A76B-ED4D7E39B1FD}"/>
              </a:ext>
            </a:extLst>
          </p:cNvPr>
          <p:cNvSpPr/>
          <p:nvPr/>
        </p:nvSpPr>
        <p:spPr>
          <a:xfrm>
            <a:off x="8052137" y="601769"/>
            <a:ext cx="30237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</a:rPr>
              <a:t>Sample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9ED9D-C135-6241-B6F4-6C21CEDE0102}"/>
              </a:ext>
            </a:extLst>
          </p:cNvPr>
          <p:cNvSpPr txBox="1"/>
          <p:nvPr/>
        </p:nvSpPr>
        <p:spPr>
          <a:xfrm>
            <a:off x="1215020" y="2384593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380C34-62BD-DC44-A7AE-FB71F6A02CC8}"/>
              </a:ext>
            </a:extLst>
          </p:cNvPr>
          <p:cNvSpPr txBox="1"/>
          <p:nvPr/>
        </p:nvSpPr>
        <p:spPr>
          <a:xfrm>
            <a:off x="2091884" y="238459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6A88A-D6F4-E747-91EE-2E44A78977C1}"/>
              </a:ext>
            </a:extLst>
          </p:cNvPr>
          <p:cNvSpPr txBox="1"/>
          <p:nvPr/>
        </p:nvSpPr>
        <p:spPr>
          <a:xfrm>
            <a:off x="2916402" y="2384590"/>
            <a:ext cx="684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BF57B-6B95-D94D-83B8-0C2357A933B6}"/>
              </a:ext>
            </a:extLst>
          </p:cNvPr>
          <p:cNvSpPr txBox="1"/>
          <p:nvPr/>
        </p:nvSpPr>
        <p:spPr>
          <a:xfrm>
            <a:off x="4167114" y="238459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55B32-8AB4-4C49-8184-084E02C840AD}"/>
              </a:ext>
            </a:extLst>
          </p:cNvPr>
          <p:cNvSpPr txBox="1"/>
          <p:nvPr/>
        </p:nvSpPr>
        <p:spPr>
          <a:xfrm>
            <a:off x="5199817" y="2384589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9954C9-3DEF-2F42-9859-92C0627A17ED}"/>
              </a:ext>
            </a:extLst>
          </p:cNvPr>
          <p:cNvSpPr txBox="1"/>
          <p:nvPr/>
        </p:nvSpPr>
        <p:spPr>
          <a:xfrm>
            <a:off x="6063025" y="238458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D2013-278B-6246-BA34-8D5118CB8947}"/>
              </a:ext>
            </a:extLst>
          </p:cNvPr>
          <p:cNvSpPr txBox="1"/>
          <p:nvPr/>
        </p:nvSpPr>
        <p:spPr>
          <a:xfrm>
            <a:off x="6916615" y="2384589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h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B6EAFBB4-0EFE-9241-A10B-7A4E540FD3AA}"/>
              </a:ext>
            </a:extLst>
          </p:cNvPr>
          <p:cNvSpPr/>
          <p:nvPr/>
        </p:nvSpPr>
        <p:spPr>
          <a:xfrm rot="10800000">
            <a:off x="1301932" y="3215586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7A502F3-DEDC-2E43-91C6-444CA892A06A}"/>
              </a:ext>
            </a:extLst>
          </p:cNvPr>
          <p:cNvSpPr/>
          <p:nvPr/>
        </p:nvSpPr>
        <p:spPr>
          <a:xfrm rot="10800000">
            <a:off x="3061885" y="3215586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C270CE62-B86E-0848-B58C-7819D90EEC92}"/>
              </a:ext>
            </a:extLst>
          </p:cNvPr>
          <p:cNvSpPr/>
          <p:nvPr/>
        </p:nvSpPr>
        <p:spPr>
          <a:xfrm rot="10800000">
            <a:off x="5285061" y="3215586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06FF7A74-9732-DB49-876C-24003707E73E}"/>
              </a:ext>
            </a:extLst>
          </p:cNvPr>
          <p:cNvSpPr/>
          <p:nvPr/>
        </p:nvSpPr>
        <p:spPr>
          <a:xfrm rot="10800000">
            <a:off x="7021095" y="3243572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17A38F-FC55-E540-92F4-E3911EE62F50}"/>
              </a:ext>
            </a:extLst>
          </p:cNvPr>
          <p:cNvSpPr/>
          <p:nvPr/>
        </p:nvSpPr>
        <p:spPr>
          <a:xfrm>
            <a:off x="542677" y="4080435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gravitational potential energy  (J)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A6A92-0B7A-AB42-9A1C-C37CFFECA4FF}"/>
              </a:ext>
            </a:extLst>
          </p:cNvPr>
          <p:cNvSpPr/>
          <p:nvPr/>
        </p:nvSpPr>
        <p:spPr>
          <a:xfrm>
            <a:off x="2337304" y="4066474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mass </a:t>
            </a:r>
          </a:p>
          <a:p>
            <a:pPr algn="ctr"/>
            <a:r>
              <a:rPr lang="en-US" sz="2400" b="1" dirty="0"/>
              <a:t>(kg)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D2E0A4-8CDD-464C-ACC4-56EB28F83A15}"/>
              </a:ext>
            </a:extLst>
          </p:cNvPr>
          <p:cNvSpPr/>
          <p:nvPr/>
        </p:nvSpPr>
        <p:spPr>
          <a:xfrm>
            <a:off x="4603681" y="4066474"/>
            <a:ext cx="182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gravitational field strength (N/kg)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E6EC17-85E1-1542-8F87-8C6ED1B9831A}"/>
              </a:ext>
            </a:extLst>
          </p:cNvPr>
          <p:cNvSpPr/>
          <p:nvPr/>
        </p:nvSpPr>
        <p:spPr>
          <a:xfrm>
            <a:off x="6261840" y="4066473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height </a:t>
            </a:r>
          </a:p>
          <a:p>
            <a:pPr algn="ctr"/>
            <a:r>
              <a:rPr lang="en-US" sz="2400" b="1" dirty="0"/>
              <a:t>(m)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8B919-AAED-6147-993C-4BC5EE2CC95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4989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303FF900-3A96-8244-943B-488BB607D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97"/>
          <a:stretch/>
        </p:blipFill>
        <p:spPr>
          <a:xfrm>
            <a:off x="540656" y="0"/>
            <a:ext cx="7366000" cy="4100104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6EEFD5-76C0-E740-A412-33377C15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BE55EC8-EE69-704A-8767-81436934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FC961E-02C0-F94B-8272-17F312D7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85E196A-A192-4C43-8554-697451A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2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B93418D-A19D-684F-8E5D-AE7AD30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A026E48-4AF3-B04E-9866-5C5A3418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0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407042-F82B-4046-9B14-5D5C5D9E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8"/>
          <a:stretch/>
        </p:blipFill>
        <p:spPr bwMode="auto">
          <a:xfrm>
            <a:off x="0" y="4865914"/>
            <a:ext cx="239484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E27121A3-DB21-6B42-8C2B-CF6957DC6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993" y="4172674"/>
            <a:ext cx="1963665" cy="21916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40131F-50CE-194C-A35F-98B7CA2D75B6}"/>
              </a:ext>
            </a:extLst>
          </p:cNvPr>
          <p:cNvSpPr/>
          <p:nvPr/>
        </p:nvSpPr>
        <p:spPr>
          <a:xfrm>
            <a:off x="8052138" y="1346498"/>
            <a:ext cx="3778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ball with a mass of 500 grams is lifted onto a shelf which is 1.5 metres above the ground. Calculate the gravitational potential energy gained by the ball. </a:t>
            </a:r>
          </a:p>
          <a:p>
            <a:r>
              <a:rPr lang="en-GB" sz="2400" dirty="0">
                <a:latin typeface="proxima-soft"/>
              </a:rPr>
              <a:t>(g =  9.8 N/kg).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ACEAFA-BA51-954C-A76B-ED4D7E39B1FD}"/>
              </a:ext>
            </a:extLst>
          </p:cNvPr>
          <p:cNvSpPr/>
          <p:nvPr/>
        </p:nvSpPr>
        <p:spPr>
          <a:xfrm>
            <a:off x="8052137" y="601769"/>
            <a:ext cx="30237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</a:rPr>
              <a:t>Sample question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F62560-A206-6540-81CB-1C5B3F4CF797}"/>
              </a:ext>
            </a:extLst>
          </p:cNvPr>
          <p:cNvSpPr txBox="1"/>
          <p:nvPr/>
        </p:nvSpPr>
        <p:spPr>
          <a:xfrm>
            <a:off x="1215923" y="2588684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259D5D-632F-5648-8E85-236E2C625E2A}"/>
              </a:ext>
            </a:extLst>
          </p:cNvPr>
          <p:cNvSpPr txBox="1"/>
          <p:nvPr/>
        </p:nvSpPr>
        <p:spPr>
          <a:xfrm>
            <a:off x="2092787" y="258868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639AB2-3117-3A4D-B44A-DFE1244B04D8}"/>
              </a:ext>
            </a:extLst>
          </p:cNvPr>
          <p:cNvSpPr txBox="1"/>
          <p:nvPr/>
        </p:nvSpPr>
        <p:spPr>
          <a:xfrm>
            <a:off x="2917305" y="2588681"/>
            <a:ext cx="684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E09D4D-EA04-804C-A821-F3823139BA60}"/>
              </a:ext>
            </a:extLst>
          </p:cNvPr>
          <p:cNvSpPr txBox="1"/>
          <p:nvPr/>
        </p:nvSpPr>
        <p:spPr>
          <a:xfrm>
            <a:off x="4168017" y="258868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78CE1C-47A8-3B40-8863-77DD6621BBFE}"/>
              </a:ext>
            </a:extLst>
          </p:cNvPr>
          <p:cNvSpPr txBox="1"/>
          <p:nvPr/>
        </p:nvSpPr>
        <p:spPr>
          <a:xfrm>
            <a:off x="5200720" y="258868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3F3503-8B4A-E640-A720-3DA33AAC3EBE}"/>
              </a:ext>
            </a:extLst>
          </p:cNvPr>
          <p:cNvSpPr txBox="1"/>
          <p:nvPr/>
        </p:nvSpPr>
        <p:spPr>
          <a:xfrm>
            <a:off x="6063928" y="258868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F62252-D5E6-674F-A289-6E07600AE443}"/>
              </a:ext>
            </a:extLst>
          </p:cNvPr>
          <p:cNvSpPr txBox="1"/>
          <p:nvPr/>
        </p:nvSpPr>
        <p:spPr>
          <a:xfrm>
            <a:off x="6917518" y="2588680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DFA639-FBE0-6E4F-92AB-F4B461256ECB}"/>
              </a:ext>
            </a:extLst>
          </p:cNvPr>
          <p:cNvSpPr txBox="1"/>
          <p:nvPr/>
        </p:nvSpPr>
        <p:spPr>
          <a:xfrm>
            <a:off x="1215923" y="3487524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7DF6C7-17D8-E54B-93B7-674F1AB0EE79}"/>
              </a:ext>
            </a:extLst>
          </p:cNvPr>
          <p:cNvSpPr txBox="1"/>
          <p:nvPr/>
        </p:nvSpPr>
        <p:spPr>
          <a:xfrm>
            <a:off x="2092787" y="348752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93DB87-8534-CB47-A2F1-2E0674FD8EF4}"/>
              </a:ext>
            </a:extLst>
          </p:cNvPr>
          <p:cNvSpPr txBox="1"/>
          <p:nvPr/>
        </p:nvSpPr>
        <p:spPr>
          <a:xfrm>
            <a:off x="2917305" y="3487521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83C8CA-66C5-B34A-9838-D68392AA3859}"/>
              </a:ext>
            </a:extLst>
          </p:cNvPr>
          <p:cNvSpPr txBox="1"/>
          <p:nvPr/>
        </p:nvSpPr>
        <p:spPr>
          <a:xfrm>
            <a:off x="4168017" y="348752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0052CD-D387-CE4F-B4EE-66453075B61A}"/>
              </a:ext>
            </a:extLst>
          </p:cNvPr>
          <p:cNvSpPr txBox="1"/>
          <p:nvPr/>
        </p:nvSpPr>
        <p:spPr>
          <a:xfrm>
            <a:off x="5008990" y="3487520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9.8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78FC83-A3C1-2D4B-A6CF-E37F09C2A68A}"/>
              </a:ext>
            </a:extLst>
          </p:cNvPr>
          <p:cNvSpPr txBox="1"/>
          <p:nvPr/>
        </p:nvSpPr>
        <p:spPr>
          <a:xfrm>
            <a:off x="6063928" y="348752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568A39-EF5E-2C46-8495-BC8A3D69AD30}"/>
              </a:ext>
            </a:extLst>
          </p:cNvPr>
          <p:cNvSpPr txBox="1"/>
          <p:nvPr/>
        </p:nvSpPr>
        <p:spPr>
          <a:xfrm>
            <a:off x="6917518" y="3487520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AD441-2CAC-6840-BA7E-4BAE8EC714E9}"/>
              </a:ext>
            </a:extLst>
          </p:cNvPr>
          <p:cNvSpPr txBox="1"/>
          <p:nvPr/>
        </p:nvSpPr>
        <p:spPr>
          <a:xfrm>
            <a:off x="1511582" y="280224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465B8B-4774-4B48-A829-882806D41EC7}"/>
              </a:ext>
            </a:extLst>
          </p:cNvPr>
          <p:cNvSpPr txBox="1"/>
          <p:nvPr/>
        </p:nvSpPr>
        <p:spPr>
          <a:xfrm>
            <a:off x="1517025" y="367658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001CD4-C0BA-BF45-BF6A-81BB10E1EC7C}"/>
              </a:ext>
            </a:extLst>
          </p:cNvPr>
          <p:cNvSpPr txBox="1"/>
          <p:nvPr/>
        </p:nvSpPr>
        <p:spPr>
          <a:xfrm>
            <a:off x="1207152" y="445041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B0A4BE-365A-694C-BE4A-E38611AAE34A}"/>
              </a:ext>
            </a:extLst>
          </p:cNvPr>
          <p:cNvSpPr txBox="1"/>
          <p:nvPr/>
        </p:nvSpPr>
        <p:spPr>
          <a:xfrm>
            <a:off x="2084016" y="445041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480F5C-D66E-B648-955E-E46E12876830}"/>
              </a:ext>
            </a:extLst>
          </p:cNvPr>
          <p:cNvSpPr txBox="1"/>
          <p:nvPr/>
        </p:nvSpPr>
        <p:spPr>
          <a:xfrm>
            <a:off x="2908534" y="4450415"/>
            <a:ext cx="163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7.35 J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3E6A04-ED79-534A-83E2-EECB66644914}"/>
              </a:ext>
            </a:extLst>
          </p:cNvPr>
          <p:cNvSpPr txBox="1"/>
          <p:nvPr/>
        </p:nvSpPr>
        <p:spPr>
          <a:xfrm>
            <a:off x="1508254" y="463947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769043-48EE-534A-839B-D8E50239A72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85350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uncy ball bouncing OFF 71% - Online Shopping Site for Fashion &amp; Lifestyle.">
            <a:extLst>
              <a:ext uri="{FF2B5EF4-FFF2-40B4-BE49-F238E27FC236}">
                <a16:creationId xmlns:a16="http://schemas.microsoft.com/office/drawing/2014/main" id="{53229CEC-788A-CF42-B9AE-9B5AF3E9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5"/>
          <a:stretch/>
        </p:blipFill>
        <p:spPr bwMode="auto">
          <a:xfrm>
            <a:off x="3714773" y="10"/>
            <a:ext cx="847417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190018" y="365125"/>
            <a:ext cx="3524755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  <a:ea typeface="+mj-ea"/>
                <a:cs typeface="+mj-cs"/>
              </a:rPr>
              <a:t>Gravitational Potential Energy Store</a:t>
            </a:r>
            <a:endParaRPr lang="en-US" sz="2800" b="1" i="0" dirty="0">
              <a:solidFill>
                <a:srgbClr val="00B0F0"/>
              </a:solidFill>
              <a:effectLst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-184976" y="2239158"/>
            <a:ext cx="389974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Calculate the amount of </a:t>
            </a:r>
            <a:r>
              <a:rPr lang="en-US" sz="2400" b="1" dirty="0">
                <a:solidFill>
                  <a:srgbClr val="00B0F0"/>
                </a:solidFill>
              </a:rPr>
              <a:t>gravitational potential energy gained</a:t>
            </a:r>
            <a:r>
              <a:rPr lang="en-US" sz="2400" dirty="0"/>
              <a:t> by an object raised above ground level.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70529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ouncy ball bouncing OFF 71% - Online Shopping Site for Fashion &amp; Lifestyle.">
            <a:extLst>
              <a:ext uri="{FF2B5EF4-FFF2-40B4-BE49-F238E27FC236}">
                <a16:creationId xmlns:a16="http://schemas.microsoft.com/office/drawing/2014/main" id="{53229CEC-788A-CF42-B9AE-9B5AF3E9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5"/>
          <a:stretch/>
        </p:blipFill>
        <p:spPr bwMode="auto">
          <a:xfrm>
            <a:off x="3714773" y="10"/>
            <a:ext cx="847417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  <a:ea typeface="+mj-ea"/>
                <a:cs typeface="+mj-cs"/>
              </a:rPr>
              <a:t>Gravitational Potential Energy Store</a:t>
            </a:r>
            <a:endParaRPr lang="en-US" sz="3200" b="1" i="0" dirty="0">
              <a:solidFill>
                <a:srgbClr val="00B0F0"/>
              </a:solidFill>
              <a:effectLst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43101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Calculate the amount of </a:t>
            </a:r>
            <a:r>
              <a:rPr lang="en-US" sz="2400" b="1" dirty="0">
                <a:solidFill>
                  <a:srgbClr val="00B0F0"/>
                </a:solidFill>
              </a:rPr>
              <a:t>gravitational potential energy gained</a:t>
            </a:r>
            <a:r>
              <a:rPr lang="en-US" sz="2400" dirty="0"/>
              <a:t> by an object raised above ground level.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Why Do Some People Call Football “Soccer”? | Britannica">
            <a:extLst>
              <a:ext uri="{FF2B5EF4-FFF2-40B4-BE49-F238E27FC236}">
                <a16:creationId xmlns:a16="http://schemas.microsoft.com/office/drawing/2014/main" id="{EDD19308-4782-414E-985C-784135063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" b="1133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E47B87-5034-A64F-8CB8-50AE06C0A8AA}"/>
              </a:ext>
            </a:extLst>
          </p:cNvPr>
          <p:cNvSpPr/>
          <p:nvPr/>
        </p:nvSpPr>
        <p:spPr>
          <a:xfrm>
            <a:off x="9114971" y="1166842"/>
            <a:ext cx="264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roxima-soft"/>
              </a:rPr>
              <a:t>Gravitational potential energy 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is the energy </a:t>
            </a:r>
            <a:r>
              <a:rPr lang="en-GB" sz="3200" b="1" dirty="0">
                <a:solidFill>
                  <a:schemeClr val="bg1"/>
                </a:solidFill>
                <a:latin typeface="proxima-soft"/>
              </a:rPr>
              <a:t>stored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 in an object due to its position above the Earth's surface.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39C07-40F8-C542-81CB-4C7EE378B00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1195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303FF900-3A96-8244-943B-488BB607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-1602196"/>
            <a:ext cx="7366000" cy="5702300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6EEFD5-76C0-E740-A412-33377C15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BE55EC8-EE69-704A-8767-81436934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FC961E-02C0-F94B-8272-17F312D7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85E196A-A192-4C43-8554-697451A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2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B93418D-A19D-684F-8E5D-AE7AD30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A026E48-4AF3-B04E-9866-5C5A3418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0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407042-F82B-4046-9B14-5D5C5D9E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8"/>
          <a:stretch/>
        </p:blipFill>
        <p:spPr bwMode="auto">
          <a:xfrm>
            <a:off x="0" y="4865914"/>
            <a:ext cx="239484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E27121A3-DB21-6B42-8C2B-CF6957DC6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993" y="4172674"/>
            <a:ext cx="1963665" cy="2191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DE4490-9A23-2546-857A-118D9713FDEA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26586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303FF900-3A96-8244-943B-488BB607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-1602196"/>
            <a:ext cx="7366000" cy="5702300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6EEFD5-76C0-E740-A412-33377C15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BE55EC8-EE69-704A-8767-81436934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FC961E-02C0-F94B-8272-17F312D7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85E196A-A192-4C43-8554-697451A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2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B93418D-A19D-684F-8E5D-AE7AD30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A026E48-4AF3-B04E-9866-5C5A3418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0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407042-F82B-4046-9B14-5D5C5D9E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8"/>
          <a:stretch/>
        </p:blipFill>
        <p:spPr bwMode="auto">
          <a:xfrm>
            <a:off x="0" y="4865914"/>
            <a:ext cx="239484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E27121A3-DB21-6B42-8C2B-CF6957DC6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93" y="377371"/>
            <a:ext cx="1963665" cy="21916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2203EF-1177-174D-A646-9F696826E566}"/>
              </a:ext>
            </a:extLst>
          </p:cNvPr>
          <p:cNvSpPr/>
          <p:nvPr/>
        </p:nvSpPr>
        <p:spPr>
          <a:xfrm>
            <a:off x="2495011" y="3198167"/>
            <a:ext cx="7441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</a:rPr>
              <a:t>The ball now has a </a:t>
            </a:r>
            <a:r>
              <a:rPr lang="en-GB" sz="2400" b="1" dirty="0">
                <a:solidFill>
                  <a:srgbClr val="00B0F0"/>
                </a:solidFill>
              </a:rPr>
              <a:t>store of gravitational potential </a:t>
            </a:r>
            <a:r>
              <a:rPr lang="en-GB" sz="2400" dirty="0">
                <a:solidFill>
                  <a:srgbClr val="333333"/>
                </a:solidFill>
              </a:rPr>
              <a:t>energy.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DEEC2-3940-464D-8FDA-2180DD872A9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1053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303FF900-3A96-8244-943B-488BB607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-1602196"/>
            <a:ext cx="7366000" cy="5702300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6EEFD5-76C0-E740-A412-33377C15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BE55EC8-EE69-704A-8767-81436934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FC961E-02C0-F94B-8272-17F312D7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85E196A-A192-4C43-8554-697451A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2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B93418D-A19D-684F-8E5D-AE7AD30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A026E48-4AF3-B04E-9866-5C5A3418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0" y="4865914"/>
            <a:ext cx="1992086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407042-F82B-4046-9B14-5D5C5D9E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8"/>
          <a:stretch/>
        </p:blipFill>
        <p:spPr bwMode="auto">
          <a:xfrm>
            <a:off x="0" y="4865914"/>
            <a:ext cx="239484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E27121A3-DB21-6B42-8C2B-CF6957DC6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993" y="4172674"/>
            <a:ext cx="1963665" cy="2191656"/>
          </a:xfrm>
          <a:prstGeom prst="rect">
            <a:avLst/>
          </a:prstGeom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id="{DB3248AB-B17D-EC4C-9702-A732B0F47B02}"/>
              </a:ext>
            </a:extLst>
          </p:cNvPr>
          <p:cNvSpPr/>
          <p:nvPr/>
        </p:nvSpPr>
        <p:spPr>
          <a:xfrm rot="16200000">
            <a:off x="8415611" y="5006892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C943D6-D4A0-5D47-957E-7537EC269E2A}"/>
              </a:ext>
            </a:extLst>
          </p:cNvPr>
          <p:cNvSpPr/>
          <p:nvPr/>
        </p:nvSpPr>
        <p:spPr>
          <a:xfrm>
            <a:off x="1641872" y="5037669"/>
            <a:ext cx="660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  <a:latin typeface="proxima-soft"/>
              </a:rPr>
              <a:t>The ball now has </a:t>
            </a:r>
            <a:r>
              <a:rPr lang="en-GB" sz="2400" b="1" dirty="0">
                <a:solidFill>
                  <a:srgbClr val="00B0F0"/>
                </a:solidFill>
                <a:latin typeface="proxima-soft"/>
              </a:rPr>
              <a:t>no gravitational potential energy</a:t>
            </a:r>
            <a:r>
              <a:rPr lang="en-GB" sz="2400" dirty="0">
                <a:solidFill>
                  <a:srgbClr val="333333"/>
                </a:solidFill>
                <a:latin typeface="proxima-soft"/>
              </a:rPr>
              <a:t>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7903D-164B-6343-947F-A8715C28CA0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91443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How does gravity work? | HowStuffWorks">
            <a:extLst>
              <a:ext uri="{FF2B5EF4-FFF2-40B4-BE49-F238E27FC236}">
                <a16:creationId xmlns:a16="http://schemas.microsoft.com/office/drawing/2014/main" id="{CCB41FCA-61B3-BF44-9471-DC4C29E6A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19" r="3644" b="566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17382B-A378-0F4A-A0CE-AAF3C51F30ED}"/>
              </a:ext>
            </a:extLst>
          </p:cNvPr>
          <p:cNvSpPr/>
          <p:nvPr/>
        </p:nvSpPr>
        <p:spPr>
          <a:xfrm>
            <a:off x="4831895" y="703670"/>
            <a:ext cx="62742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</a:rPr>
              <a:t>Gravitational potential energy store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47D0E-A0BC-C54E-9EE7-D212D3F2B422}"/>
              </a:ext>
            </a:extLst>
          </p:cNvPr>
          <p:cNvSpPr txBox="1"/>
          <p:nvPr/>
        </p:nvSpPr>
        <p:spPr>
          <a:xfrm>
            <a:off x="4831895" y="1373430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D3385-D5BE-9542-A07E-A04594253F5B}"/>
              </a:ext>
            </a:extLst>
          </p:cNvPr>
          <p:cNvSpPr txBox="1"/>
          <p:nvPr/>
        </p:nvSpPr>
        <p:spPr>
          <a:xfrm>
            <a:off x="5708759" y="137342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B8901-87A8-F049-9EA2-8911BF428D39}"/>
              </a:ext>
            </a:extLst>
          </p:cNvPr>
          <p:cNvSpPr txBox="1"/>
          <p:nvPr/>
        </p:nvSpPr>
        <p:spPr>
          <a:xfrm>
            <a:off x="6533277" y="1373427"/>
            <a:ext cx="684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18794-723B-1B46-9601-F3C2E7460A3A}"/>
              </a:ext>
            </a:extLst>
          </p:cNvPr>
          <p:cNvSpPr txBox="1"/>
          <p:nvPr/>
        </p:nvSpPr>
        <p:spPr>
          <a:xfrm>
            <a:off x="7723584" y="137921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9DA75-7AE3-C94C-8C0C-2B6C24753923}"/>
              </a:ext>
            </a:extLst>
          </p:cNvPr>
          <p:cNvSpPr txBox="1"/>
          <p:nvPr/>
        </p:nvSpPr>
        <p:spPr>
          <a:xfrm>
            <a:off x="8816692" y="1373426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BC45E-3E1E-2441-8BE7-1A743E1B9D0A}"/>
              </a:ext>
            </a:extLst>
          </p:cNvPr>
          <p:cNvSpPr txBox="1"/>
          <p:nvPr/>
        </p:nvSpPr>
        <p:spPr>
          <a:xfrm>
            <a:off x="9679900" y="137342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208F8-9A36-244C-898D-805E22C2200D}"/>
              </a:ext>
            </a:extLst>
          </p:cNvPr>
          <p:cNvSpPr txBox="1"/>
          <p:nvPr/>
        </p:nvSpPr>
        <p:spPr>
          <a:xfrm>
            <a:off x="10533490" y="1373426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9BEF8A-2E8A-CC42-901D-E7AB2B5A720F}"/>
              </a:ext>
            </a:extLst>
          </p:cNvPr>
          <p:cNvSpPr txBox="1"/>
          <p:nvPr/>
        </p:nvSpPr>
        <p:spPr>
          <a:xfrm>
            <a:off x="5187513" y="158887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BD6DBE-999E-0D4A-97A4-1305B09931D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88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does gravity work? | HowStuffWorks">
            <a:extLst>
              <a:ext uri="{FF2B5EF4-FFF2-40B4-BE49-F238E27FC236}">
                <a16:creationId xmlns:a16="http://schemas.microsoft.com/office/drawing/2014/main" id="{CCB41FCA-61B3-BF44-9471-DC4C29E6A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19" r="3644" b="566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17382B-A378-0F4A-A0CE-AAF3C51F30ED}"/>
              </a:ext>
            </a:extLst>
          </p:cNvPr>
          <p:cNvSpPr/>
          <p:nvPr/>
        </p:nvSpPr>
        <p:spPr>
          <a:xfrm>
            <a:off x="4831895" y="703670"/>
            <a:ext cx="62742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</a:rPr>
              <a:t>Gravitational potential energy store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47D0E-A0BC-C54E-9EE7-D212D3F2B422}"/>
              </a:ext>
            </a:extLst>
          </p:cNvPr>
          <p:cNvSpPr txBox="1"/>
          <p:nvPr/>
        </p:nvSpPr>
        <p:spPr>
          <a:xfrm>
            <a:off x="4831895" y="1373430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D3385-D5BE-9542-A07E-A04594253F5B}"/>
              </a:ext>
            </a:extLst>
          </p:cNvPr>
          <p:cNvSpPr txBox="1"/>
          <p:nvPr/>
        </p:nvSpPr>
        <p:spPr>
          <a:xfrm>
            <a:off x="5708759" y="137342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B8901-87A8-F049-9EA2-8911BF428D39}"/>
              </a:ext>
            </a:extLst>
          </p:cNvPr>
          <p:cNvSpPr txBox="1"/>
          <p:nvPr/>
        </p:nvSpPr>
        <p:spPr>
          <a:xfrm>
            <a:off x="6533277" y="1373427"/>
            <a:ext cx="684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18794-723B-1B46-9601-F3C2E7460A3A}"/>
              </a:ext>
            </a:extLst>
          </p:cNvPr>
          <p:cNvSpPr txBox="1"/>
          <p:nvPr/>
        </p:nvSpPr>
        <p:spPr>
          <a:xfrm>
            <a:off x="7783989" y="137342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9DA75-7AE3-C94C-8C0C-2B6C24753923}"/>
              </a:ext>
            </a:extLst>
          </p:cNvPr>
          <p:cNvSpPr txBox="1"/>
          <p:nvPr/>
        </p:nvSpPr>
        <p:spPr>
          <a:xfrm>
            <a:off x="8816692" y="1373426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BC45E-3E1E-2441-8BE7-1A743E1B9D0A}"/>
              </a:ext>
            </a:extLst>
          </p:cNvPr>
          <p:cNvSpPr txBox="1"/>
          <p:nvPr/>
        </p:nvSpPr>
        <p:spPr>
          <a:xfrm>
            <a:off x="9679900" y="137342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208F8-9A36-244C-898D-805E22C2200D}"/>
              </a:ext>
            </a:extLst>
          </p:cNvPr>
          <p:cNvSpPr txBox="1"/>
          <p:nvPr/>
        </p:nvSpPr>
        <p:spPr>
          <a:xfrm>
            <a:off x="10533490" y="1373426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646A168D-C44F-6F4C-9544-034A304C8D16}"/>
              </a:ext>
            </a:extLst>
          </p:cNvPr>
          <p:cNvSpPr/>
          <p:nvPr/>
        </p:nvSpPr>
        <p:spPr>
          <a:xfrm rot="10800000">
            <a:off x="4918807" y="220442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5A433C6-1F13-E341-85F2-9D5A386B2C17}"/>
              </a:ext>
            </a:extLst>
          </p:cNvPr>
          <p:cNvSpPr/>
          <p:nvPr/>
        </p:nvSpPr>
        <p:spPr>
          <a:xfrm rot="10800000">
            <a:off x="6678760" y="220442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275293D1-7D27-7746-A693-349C3EC37DD4}"/>
              </a:ext>
            </a:extLst>
          </p:cNvPr>
          <p:cNvSpPr/>
          <p:nvPr/>
        </p:nvSpPr>
        <p:spPr>
          <a:xfrm rot="10800000">
            <a:off x="8901936" y="2204423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34D6842D-AD8B-714F-9C3A-3F43FE9B2411}"/>
              </a:ext>
            </a:extLst>
          </p:cNvPr>
          <p:cNvSpPr/>
          <p:nvPr/>
        </p:nvSpPr>
        <p:spPr>
          <a:xfrm rot="10800000">
            <a:off x="10637970" y="2232409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2351B9-345A-D948-A7E5-789FFA829407}"/>
              </a:ext>
            </a:extLst>
          </p:cNvPr>
          <p:cNvSpPr/>
          <p:nvPr/>
        </p:nvSpPr>
        <p:spPr>
          <a:xfrm>
            <a:off x="4159552" y="3069272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gravitational potential energy  (J)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9F317-BDA1-0F4F-8B9C-B81EFD97F1EE}"/>
              </a:ext>
            </a:extLst>
          </p:cNvPr>
          <p:cNvSpPr/>
          <p:nvPr/>
        </p:nvSpPr>
        <p:spPr>
          <a:xfrm>
            <a:off x="5954179" y="3055311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mass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(kg)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8EF7F-F8EB-A741-9187-797262B892D5}"/>
              </a:ext>
            </a:extLst>
          </p:cNvPr>
          <p:cNvSpPr/>
          <p:nvPr/>
        </p:nvSpPr>
        <p:spPr>
          <a:xfrm>
            <a:off x="8220556" y="3055311"/>
            <a:ext cx="182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gravitational field strength (N/kg)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337DB3-5CF9-4C47-83CF-09B085D8791F}"/>
              </a:ext>
            </a:extLst>
          </p:cNvPr>
          <p:cNvSpPr/>
          <p:nvPr/>
        </p:nvSpPr>
        <p:spPr>
          <a:xfrm>
            <a:off x="9878715" y="3055310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height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(m)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6CDB9-E260-C040-AAFD-89EC8C12A474}"/>
              </a:ext>
            </a:extLst>
          </p:cNvPr>
          <p:cNvSpPr txBox="1"/>
          <p:nvPr/>
        </p:nvSpPr>
        <p:spPr>
          <a:xfrm>
            <a:off x="5187513" y="158887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5CDBE4-ECD3-8747-BAA4-A433F601439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40681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aimondi Cranes presents new high performance luffer with heaviest lifting  capacity - Raimondi Cranes | 150 years of manufacturing">
            <a:extLst>
              <a:ext uri="{FF2B5EF4-FFF2-40B4-BE49-F238E27FC236}">
                <a16:creationId xmlns:a16="http://schemas.microsoft.com/office/drawing/2014/main" id="{2EFC774E-CFA8-B04D-BCA3-40F45BFF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32408" r="-8" b="4490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8BE240-4437-0E40-AB91-9AE6899990FC}"/>
              </a:ext>
            </a:extLst>
          </p:cNvPr>
          <p:cNvSpPr/>
          <p:nvPr/>
        </p:nvSpPr>
        <p:spPr>
          <a:xfrm>
            <a:off x="4560601" y="1178081"/>
            <a:ext cx="6657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roxima-soft"/>
              </a:rPr>
              <a:t>A crane lifts a 75 kg mass a height of 8 m. Calculate the gravitational potential energy gained by the mass (g =  9.8 N/kg).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F3A65-EBBD-7849-86CD-CCD66D1776E0}"/>
              </a:ext>
            </a:extLst>
          </p:cNvPr>
          <p:cNvSpPr/>
          <p:nvPr/>
        </p:nvSpPr>
        <p:spPr>
          <a:xfrm>
            <a:off x="4560602" y="532025"/>
            <a:ext cx="30237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</a:rPr>
              <a:t>Sample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7950B-9A1E-E248-8A52-3FA3553AA2E1}"/>
              </a:ext>
            </a:extLst>
          </p:cNvPr>
          <p:cNvSpPr txBox="1"/>
          <p:nvPr/>
        </p:nvSpPr>
        <p:spPr>
          <a:xfrm>
            <a:off x="5232945" y="2696612"/>
            <a:ext cx="704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</a:t>
            </a:r>
            <a:r>
              <a:rPr lang="en-US" sz="4800" b="1" baseline="-250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ABE99-E744-0D40-836A-BA6D83841B68}"/>
              </a:ext>
            </a:extLst>
          </p:cNvPr>
          <p:cNvSpPr txBox="1"/>
          <p:nvPr/>
        </p:nvSpPr>
        <p:spPr>
          <a:xfrm>
            <a:off x="6109809" y="269660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620EB-2989-6D41-A89D-63350C1DA99D}"/>
              </a:ext>
            </a:extLst>
          </p:cNvPr>
          <p:cNvSpPr txBox="1"/>
          <p:nvPr/>
        </p:nvSpPr>
        <p:spPr>
          <a:xfrm>
            <a:off x="6934327" y="2696609"/>
            <a:ext cx="684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7CCBC-34BE-B044-BADB-21AE49B12650}"/>
              </a:ext>
            </a:extLst>
          </p:cNvPr>
          <p:cNvSpPr txBox="1"/>
          <p:nvPr/>
        </p:nvSpPr>
        <p:spPr>
          <a:xfrm>
            <a:off x="8185039" y="269660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1EC15-4FB0-8F48-8C01-5068486D3184}"/>
              </a:ext>
            </a:extLst>
          </p:cNvPr>
          <p:cNvSpPr txBox="1"/>
          <p:nvPr/>
        </p:nvSpPr>
        <p:spPr>
          <a:xfrm>
            <a:off x="9217742" y="2696608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F1309-18CF-944A-9300-F72E53F0BECF}"/>
              </a:ext>
            </a:extLst>
          </p:cNvPr>
          <p:cNvSpPr txBox="1"/>
          <p:nvPr/>
        </p:nvSpPr>
        <p:spPr>
          <a:xfrm>
            <a:off x="10080950" y="269660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0375E-8CBD-684A-8EEA-7A10FDB57E77}"/>
              </a:ext>
            </a:extLst>
          </p:cNvPr>
          <p:cNvSpPr txBox="1"/>
          <p:nvPr/>
        </p:nvSpPr>
        <p:spPr>
          <a:xfrm>
            <a:off x="10934540" y="2696608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92475C4-ABB4-8949-B159-4E4435FFC092}"/>
              </a:ext>
            </a:extLst>
          </p:cNvPr>
          <p:cNvSpPr/>
          <p:nvPr/>
        </p:nvSpPr>
        <p:spPr>
          <a:xfrm rot="10800000">
            <a:off x="5319857" y="352760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6208C27D-F377-B441-9FE7-BC834A7BAAF7}"/>
              </a:ext>
            </a:extLst>
          </p:cNvPr>
          <p:cNvSpPr/>
          <p:nvPr/>
        </p:nvSpPr>
        <p:spPr>
          <a:xfrm rot="10800000">
            <a:off x="7079810" y="352760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FA8375A-7C0F-F04B-A0E9-A0381FF43D1A}"/>
              </a:ext>
            </a:extLst>
          </p:cNvPr>
          <p:cNvSpPr/>
          <p:nvPr/>
        </p:nvSpPr>
        <p:spPr>
          <a:xfrm rot="10800000">
            <a:off x="9302986" y="352760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945250F-A90B-AB45-B85C-BE16AC259FE5}"/>
              </a:ext>
            </a:extLst>
          </p:cNvPr>
          <p:cNvSpPr/>
          <p:nvPr/>
        </p:nvSpPr>
        <p:spPr>
          <a:xfrm rot="10800000">
            <a:off x="11039020" y="355559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755599-CD37-8D4B-85D5-CD28D01D2840}"/>
              </a:ext>
            </a:extLst>
          </p:cNvPr>
          <p:cNvSpPr/>
          <p:nvPr/>
        </p:nvSpPr>
        <p:spPr>
          <a:xfrm>
            <a:off x="4560602" y="4392454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gravitational potential energy  (J)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04F12-D353-9D42-B685-C38FDA2ED359}"/>
              </a:ext>
            </a:extLst>
          </p:cNvPr>
          <p:cNvSpPr/>
          <p:nvPr/>
        </p:nvSpPr>
        <p:spPr>
          <a:xfrm>
            <a:off x="6355229" y="4378493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mass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(kg)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127C4A-6BC3-2B42-B946-D7E93022C28F}"/>
              </a:ext>
            </a:extLst>
          </p:cNvPr>
          <p:cNvSpPr/>
          <p:nvPr/>
        </p:nvSpPr>
        <p:spPr>
          <a:xfrm>
            <a:off x="8621606" y="4378493"/>
            <a:ext cx="182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gravitational field strength (N/kg)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0D67DF-6550-FF46-83EB-1E5240E1714F}"/>
              </a:ext>
            </a:extLst>
          </p:cNvPr>
          <p:cNvSpPr/>
          <p:nvPr/>
        </p:nvSpPr>
        <p:spPr>
          <a:xfrm>
            <a:off x="10279765" y="4378492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height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(m)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066FF-12FD-8E4D-8AB1-E7C8F34A13A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40377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508</Words>
  <Application>Microsoft Macintosh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CordiaUPC</vt:lpstr>
      <vt:lpstr>proxima-soft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108</cp:revision>
  <dcterms:created xsi:type="dcterms:W3CDTF">2021-05-21T15:41:32Z</dcterms:created>
  <dcterms:modified xsi:type="dcterms:W3CDTF">2022-08-24T12:25:05Z</dcterms:modified>
</cp:coreProperties>
</file>