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0" r:id="rId5"/>
    <p:sldId id="257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7E80"/>
    <a:srgbClr val="55C7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3264" y="160"/>
      </p:cViewPr>
      <p:guideLst>
        <p:guide orient="horz" pos="314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E257-AFBF-4A29-B775-9A6627EAC6CD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BF341-5E65-4628-B3FE-37CF1F562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279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E257-AFBF-4A29-B775-9A6627EAC6CD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BF341-5E65-4628-B3FE-37CF1F562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23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E257-AFBF-4A29-B775-9A6627EAC6CD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BF341-5E65-4628-B3FE-37CF1F562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950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E257-AFBF-4A29-B775-9A6627EAC6CD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BF341-5E65-4628-B3FE-37CF1F562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706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E257-AFBF-4A29-B775-9A6627EAC6CD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BF341-5E65-4628-B3FE-37CF1F562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489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E257-AFBF-4A29-B775-9A6627EAC6CD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BF341-5E65-4628-B3FE-37CF1F562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847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E257-AFBF-4A29-B775-9A6627EAC6CD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BF341-5E65-4628-B3FE-37CF1F562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379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E257-AFBF-4A29-B775-9A6627EAC6CD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BF341-5E65-4628-B3FE-37CF1F562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847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E257-AFBF-4A29-B775-9A6627EAC6CD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BF341-5E65-4628-B3FE-37CF1F562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82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E257-AFBF-4A29-B775-9A6627EAC6CD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BF341-5E65-4628-B3FE-37CF1F562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859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E257-AFBF-4A29-B775-9A6627EAC6CD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BF341-5E65-4628-B3FE-37CF1F562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695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5E257-AFBF-4A29-B775-9A6627EAC6CD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BF341-5E65-4628-B3FE-37CF1F562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579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17F92CC-0E36-9AAB-2C2A-B5DB8112BB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-8104" y="0"/>
            <a:ext cx="6858000" cy="1332562"/>
          </a:xfrm>
          <a:prstGeom prst="rect">
            <a:avLst/>
          </a:prstGeom>
        </p:spPr>
      </p:pic>
      <p:sp>
        <p:nvSpPr>
          <p:cNvPr id="5" name="Google Shape;197;p2">
            <a:extLst>
              <a:ext uri="{FF2B5EF4-FFF2-40B4-BE49-F238E27FC236}">
                <a16:creationId xmlns:a16="http://schemas.microsoft.com/office/drawing/2014/main" id="{29F18127-3943-3FB8-B7E0-2DF85D9D17F5}"/>
              </a:ext>
            </a:extLst>
          </p:cNvPr>
          <p:cNvSpPr txBox="1"/>
          <p:nvPr/>
        </p:nvSpPr>
        <p:spPr>
          <a:xfrm>
            <a:off x="4440397" y="866758"/>
            <a:ext cx="1305618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solidFill>
                  <a:schemeClr val="lt1"/>
                </a:solidFill>
                <a:latin typeface="Arial Rounded MT Bold" panose="020F0704030504030204" pitchFamily="34" charset="0"/>
                <a:sym typeface="Arial Rounded"/>
              </a:rPr>
              <a:t>KS3-09-06</a:t>
            </a:r>
            <a:endParaRPr dirty="0">
              <a:latin typeface="Arial Rounded MT Bold" panose="020F0704030504030204" pitchFamily="34" charset="0"/>
            </a:endParaRPr>
          </a:p>
        </p:txBody>
      </p:sp>
      <p:sp>
        <p:nvSpPr>
          <p:cNvPr id="6" name="Google Shape;166;p2">
            <a:extLst>
              <a:ext uri="{FF2B5EF4-FFF2-40B4-BE49-F238E27FC236}">
                <a16:creationId xmlns:a16="http://schemas.microsoft.com/office/drawing/2014/main" id="{BC714D77-5AB2-1689-48B7-BED5DAB55E7A}"/>
              </a:ext>
            </a:extLst>
          </p:cNvPr>
          <p:cNvSpPr txBox="1"/>
          <p:nvPr/>
        </p:nvSpPr>
        <p:spPr>
          <a:xfrm>
            <a:off x="1049385" y="315675"/>
            <a:ext cx="490414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lt1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Mission Assignment: Describe the structure of a flower  </a:t>
            </a:r>
            <a:endParaRPr dirty="0">
              <a:latin typeface="Arial Rounded MT Bold" panose="020F0704030504030204" pitchFamily="34" charset="0"/>
            </a:endParaRPr>
          </a:p>
        </p:txBody>
      </p:sp>
      <p:sp>
        <p:nvSpPr>
          <p:cNvPr id="7" name="Google Shape;84;p1">
            <a:extLst>
              <a:ext uri="{FF2B5EF4-FFF2-40B4-BE49-F238E27FC236}">
                <a16:creationId xmlns:a16="http://schemas.microsoft.com/office/drawing/2014/main" id="{336D0131-A1AD-3728-B7B0-F8D3B1DCDD17}"/>
              </a:ext>
            </a:extLst>
          </p:cNvPr>
          <p:cNvSpPr txBox="1"/>
          <p:nvPr/>
        </p:nvSpPr>
        <p:spPr>
          <a:xfrm>
            <a:off x="171000" y="2243733"/>
            <a:ext cx="6516000" cy="8309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16ADBF"/>
              </a:buClr>
              <a:buSzPts val="1400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1.  What part of a plant is its reproductive structure? 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___________________________________________________________________________________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342900" marR="0" lvl="0" indent="-254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16ADBF"/>
              </a:buClr>
              <a:buSzPts val="1200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2. What types of plants bear fruits and flowers?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___________________________________________________________________________________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342900" marR="0" lvl="0" indent="-254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6ADBF"/>
              </a:buClr>
              <a:buSzPts val="1200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3. What are the two main types of reproduction in plants?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a. ________________________________________________________________________________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b. ________________________________________________________________________________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342900" marR="0" lvl="0" indent="-254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16ADBF"/>
              </a:buClr>
              <a:buSzPts val="1200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4. What are the female reproductive structures called? ___________________________________________________________________________________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342900" marR="0" lvl="0" indent="-254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6ADBF"/>
              </a:buClr>
              <a:buSzPts val="1200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5. What three parts does the pistil have?  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a. ________________________________________________________________________________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b. ________________________________________________________________________________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c. ________________________________________________________________________________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342900" marR="0" lvl="0" indent="-254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16ADBF"/>
              </a:buClr>
              <a:buSzPts val="1200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6. Why can’t plants cross-fertilise? ______________________________________________________________________________________________________________________________________________________________________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342900" marR="0" lvl="0" indent="-254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16ADBF"/>
              </a:buClr>
              <a:buSzPts val="1200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7. What are the male reproductive structures called? 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___________________________________________________________________________________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342900" marR="0" lvl="0" indent="-254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16ADBF"/>
              </a:buClr>
              <a:buSzPts val="1200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8. How is pollen carried to another plant?  ______________________________________________________________________________________________________________________________________________________________________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342900" marR="0" lvl="0" indent="-241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16ADBF"/>
              </a:buClr>
              <a:buSzPts val="1200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9. What is self-fertilisation in plants? ___________________________________________________________________________________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342900" marR="0" lvl="0" indent="-254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16ADBF"/>
              </a:buClr>
              <a:buSzPts val="1200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10. What is the definition of a fruit in terms of a plant? 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___________________________________________________________________________________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AD1AD4-2280-3D8B-1E1B-5417523B6A55}"/>
              </a:ext>
            </a:extLst>
          </p:cNvPr>
          <p:cNvSpPr txBox="1"/>
          <p:nvPr/>
        </p:nvSpPr>
        <p:spPr>
          <a:xfrm>
            <a:off x="171000" y="1543007"/>
            <a:ext cx="6516000" cy="510778"/>
          </a:xfrm>
          <a:prstGeom prst="roundRect">
            <a:avLst/>
          </a:prstGeom>
          <a:noFill/>
          <a:ln w="28575">
            <a:solidFill>
              <a:srgbClr val="807E80"/>
            </a:solidFill>
          </a:ln>
        </p:spPr>
        <p:txBody>
          <a:bodyPr wrap="square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Referring to the presentation, complete this comprehension task about plant reproduction.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39822AD-2966-D013-5A15-B5D8F5DBFE88}"/>
              </a:ext>
            </a:extLst>
          </p:cNvPr>
          <p:cNvSpPr/>
          <p:nvPr/>
        </p:nvSpPr>
        <p:spPr>
          <a:xfrm>
            <a:off x="-1" y="9619898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6533F0-8026-6194-D353-465BA5030E04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691770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E7A83CC-557D-6E73-ACB4-0F30632905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-8104" y="0"/>
            <a:ext cx="6858000" cy="133256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28BB136-27C7-8CA7-D533-AD501C9F5BD3}"/>
              </a:ext>
            </a:extLst>
          </p:cNvPr>
          <p:cNvSpPr/>
          <p:nvPr/>
        </p:nvSpPr>
        <p:spPr>
          <a:xfrm>
            <a:off x="-1" y="9619898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02579B-1B3C-8013-F43B-5A44FE96C1D3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graphicFrame>
        <p:nvGraphicFramePr>
          <p:cNvPr id="4" name="Google Shape;102;g229fc6a785a_0_7">
            <a:extLst>
              <a:ext uri="{FF2B5EF4-FFF2-40B4-BE49-F238E27FC236}">
                <a16:creationId xmlns:a16="http://schemas.microsoft.com/office/drawing/2014/main" id="{A9D910DF-E555-E154-FB96-F0C7C443EE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0017494"/>
              </p:ext>
            </p:extLst>
          </p:nvPr>
        </p:nvGraphicFramePr>
        <p:xfrm>
          <a:off x="154519" y="2204814"/>
          <a:ext cx="6545580" cy="729841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272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2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1889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Petals:</a:t>
                      </a:r>
                      <a:endParaRPr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25" marR="91425" marT="91425" marB="914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Stem and leaves:</a:t>
                      </a:r>
                      <a:endParaRPr sz="120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25" marR="91425" marT="91425" marB="914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976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Pistil:</a:t>
                      </a:r>
                      <a:endParaRPr sz="120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25" marR="91425" marT="91425" marB="914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Stamen:</a:t>
                      </a:r>
                      <a:endParaRPr sz="120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25" marR="91425" marT="91425" marB="914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976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Sepals:</a:t>
                      </a:r>
                      <a:endParaRPr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25" marR="91425" marT="91425" marB="914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Other:</a:t>
                      </a:r>
                      <a:endParaRPr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25" marR="91425" marT="91425" marB="914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Google Shape;197;p2">
            <a:extLst>
              <a:ext uri="{FF2B5EF4-FFF2-40B4-BE49-F238E27FC236}">
                <a16:creationId xmlns:a16="http://schemas.microsoft.com/office/drawing/2014/main" id="{CF36E4E2-0AC0-9A1C-E750-84C4561ACF86}"/>
              </a:ext>
            </a:extLst>
          </p:cNvPr>
          <p:cNvSpPr txBox="1"/>
          <p:nvPr/>
        </p:nvSpPr>
        <p:spPr>
          <a:xfrm>
            <a:off x="4440397" y="866758"/>
            <a:ext cx="1305618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solidFill>
                  <a:schemeClr val="lt1"/>
                </a:solidFill>
                <a:latin typeface="Arial Rounded MT Bold" panose="020F0704030504030204" pitchFamily="34" charset="0"/>
                <a:sym typeface="Arial Rounded"/>
              </a:rPr>
              <a:t>KS3-09-06</a:t>
            </a:r>
            <a:endParaRPr dirty="0">
              <a:latin typeface="Arial Rounded MT Bold" panose="020F0704030504030204" pitchFamily="34" charset="0"/>
            </a:endParaRPr>
          </a:p>
        </p:txBody>
      </p:sp>
      <p:sp>
        <p:nvSpPr>
          <p:cNvPr id="7" name="Google Shape;166;p2">
            <a:extLst>
              <a:ext uri="{FF2B5EF4-FFF2-40B4-BE49-F238E27FC236}">
                <a16:creationId xmlns:a16="http://schemas.microsoft.com/office/drawing/2014/main" id="{354BFE0F-EF33-60F9-D427-C11B0AADC1BE}"/>
              </a:ext>
            </a:extLst>
          </p:cNvPr>
          <p:cNvSpPr txBox="1"/>
          <p:nvPr/>
        </p:nvSpPr>
        <p:spPr>
          <a:xfrm>
            <a:off x="1049385" y="315675"/>
            <a:ext cx="490414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lt1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Mission Assignment: Describe the structure of a flower  </a:t>
            </a:r>
            <a:endParaRPr dirty="0">
              <a:latin typeface="Arial Rounded MT Bold" panose="020F07040305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66A9E5-7BC9-28D9-30C5-2EE7128DACDA}"/>
              </a:ext>
            </a:extLst>
          </p:cNvPr>
          <p:cNvSpPr txBox="1"/>
          <p:nvPr/>
        </p:nvSpPr>
        <p:spPr>
          <a:xfrm>
            <a:off x="154520" y="1449886"/>
            <a:ext cx="6545580" cy="510778"/>
          </a:xfrm>
          <a:prstGeom prst="roundRect">
            <a:avLst/>
          </a:prstGeom>
          <a:noFill/>
          <a:ln w="28575">
            <a:solidFill>
              <a:srgbClr val="807E80"/>
            </a:solidFill>
          </a:ln>
        </p:spPr>
        <p:txBody>
          <a:bodyPr wrap="square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As you dissect the flower, lay each part within the boxes. Use clear tape to stick the parts down once you have finished.</a:t>
            </a:r>
            <a:endParaRPr lang="en-GB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350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34F5EEF-FB7D-AE71-DB10-14DF9B1313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-8104" y="0"/>
            <a:ext cx="6858000" cy="1332562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B58BAAD6-C959-F7D7-E1C2-7132009C3898}"/>
              </a:ext>
            </a:extLst>
          </p:cNvPr>
          <p:cNvSpPr/>
          <p:nvPr/>
        </p:nvSpPr>
        <p:spPr>
          <a:xfrm>
            <a:off x="-1" y="9619898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1B8BF1C-DCD4-8CC7-5AD0-8A2C38CABED8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sp>
        <p:nvSpPr>
          <p:cNvPr id="2" name="Google Shape;107;p2">
            <a:extLst>
              <a:ext uri="{FF2B5EF4-FFF2-40B4-BE49-F238E27FC236}">
                <a16:creationId xmlns:a16="http://schemas.microsoft.com/office/drawing/2014/main" id="{EF3A8777-00D8-B5CD-9BDE-8EA8AC230196}"/>
              </a:ext>
            </a:extLst>
          </p:cNvPr>
          <p:cNvSpPr/>
          <p:nvPr/>
        </p:nvSpPr>
        <p:spPr>
          <a:xfrm>
            <a:off x="174171" y="1548380"/>
            <a:ext cx="6509658" cy="466327"/>
          </a:xfrm>
          <a:prstGeom prst="roundRect">
            <a:avLst/>
          </a:prstGeom>
          <a:noFill/>
          <a:ln w="28575">
            <a:solidFill>
              <a:srgbClr val="807E80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Label and name the reproductive parts of a flower, using the word bank to help you.</a:t>
            </a:r>
            <a:endParaRPr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4" name="Google Shape;109;p2">
            <a:extLst>
              <a:ext uri="{FF2B5EF4-FFF2-40B4-BE49-F238E27FC236}">
                <a16:creationId xmlns:a16="http://schemas.microsoft.com/office/drawing/2014/main" id="{29C75987-4986-26B3-CF37-E6E1C81CF644}"/>
              </a:ext>
            </a:extLst>
          </p:cNvPr>
          <p:cNvGrpSpPr/>
          <p:nvPr/>
        </p:nvGrpSpPr>
        <p:grpSpPr>
          <a:xfrm>
            <a:off x="301049" y="2583484"/>
            <a:ext cx="6252522" cy="4419029"/>
            <a:chOff x="440760" y="1775873"/>
            <a:chExt cx="6252522" cy="4419029"/>
          </a:xfrm>
        </p:grpSpPr>
        <p:sp>
          <p:nvSpPr>
            <p:cNvPr id="5" name="Google Shape;110;p2">
              <a:extLst>
                <a:ext uri="{FF2B5EF4-FFF2-40B4-BE49-F238E27FC236}">
                  <a16:creationId xmlns:a16="http://schemas.microsoft.com/office/drawing/2014/main" id="{520CE3CE-BBAE-E280-2A0F-88A376C971D8}"/>
                </a:ext>
              </a:extLst>
            </p:cNvPr>
            <p:cNvSpPr/>
            <p:nvPr/>
          </p:nvSpPr>
          <p:spPr>
            <a:xfrm>
              <a:off x="4692225" y="3828624"/>
              <a:ext cx="1440000" cy="259766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16ADB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" name="Google Shape;111;p2">
              <a:extLst>
                <a:ext uri="{FF2B5EF4-FFF2-40B4-BE49-F238E27FC236}">
                  <a16:creationId xmlns:a16="http://schemas.microsoft.com/office/drawing/2014/main" id="{2E2189D6-E6E3-FDB3-61BA-EAF33E70C0A4}"/>
                </a:ext>
              </a:extLst>
            </p:cNvPr>
            <p:cNvSpPr/>
            <p:nvPr/>
          </p:nvSpPr>
          <p:spPr>
            <a:xfrm>
              <a:off x="5053422" y="1777605"/>
              <a:ext cx="120502" cy="943395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16ADB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" name="Google Shape;112;p2">
              <a:extLst>
                <a:ext uri="{FF2B5EF4-FFF2-40B4-BE49-F238E27FC236}">
                  <a16:creationId xmlns:a16="http://schemas.microsoft.com/office/drawing/2014/main" id="{F2705DD2-F22C-8FEE-DEC6-8539CEF4251A}"/>
                </a:ext>
              </a:extLst>
            </p:cNvPr>
            <p:cNvGrpSpPr/>
            <p:nvPr/>
          </p:nvGrpSpPr>
          <p:grpSpPr>
            <a:xfrm>
              <a:off x="440760" y="2531040"/>
              <a:ext cx="4172369" cy="3663862"/>
              <a:chOff x="1364482" y="2252396"/>
              <a:chExt cx="4172369" cy="3663862"/>
            </a:xfrm>
          </p:grpSpPr>
          <p:pic>
            <p:nvPicPr>
              <p:cNvPr id="24" name="Google Shape;113;p2">
                <a:extLst>
                  <a:ext uri="{FF2B5EF4-FFF2-40B4-BE49-F238E27FC236}">
                    <a16:creationId xmlns:a16="http://schemas.microsoft.com/office/drawing/2014/main" id="{FDF2F8C6-18B3-AD41-C0B8-8D855223FAF5}"/>
                  </a:ext>
                </a:extLst>
              </p:cNvPr>
              <p:cNvPicPr preferRelativeResize="0"/>
              <p:nvPr/>
            </p:nvPicPr>
            <p:blipFill rotWithShape="1">
              <a:blip r:embed="rId3">
                <a:alphaModFix/>
              </a:blip>
              <a:srcRect/>
              <a:stretch/>
            </p:blipFill>
            <p:spPr>
              <a:xfrm>
                <a:off x="1364482" y="2252396"/>
                <a:ext cx="4172369" cy="3663862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5" name="Google Shape;114;p2">
                <a:extLst>
                  <a:ext uri="{FF2B5EF4-FFF2-40B4-BE49-F238E27FC236}">
                    <a16:creationId xmlns:a16="http://schemas.microsoft.com/office/drawing/2014/main" id="{D4C94B85-3C63-5E6B-0514-F9AE7A27DF14}"/>
                  </a:ext>
                </a:extLst>
              </p:cNvPr>
              <p:cNvSpPr/>
              <p:nvPr/>
            </p:nvSpPr>
            <p:spPr>
              <a:xfrm>
                <a:off x="3282453" y="4409246"/>
                <a:ext cx="284480" cy="482515"/>
              </a:xfrm>
              <a:prstGeom prst="ellipse">
                <a:avLst/>
              </a:prstGeom>
              <a:solidFill>
                <a:srgbClr val="BF9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cxnSp>
          <p:nvCxnSpPr>
            <p:cNvPr id="8" name="Google Shape;115;p2">
              <a:extLst>
                <a:ext uri="{FF2B5EF4-FFF2-40B4-BE49-F238E27FC236}">
                  <a16:creationId xmlns:a16="http://schemas.microsoft.com/office/drawing/2014/main" id="{56949437-BDAB-7066-0732-63FB27FC86B1}"/>
                </a:ext>
              </a:extLst>
            </p:cNvPr>
            <p:cNvCxnSpPr/>
            <p:nvPr/>
          </p:nvCxnSpPr>
          <p:spPr>
            <a:xfrm flipH="1">
              <a:off x="2590026" y="1985087"/>
              <a:ext cx="710630" cy="1473870"/>
            </a:xfrm>
            <a:prstGeom prst="straightConnector1">
              <a:avLst/>
            </a:prstGeom>
            <a:noFill/>
            <a:ln w="15875" cap="flat" cmpd="sng">
              <a:solidFill>
                <a:srgbClr val="00206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9" name="Google Shape;116;p2">
              <a:extLst>
                <a:ext uri="{FF2B5EF4-FFF2-40B4-BE49-F238E27FC236}">
                  <a16:creationId xmlns:a16="http://schemas.microsoft.com/office/drawing/2014/main" id="{94BA80BA-3BBD-581C-1200-5AB1889BD63A}"/>
                </a:ext>
              </a:extLst>
            </p:cNvPr>
            <p:cNvCxnSpPr/>
            <p:nvPr/>
          </p:nvCxnSpPr>
          <p:spPr>
            <a:xfrm flipH="1">
              <a:off x="2589675" y="2634467"/>
              <a:ext cx="1266379" cy="1970706"/>
            </a:xfrm>
            <a:prstGeom prst="straightConnector1">
              <a:avLst/>
            </a:prstGeom>
            <a:noFill/>
            <a:ln w="15875" cap="flat" cmpd="sng">
              <a:solidFill>
                <a:srgbClr val="00206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10" name="Google Shape;117;p2">
              <a:extLst>
                <a:ext uri="{FF2B5EF4-FFF2-40B4-BE49-F238E27FC236}">
                  <a16:creationId xmlns:a16="http://schemas.microsoft.com/office/drawing/2014/main" id="{AF218529-1CEE-851D-398E-E65FD8B77F97}"/>
                </a:ext>
              </a:extLst>
            </p:cNvPr>
            <p:cNvCxnSpPr/>
            <p:nvPr/>
          </p:nvCxnSpPr>
          <p:spPr>
            <a:xfrm flipH="1">
              <a:off x="2526944" y="2347723"/>
              <a:ext cx="1000812" cy="1393971"/>
            </a:xfrm>
            <a:prstGeom prst="straightConnector1">
              <a:avLst/>
            </a:prstGeom>
            <a:noFill/>
            <a:ln w="15875" cap="flat" cmpd="sng">
              <a:solidFill>
                <a:srgbClr val="00206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11" name="Google Shape;118;p2">
              <a:extLst>
                <a:ext uri="{FF2B5EF4-FFF2-40B4-BE49-F238E27FC236}">
                  <a16:creationId xmlns:a16="http://schemas.microsoft.com/office/drawing/2014/main" id="{1A31F04C-6392-3822-12C8-71DF1A5F9DA6}"/>
                </a:ext>
              </a:extLst>
            </p:cNvPr>
            <p:cNvCxnSpPr/>
            <p:nvPr/>
          </p:nvCxnSpPr>
          <p:spPr>
            <a:xfrm rot="10800000">
              <a:off x="3222864" y="4554609"/>
              <a:ext cx="1387142" cy="383376"/>
            </a:xfrm>
            <a:prstGeom prst="straightConnector1">
              <a:avLst/>
            </a:prstGeom>
            <a:noFill/>
            <a:ln w="15875" cap="flat" cmpd="sng">
              <a:solidFill>
                <a:srgbClr val="00206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12" name="Google Shape;119;p2">
              <a:extLst>
                <a:ext uri="{FF2B5EF4-FFF2-40B4-BE49-F238E27FC236}">
                  <a16:creationId xmlns:a16="http://schemas.microsoft.com/office/drawing/2014/main" id="{614C2ED8-FA6D-D11F-6E69-B57367F38F25}"/>
                </a:ext>
              </a:extLst>
            </p:cNvPr>
            <p:cNvCxnSpPr/>
            <p:nvPr/>
          </p:nvCxnSpPr>
          <p:spPr>
            <a:xfrm rot="10800000" flipH="1">
              <a:off x="1271551" y="5049505"/>
              <a:ext cx="568842" cy="488304"/>
            </a:xfrm>
            <a:prstGeom prst="straightConnector1">
              <a:avLst/>
            </a:prstGeom>
            <a:noFill/>
            <a:ln w="15875" cap="flat" cmpd="sng">
              <a:solidFill>
                <a:srgbClr val="00206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13" name="Google Shape;120;p2">
              <a:extLst>
                <a:ext uri="{FF2B5EF4-FFF2-40B4-BE49-F238E27FC236}">
                  <a16:creationId xmlns:a16="http://schemas.microsoft.com/office/drawing/2014/main" id="{20A179F9-64E0-606F-36CD-00B627D2A3AE}"/>
                </a:ext>
              </a:extLst>
            </p:cNvPr>
            <p:cNvCxnSpPr/>
            <p:nvPr/>
          </p:nvCxnSpPr>
          <p:spPr>
            <a:xfrm rot="10800000">
              <a:off x="3281543" y="4292899"/>
              <a:ext cx="1109377" cy="291881"/>
            </a:xfrm>
            <a:prstGeom prst="straightConnector1">
              <a:avLst/>
            </a:prstGeom>
            <a:noFill/>
            <a:ln w="15875" cap="flat" cmpd="sng">
              <a:solidFill>
                <a:srgbClr val="00206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14" name="Google Shape;121;p2">
              <a:extLst>
                <a:ext uri="{FF2B5EF4-FFF2-40B4-BE49-F238E27FC236}">
                  <a16:creationId xmlns:a16="http://schemas.microsoft.com/office/drawing/2014/main" id="{341485D1-E2BE-D3EC-8473-FBF145D28B31}"/>
                </a:ext>
              </a:extLst>
            </p:cNvPr>
            <p:cNvCxnSpPr/>
            <p:nvPr/>
          </p:nvCxnSpPr>
          <p:spPr>
            <a:xfrm rot="10800000">
              <a:off x="4005436" y="3960086"/>
              <a:ext cx="770969" cy="0"/>
            </a:xfrm>
            <a:prstGeom prst="straightConnector1">
              <a:avLst/>
            </a:prstGeom>
            <a:noFill/>
            <a:ln w="15875" cap="flat" cmpd="sng">
              <a:solidFill>
                <a:srgbClr val="00206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sp>
          <p:nvSpPr>
            <p:cNvPr id="15" name="Google Shape;122;p2">
              <a:extLst>
                <a:ext uri="{FF2B5EF4-FFF2-40B4-BE49-F238E27FC236}">
                  <a16:creationId xmlns:a16="http://schemas.microsoft.com/office/drawing/2014/main" id="{E6F7C3E0-FBE0-E5E5-D2BE-39480FE28847}"/>
                </a:ext>
              </a:extLst>
            </p:cNvPr>
            <p:cNvSpPr/>
            <p:nvPr/>
          </p:nvSpPr>
          <p:spPr>
            <a:xfrm>
              <a:off x="3027350" y="1775873"/>
              <a:ext cx="1440000" cy="259766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16ADB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123;p2">
              <a:extLst>
                <a:ext uri="{FF2B5EF4-FFF2-40B4-BE49-F238E27FC236}">
                  <a16:creationId xmlns:a16="http://schemas.microsoft.com/office/drawing/2014/main" id="{8175894A-D9D2-F294-3A3B-E9F7DF910BE4}"/>
                </a:ext>
              </a:extLst>
            </p:cNvPr>
            <p:cNvSpPr/>
            <p:nvPr/>
          </p:nvSpPr>
          <p:spPr>
            <a:xfrm>
              <a:off x="3252225" y="2128893"/>
              <a:ext cx="1440000" cy="259766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16ADB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124;p2">
              <a:extLst>
                <a:ext uri="{FF2B5EF4-FFF2-40B4-BE49-F238E27FC236}">
                  <a16:creationId xmlns:a16="http://schemas.microsoft.com/office/drawing/2014/main" id="{5A27FAF5-4A6A-1D6C-E398-B91C15F197E4}"/>
                </a:ext>
              </a:extLst>
            </p:cNvPr>
            <p:cNvSpPr/>
            <p:nvPr/>
          </p:nvSpPr>
          <p:spPr>
            <a:xfrm>
              <a:off x="3590487" y="2469198"/>
              <a:ext cx="1440000" cy="259766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16ADB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125;p2">
              <a:extLst>
                <a:ext uri="{FF2B5EF4-FFF2-40B4-BE49-F238E27FC236}">
                  <a16:creationId xmlns:a16="http://schemas.microsoft.com/office/drawing/2014/main" id="{D64858FD-3B01-7D89-9BC2-1BF8EC163D45}"/>
                </a:ext>
              </a:extLst>
            </p:cNvPr>
            <p:cNvSpPr/>
            <p:nvPr/>
          </p:nvSpPr>
          <p:spPr>
            <a:xfrm>
              <a:off x="3859941" y="4370820"/>
              <a:ext cx="1440000" cy="259766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16ADB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126;p2">
              <a:extLst>
                <a:ext uri="{FF2B5EF4-FFF2-40B4-BE49-F238E27FC236}">
                  <a16:creationId xmlns:a16="http://schemas.microsoft.com/office/drawing/2014/main" id="{D5B1AABD-7904-3922-4C2F-DF2EC08F978B}"/>
                </a:ext>
              </a:extLst>
            </p:cNvPr>
            <p:cNvSpPr/>
            <p:nvPr/>
          </p:nvSpPr>
          <p:spPr>
            <a:xfrm>
              <a:off x="3852185" y="4695909"/>
              <a:ext cx="1440000" cy="259766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16ADB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127;p2">
              <a:extLst>
                <a:ext uri="{FF2B5EF4-FFF2-40B4-BE49-F238E27FC236}">
                  <a16:creationId xmlns:a16="http://schemas.microsoft.com/office/drawing/2014/main" id="{B6660AE6-9651-6366-3E66-7A5406A5607D}"/>
                </a:ext>
              </a:extLst>
            </p:cNvPr>
            <p:cNvSpPr/>
            <p:nvPr/>
          </p:nvSpPr>
          <p:spPr>
            <a:xfrm>
              <a:off x="569226" y="5442756"/>
              <a:ext cx="1440000" cy="259766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16ADB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128;p2">
              <a:extLst>
                <a:ext uri="{FF2B5EF4-FFF2-40B4-BE49-F238E27FC236}">
                  <a16:creationId xmlns:a16="http://schemas.microsoft.com/office/drawing/2014/main" id="{DFC7689D-CF7C-1DFC-6F76-32A74434ED9C}"/>
                </a:ext>
              </a:extLst>
            </p:cNvPr>
            <p:cNvSpPr/>
            <p:nvPr/>
          </p:nvSpPr>
          <p:spPr>
            <a:xfrm>
              <a:off x="5372491" y="4301370"/>
              <a:ext cx="85640" cy="745890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16ADB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129;p2">
              <a:extLst>
                <a:ext uri="{FF2B5EF4-FFF2-40B4-BE49-F238E27FC236}">
                  <a16:creationId xmlns:a16="http://schemas.microsoft.com/office/drawing/2014/main" id="{959C90B6-8CFA-A686-79F6-5160BECCE339}"/>
                </a:ext>
              </a:extLst>
            </p:cNvPr>
            <p:cNvSpPr/>
            <p:nvPr/>
          </p:nvSpPr>
          <p:spPr>
            <a:xfrm>
              <a:off x="5505282" y="4554609"/>
              <a:ext cx="1188000" cy="2592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16ADB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130;p2">
              <a:extLst>
                <a:ext uri="{FF2B5EF4-FFF2-40B4-BE49-F238E27FC236}">
                  <a16:creationId xmlns:a16="http://schemas.microsoft.com/office/drawing/2014/main" id="{B557ABFC-A89B-E449-49A7-9B02121FE177}"/>
                </a:ext>
              </a:extLst>
            </p:cNvPr>
            <p:cNvSpPr/>
            <p:nvPr/>
          </p:nvSpPr>
          <p:spPr>
            <a:xfrm>
              <a:off x="5196859" y="2128510"/>
              <a:ext cx="1318687" cy="2592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16ADB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" name="Google Shape;131;p2">
            <a:extLst>
              <a:ext uri="{FF2B5EF4-FFF2-40B4-BE49-F238E27FC236}">
                <a16:creationId xmlns:a16="http://schemas.microsoft.com/office/drawing/2014/main" id="{81F155D6-1724-0FA5-8442-39587C53CE87}"/>
              </a:ext>
            </a:extLst>
          </p:cNvPr>
          <p:cNvSpPr/>
          <p:nvPr/>
        </p:nvSpPr>
        <p:spPr>
          <a:xfrm>
            <a:off x="249545" y="7322516"/>
            <a:ext cx="6304026" cy="1765449"/>
          </a:xfrm>
          <a:prstGeom prst="roundRect">
            <a:avLst>
              <a:gd name="adj" fmla="val 9357"/>
            </a:avLst>
          </a:prstGeom>
          <a:noFill/>
          <a:ln w="28575" cap="flat" cmpd="sng">
            <a:solidFill>
              <a:srgbClr val="807E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Word bank: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sepal	                                                       pistil		              filament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                            ovary	                                      style		                                petal 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 stamen	                           anther	                                        stigma 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0" name="Google Shape;197;p2">
            <a:extLst>
              <a:ext uri="{FF2B5EF4-FFF2-40B4-BE49-F238E27FC236}">
                <a16:creationId xmlns:a16="http://schemas.microsoft.com/office/drawing/2014/main" id="{02137713-64F2-A3A9-A958-9F956D926172}"/>
              </a:ext>
            </a:extLst>
          </p:cNvPr>
          <p:cNvSpPr txBox="1"/>
          <p:nvPr/>
        </p:nvSpPr>
        <p:spPr>
          <a:xfrm>
            <a:off x="4440397" y="866758"/>
            <a:ext cx="1305618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solidFill>
                  <a:schemeClr val="lt1"/>
                </a:solidFill>
                <a:latin typeface="Arial Rounded MT Bold" panose="020F0704030504030204" pitchFamily="34" charset="0"/>
                <a:sym typeface="Arial Rounded"/>
              </a:rPr>
              <a:t>KS3-09-06</a:t>
            </a:r>
            <a:endParaRPr dirty="0">
              <a:latin typeface="Arial Rounded MT Bold" panose="020F0704030504030204" pitchFamily="34" charset="0"/>
            </a:endParaRPr>
          </a:p>
        </p:txBody>
      </p:sp>
      <p:sp>
        <p:nvSpPr>
          <p:cNvPr id="31" name="Google Shape;166;p2">
            <a:extLst>
              <a:ext uri="{FF2B5EF4-FFF2-40B4-BE49-F238E27FC236}">
                <a16:creationId xmlns:a16="http://schemas.microsoft.com/office/drawing/2014/main" id="{AEB11AE1-1F88-1D82-08C2-F250CEEE9BEE}"/>
              </a:ext>
            </a:extLst>
          </p:cNvPr>
          <p:cNvSpPr txBox="1"/>
          <p:nvPr/>
        </p:nvSpPr>
        <p:spPr>
          <a:xfrm>
            <a:off x="1049385" y="315675"/>
            <a:ext cx="490414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lt1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Mission Assignment: Describe the structure of a flower  </a:t>
            </a:r>
            <a:endParaRPr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404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39">
            <a:extLst>
              <a:ext uri="{FF2B5EF4-FFF2-40B4-BE49-F238E27FC236}">
                <a16:creationId xmlns:a16="http://schemas.microsoft.com/office/drawing/2014/main" id="{E36D5715-A0C1-AA20-7403-F79AD90E4D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-8104" y="0"/>
            <a:ext cx="6858000" cy="1332562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08B2C3FB-A07F-A4EE-A71C-71D5C6FA007D}"/>
              </a:ext>
            </a:extLst>
          </p:cNvPr>
          <p:cNvSpPr/>
          <p:nvPr/>
        </p:nvSpPr>
        <p:spPr>
          <a:xfrm>
            <a:off x="-1" y="9619898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9B6C93D-1314-D8E1-8F6A-1D750A5BC569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sp>
        <p:nvSpPr>
          <p:cNvPr id="2" name="Google Shape;107;p2">
            <a:extLst>
              <a:ext uri="{FF2B5EF4-FFF2-40B4-BE49-F238E27FC236}">
                <a16:creationId xmlns:a16="http://schemas.microsoft.com/office/drawing/2014/main" id="{1553937F-BEE3-7D57-D20C-BB4118A353FB}"/>
              </a:ext>
            </a:extLst>
          </p:cNvPr>
          <p:cNvSpPr/>
          <p:nvPr/>
        </p:nvSpPr>
        <p:spPr>
          <a:xfrm>
            <a:off x="174171" y="1548380"/>
            <a:ext cx="6509658" cy="466327"/>
          </a:xfrm>
          <a:prstGeom prst="roundRect">
            <a:avLst/>
          </a:prstGeom>
          <a:noFill/>
          <a:ln w="28575">
            <a:solidFill>
              <a:srgbClr val="807E80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Label and name the reproductive parts of a flower, using the word bank to help you.</a:t>
            </a:r>
            <a:endParaRPr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3" name="Google Shape;109;p2">
            <a:extLst>
              <a:ext uri="{FF2B5EF4-FFF2-40B4-BE49-F238E27FC236}">
                <a16:creationId xmlns:a16="http://schemas.microsoft.com/office/drawing/2014/main" id="{56E7670F-CB68-5194-99A0-1BE9A515D4E8}"/>
              </a:ext>
            </a:extLst>
          </p:cNvPr>
          <p:cNvGrpSpPr/>
          <p:nvPr/>
        </p:nvGrpSpPr>
        <p:grpSpPr>
          <a:xfrm>
            <a:off x="301049" y="2583484"/>
            <a:ext cx="6252522" cy="4419029"/>
            <a:chOff x="440760" y="1775873"/>
            <a:chExt cx="6252522" cy="4419029"/>
          </a:xfrm>
        </p:grpSpPr>
        <p:sp>
          <p:nvSpPr>
            <p:cNvPr id="4" name="Google Shape;110;p2">
              <a:extLst>
                <a:ext uri="{FF2B5EF4-FFF2-40B4-BE49-F238E27FC236}">
                  <a16:creationId xmlns:a16="http://schemas.microsoft.com/office/drawing/2014/main" id="{96926B34-C4D0-6777-1BF2-E6AD391DB8D0}"/>
                </a:ext>
              </a:extLst>
            </p:cNvPr>
            <p:cNvSpPr/>
            <p:nvPr/>
          </p:nvSpPr>
          <p:spPr>
            <a:xfrm>
              <a:off x="4692225" y="3828624"/>
              <a:ext cx="1440000" cy="259766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16ADB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" name="Google Shape;111;p2">
              <a:extLst>
                <a:ext uri="{FF2B5EF4-FFF2-40B4-BE49-F238E27FC236}">
                  <a16:creationId xmlns:a16="http://schemas.microsoft.com/office/drawing/2014/main" id="{556E381D-9912-8274-FB97-7B344666D454}"/>
                </a:ext>
              </a:extLst>
            </p:cNvPr>
            <p:cNvSpPr/>
            <p:nvPr/>
          </p:nvSpPr>
          <p:spPr>
            <a:xfrm>
              <a:off x="5053422" y="1777605"/>
              <a:ext cx="120502" cy="943395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16ADB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" name="Google Shape;112;p2">
              <a:extLst>
                <a:ext uri="{FF2B5EF4-FFF2-40B4-BE49-F238E27FC236}">
                  <a16:creationId xmlns:a16="http://schemas.microsoft.com/office/drawing/2014/main" id="{68BD87D9-F85F-78FC-9059-4B350958C1E2}"/>
                </a:ext>
              </a:extLst>
            </p:cNvPr>
            <p:cNvGrpSpPr/>
            <p:nvPr/>
          </p:nvGrpSpPr>
          <p:grpSpPr>
            <a:xfrm>
              <a:off x="440760" y="2531040"/>
              <a:ext cx="4172369" cy="3663862"/>
              <a:chOff x="1364482" y="2252396"/>
              <a:chExt cx="4172369" cy="3663862"/>
            </a:xfrm>
          </p:grpSpPr>
          <p:pic>
            <p:nvPicPr>
              <p:cNvPr id="23" name="Google Shape;113;p2">
                <a:extLst>
                  <a:ext uri="{FF2B5EF4-FFF2-40B4-BE49-F238E27FC236}">
                    <a16:creationId xmlns:a16="http://schemas.microsoft.com/office/drawing/2014/main" id="{78A8F3C1-869E-459F-4159-C9ED1C67B1D3}"/>
                  </a:ext>
                </a:extLst>
              </p:cNvPr>
              <p:cNvPicPr preferRelativeResize="0"/>
              <p:nvPr/>
            </p:nvPicPr>
            <p:blipFill rotWithShape="1">
              <a:blip r:embed="rId3">
                <a:alphaModFix/>
              </a:blip>
              <a:srcRect/>
              <a:stretch/>
            </p:blipFill>
            <p:spPr>
              <a:xfrm>
                <a:off x="1364482" y="2252396"/>
                <a:ext cx="4172369" cy="3663862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4" name="Google Shape;114;p2">
                <a:extLst>
                  <a:ext uri="{FF2B5EF4-FFF2-40B4-BE49-F238E27FC236}">
                    <a16:creationId xmlns:a16="http://schemas.microsoft.com/office/drawing/2014/main" id="{D3A50085-7B67-5444-2AE3-BD0292F7A84E}"/>
                  </a:ext>
                </a:extLst>
              </p:cNvPr>
              <p:cNvSpPr/>
              <p:nvPr/>
            </p:nvSpPr>
            <p:spPr>
              <a:xfrm>
                <a:off x="3282453" y="4409246"/>
                <a:ext cx="284480" cy="482515"/>
              </a:xfrm>
              <a:prstGeom prst="ellipse">
                <a:avLst/>
              </a:prstGeom>
              <a:solidFill>
                <a:srgbClr val="BF9000"/>
              </a:solidFill>
              <a:ln>
                <a:solidFill>
                  <a:srgbClr val="002060"/>
                </a:solidFill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cxnSp>
          <p:nvCxnSpPr>
            <p:cNvPr id="7" name="Google Shape;115;p2">
              <a:extLst>
                <a:ext uri="{FF2B5EF4-FFF2-40B4-BE49-F238E27FC236}">
                  <a16:creationId xmlns:a16="http://schemas.microsoft.com/office/drawing/2014/main" id="{FFBD0C22-687B-F17D-74A7-3705AFFB7B34}"/>
                </a:ext>
              </a:extLst>
            </p:cNvPr>
            <p:cNvCxnSpPr/>
            <p:nvPr/>
          </p:nvCxnSpPr>
          <p:spPr>
            <a:xfrm flipH="1">
              <a:off x="2590026" y="1985087"/>
              <a:ext cx="710630" cy="1473870"/>
            </a:xfrm>
            <a:prstGeom prst="straightConnector1">
              <a:avLst/>
            </a:prstGeom>
            <a:noFill/>
            <a:ln w="15875" cap="flat" cmpd="sng">
              <a:solidFill>
                <a:srgbClr val="00206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8" name="Google Shape;116;p2">
              <a:extLst>
                <a:ext uri="{FF2B5EF4-FFF2-40B4-BE49-F238E27FC236}">
                  <a16:creationId xmlns:a16="http://schemas.microsoft.com/office/drawing/2014/main" id="{07252D16-6EF1-1A54-72D2-AC40CD009D27}"/>
                </a:ext>
              </a:extLst>
            </p:cNvPr>
            <p:cNvCxnSpPr/>
            <p:nvPr/>
          </p:nvCxnSpPr>
          <p:spPr>
            <a:xfrm flipH="1">
              <a:off x="2589675" y="2634467"/>
              <a:ext cx="1266379" cy="1970706"/>
            </a:xfrm>
            <a:prstGeom prst="straightConnector1">
              <a:avLst/>
            </a:prstGeom>
            <a:noFill/>
            <a:ln w="15875" cap="flat" cmpd="sng">
              <a:solidFill>
                <a:srgbClr val="00206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9" name="Google Shape;117;p2">
              <a:extLst>
                <a:ext uri="{FF2B5EF4-FFF2-40B4-BE49-F238E27FC236}">
                  <a16:creationId xmlns:a16="http://schemas.microsoft.com/office/drawing/2014/main" id="{FF31AF0C-4937-5F89-8BC1-D72B55F35FEC}"/>
                </a:ext>
              </a:extLst>
            </p:cNvPr>
            <p:cNvCxnSpPr/>
            <p:nvPr/>
          </p:nvCxnSpPr>
          <p:spPr>
            <a:xfrm flipH="1">
              <a:off x="2526944" y="2347723"/>
              <a:ext cx="1000812" cy="1393971"/>
            </a:xfrm>
            <a:prstGeom prst="straightConnector1">
              <a:avLst/>
            </a:prstGeom>
            <a:noFill/>
            <a:ln w="15875" cap="flat" cmpd="sng">
              <a:solidFill>
                <a:srgbClr val="00206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10" name="Google Shape;118;p2">
              <a:extLst>
                <a:ext uri="{FF2B5EF4-FFF2-40B4-BE49-F238E27FC236}">
                  <a16:creationId xmlns:a16="http://schemas.microsoft.com/office/drawing/2014/main" id="{CC1F533C-9C42-DBCD-F8C9-2B3D048C99BB}"/>
                </a:ext>
              </a:extLst>
            </p:cNvPr>
            <p:cNvCxnSpPr/>
            <p:nvPr/>
          </p:nvCxnSpPr>
          <p:spPr>
            <a:xfrm rot="10800000">
              <a:off x="3222864" y="4554609"/>
              <a:ext cx="1387142" cy="383376"/>
            </a:xfrm>
            <a:prstGeom prst="straightConnector1">
              <a:avLst/>
            </a:prstGeom>
            <a:noFill/>
            <a:ln w="15875" cap="flat" cmpd="sng">
              <a:solidFill>
                <a:srgbClr val="00206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11" name="Google Shape;119;p2">
              <a:extLst>
                <a:ext uri="{FF2B5EF4-FFF2-40B4-BE49-F238E27FC236}">
                  <a16:creationId xmlns:a16="http://schemas.microsoft.com/office/drawing/2014/main" id="{20D75976-F3BD-1415-C21D-908B8E2E3EEF}"/>
                </a:ext>
              </a:extLst>
            </p:cNvPr>
            <p:cNvCxnSpPr/>
            <p:nvPr/>
          </p:nvCxnSpPr>
          <p:spPr>
            <a:xfrm rot="10800000" flipH="1">
              <a:off x="1271551" y="5049505"/>
              <a:ext cx="568842" cy="488304"/>
            </a:xfrm>
            <a:prstGeom prst="straightConnector1">
              <a:avLst/>
            </a:prstGeom>
            <a:noFill/>
            <a:ln w="15875" cap="flat" cmpd="sng">
              <a:solidFill>
                <a:srgbClr val="00206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12" name="Google Shape;120;p2">
              <a:extLst>
                <a:ext uri="{FF2B5EF4-FFF2-40B4-BE49-F238E27FC236}">
                  <a16:creationId xmlns:a16="http://schemas.microsoft.com/office/drawing/2014/main" id="{A0E030F4-5D81-756B-C76C-78858C43AD71}"/>
                </a:ext>
              </a:extLst>
            </p:cNvPr>
            <p:cNvCxnSpPr/>
            <p:nvPr/>
          </p:nvCxnSpPr>
          <p:spPr>
            <a:xfrm rot="10800000">
              <a:off x="3281543" y="4292899"/>
              <a:ext cx="1109377" cy="291881"/>
            </a:xfrm>
            <a:prstGeom prst="straightConnector1">
              <a:avLst/>
            </a:prstGeom>
            <a:noFill/>
            <a:ln w="15875" cap="flat" cmpd="sng">
              <a:solidFill>
                <a:srgbClr val="00206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13" name="Google Shape;121;p2">
              <a:extLst>
                <a:ext uri="{FF2B5EF4-FFF2-40B4-BE49-F238E27FC236}">
                  <a16:creationId xmlns:a16="http://schemas.microsoft.com/office/drawing/2014/main" id="{C45E623F-09DB-336C-BF47-6AA85B0A018B}"/>
                </a:ext>
              </a:extLst>
            </p:cNvPr>
            <p:cNvCxnSpPr/>
            <p:nvPr/>
          </p:nvCxnSpPr>
          <p:spPr>
            <a:xfrm rot="10800000">
              <a:off x="4005436" y="3960086"/>
              <a:ext cx="770969" cy="0"/>
            </a:xfrm>
            <a:prstGeom prst="straightConnector1">
              <a:avLst/>
            </a:prstGeom>
            <a:noFill/>
            <a:ln w="15875" cap="flat" cmpd="sng">
              <a:solidFill>
                <a:srgbClr val="00206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sp>
          <p:nvSpPr>
            <p:cNvPr id="14" name="Google Shape;122;p2">
              <a:extLst>
                <a:ext uri="{FF2B5EF4-FFF2-40B4-BE49-F238E27FC236}">
                  <a16:creationId xmlns:a16="http://schemas.microsoft.com/office/drawing/2014/main" id="{CDA7DE03-53D9-4347-ECCF-54725564D1A6}"/>
                </a:ext>
              </a:extLst>
            </p:cNvPr>
            <p:cNvSpPr/>
            <p:nvPr/>
          </p:nvSpPr>
          <p:spPr>
            <a:xfrm>
              <a:off x="3027350" y="1775873"/>
              <a:ext cx="1440000" cy="259766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16ADB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123;p2">
              <a:extLst>
                <a:ext uri="{FF2B5EF4-FFF2-40B4-BE49-F238E27FC236}">
                  <a16:creationId xmlns:a16="http://schemas.microsoft.com/office/drawing/2014/main" id="{E0BF77C1-A9F2-13D6-A2C4-022A5FC9685C}"/>
                </a:ext>
              </a:extLst>
            </p:cNvPr>
            <p:cNvSpPr/>
            <p:nvPr/>
          </p:nvSpPr>
          <p:spPr>
            <a:xfrm>
              <a:off x="3252225" y="2128893"/>
              <a:ext cx="1440000" cy="259766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16ADB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124;p2">
              <a:extLst>
                <a:ext uri="{FF2B5EF4-FFF2-40B4-BE49-F238E27FC236}">
                  <a16:creationId xmlns:a16="http://schemas.microsoft.com/office/drawing/2014/main" id="{86A32DAB-0614-1D36-BAAE-965994997E78}"/>
                </a:ext>
              </a:extLst>
            </p:cNvPr>
            <p:cNvSpPr/>
            <p:nvPr/>
          </p:nvSpPr>
          <p:spPr>
            <a:xfrm>
              <a:off x="3590487" y="2469198"/>
              <a:ext cx="1440000" cy="259766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16ADB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125;p2">
              <a:extLst>
                <a:ext uri="{FF2B5EF4-FFF2-40B4-BE49-F238E27FC236}">
                  <a16:creationId xmlns:a16="http://schemas.microsoft.com/office/drawing/2014/main" id="{E22DC125-4910-B6FB-E4F3-1D7342106A0C}"/>
                </a:ext>
              </a:extLst>
            </p:cNvPr>
            <p:cNvSpPr/>
            <p:nvPr/>
          </p:nvSpPr>
          <p:spPr>
            <a:xfrm>
              <a:off x="3859941" y="4370820"/>
              <a:ext cx="1440000" cy="259766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16ADB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126;p2">
              <a:extLst>
                <a:ext uri="{FF2B5EF4-FFF2-40B4-BE49-F238E27FC236}">
                  <a16:creationId xmlns:a16="http://schemas.microsoft.com/office/drawing/2014/main" id="{44BE0341-6362-7BB0-E9F0-6A1FE80EE6A0}"/>
                </a:ext>
              </a:extLst>
            </p:cNvPr>
            <p:cNvSpPr/>
            <p:nvPr/>
          </p:nvSpPr>
          <p:spPr>
            <a:xfrm>
              <a:off x="3852185" y="4695909"/>
              <a:ext cx="1440000" cy="259766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16ADB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127;p2">
              <a:extLst>
                <a:ext uri="{FF2B5EF4-FFF2-40B4-BE49-F238E27FC236}">
                  <a16:creationId xmlns:a16="http://schemas.microsoft.com/office/drawing/2014/main" id="{29A33329-D71A-8D45-B2BB-E354CC1F409D}"/>
                </a:ext>
              </a:extLst>
            </p:cNvPr>
            <p:cNvSpPr/>
            <p:nvPr/>
          </p:nvSpPr>
          <p:spPr>
            <a:xfrm>
              <a:off x="569226" y="5442756"/>
              <a:ext cx="1440000" cy="259766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16ADB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128;p2">
              <a:extLst>
                <a:ext uri="{FF2B5EF4-FFF2-40B4-BE49-F238E27FC236}">
                  <a16:creationId xmlns:a16="http://schemas.microsoft.com/office/drawing/2014/main" id="{A329C163-6873-5A69-02D6-55BDEA2FC189}"/>
                </a:ext>
              </a:extLst>
            </p:cNvPr>
            <p:cNvSpPr/>
            <p:nvPr/>
          </p:nvSpPr>
          <p:spPr>
            <a:xfrm>
              <a:off x="5372491" y="4301370"/>
              <a:ext cx="85640" cy="745890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16ADB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129;p2">
              <a:extLst>
                <a:ext uri="{FF2B5EF4-FFF2-40B4-BE49-F238E27FC236}">
                  <a16:creationId xmlns:a16="http://schemas.microsoft.com/office/drawing/2014/main" id="{738518FA-ADB8-4034-68BE-43509E44863A}"/>
                </a:ext>
              </a:extLst>
            </p:cNvPr>
            <p:cNvSpPr/>
            <p:nvPr/>
          </p:nvSpPr>
          <p:spPr>
            <a:xfrm>
              <a:off x="5505282" y="4554609"/>
              <a:ext cx="1188000" cy="2592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16ADB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130;p2">
              <a:extLst>
                <a:ext uri="{FF2B5EF4-FFF2-40B4-BE49-F238E27FC236}">
                  <a16:creationId xmlns:a16="http://schemas.microsoft.com/office/drawing/2014/main" id="{43428ED9-9D07-2B7A-DCA1-535DCA5AD1B0}"/>
                </a:ext>
              </a:extLst>
            </p:cNvPr>
            <p:cNvSpPr/>
            <p:nvPr/>
          </p:nvSpPr>
          <p:spPr>
            <a:xfrm>
              <a:off x="5196859" y="2128510"/>
              <a:ext cx="1318687" cy="2592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16ADB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" name="Google Shape;131;p2">
            <a:extLst>
              <a:ext uri="{FF2B5EF4-FFF2-40B4-BE49-F238E27FC236}">
                <a16:creationId xmlns:a16="http://schemas.microsoft.com/office/drawing/2014/main" id="{1294E6B6-9C00-92A6-8070-AE9B24B4A33C}"/>
              </a:ext>
            </a:extLst>
          </p:cNvPr>
          <p:cNvSpPr/>
          <p:nvPr/>
        </p:nvSpPr>
        <p:spPr>
          <a:xfrm>
            <a:off x="249545" y="7322516"/>
            <a:ext cx="6304026" cy="1765449"/>
          </a:xfrm>
          <a:prstGeom prst="roundRect">
            <a:avLst>
              <a:gd name="adj" fmla="val 9357"/>
            </a:avLst>
          </a:prstGeom>
          <a:noFill/>
          <a:ln w="28575" cap="flat" cmpd="sng">
            <a:solidFill>
              <a:srgbClr val="807E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Word bank: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sepal	                                                       pistil		              filament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                            ovary	                                      style		                                petal 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 stamen	                           anther	                                        stigma 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7" name="Google Shape;197;p2">
            <a:extLst>
              <a:ext uri="{FF2B5EF4-FFF2-40B4-BE49-F238E27FC236}">
                <a16:creationId xmlns:a16="http://schemas.microsoft.com/office/drawing/2014/main" id="{6FBE7D93-BA22-0821-7625-6C11E93B4FA3}"/>
              </a:ext>
            </a:extLst>
          </p:cNvPr>
          <p:cNvSpPr txBox="1"/>
          <p:nvPr/>
        </p:nvSpPr>
        <p:spPr>
          <a:xfrm>
            <a:off x="4440397" y="866758"/>
            <a:ext cx="1305618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solidFill>
                  <a:schemeClr val="lt1"/>
                </a:solidFill>
                <a:latin typeface="Arial Rounded MT Bold" panose="020F0704030504030204" pitchFamily="34" charset="0"/>
                <a:sym typeface="Arial Rounded"/>
              </a:rPr>
              <a:t>KS3-09-06</a:t>
            </a:r>
            <a:endParaRPr dirty="0">
              <a:latin typeface="Arial Rounded MT Bold" panose="020F0704030504030204" pitchFamily="34" charset="0"/>
            </a:endParaRPr>
          </a:p>
        </p:txBody>
      </p:sp>
      <p:sp>
        <p:nvSpPr>
          <p:cNvPr id="28" name="Google Shape;166;p2">
            <a:extLst>
              <a:ext uri="{FF2B5EF4-FFF2-40B4-BE49-F238E27FC236}">
                <a16:creationId xmlns:a16="http://schemas.microsoft.com/office/drawing/2014/main" id="{A8152A39-B2FF-BD2C-D9D5-DA58A9690385}"/>
              </a:ext>
            </a:extLst>
          </p:cNvPr>
          <p:cNvSpPr txBox="1"/>
          <p:nvPr/>
        </p:nvSpPr>
        <p:spPr>
          <a:xfrm>
            <a:off x="1056622" y="296249"/>
            <a:ext cx="5627207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lt1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Mission Assignment: Describe the structure of a flower                ANSWERS                                                                          </a:t>
            </a:r>
            <a:endParaRPr dirty="0">
              <a:latin typeface="Arial Rounded MT Bold" panose="020F070403050403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B16FF9C-D529-798B-DF9A-F1F3EA70EA84}"/>
              </a:ext>
            </a:extLst>
          </p:cNvPr>
          <p:cNvSpPr txBox="1"/>
          <p:nvPr/>
        </p:nvSpPr>
        <p:spPr>
          <a:xfrm>
            <a:off x="3254264" y="2564829"/>
            <a:ext cx="688009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stigma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375CA31-E59E-EDA1-54F7-FD95FFA78E19}"/>
              </a:ext>
            </a:extLst>
          </p:cNvPr>
          <p:cNvSpPr txBox="1"/>
          <p:nvPr/>
        </p:nvSpPr>
        <p:spPr>
          <a:xfrm>
            <a:off x="3395820" y="2908151"/>
            <a:ext cx="538930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style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10CD388-B807-6D15-F225-1BB9BB89E454}"/>
              </a:ext>
            </a:extLst>
          </p:cNvPr>
          <p:cNvSpPr txBox="1"/>
          <p:nvPr/>
        </p:nvSpPr>
        <p:spPr>
          <a:xfrm>
            <a:off x="3780933" y="3257531"/>
            <a:ext cx="598947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ovary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EB2FA7F-C8B5-482D-BADB-2C154325D16B}"/>
              </a:ext>
            </a:extLst>
          </p:cNvPr>
          <p:cNvSpPr txBox="1"/>
          <p:nvPr/>
        </p:nvSpPr>
        <p:spPr>
          <a:xfrm>
            <a:off x="5343511" y="2918322"/>
            <a:ext cx="543739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pistil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FAD1B7C-CFC2-E1B6-C5A0-A363E49CC362}"/>
              </a:ext>
            </a:extLst>
          </p:cNvPr>
          <p:cNvSpPr txBox="1"/>
          <p:nvPr/>
        </p:nvSpPr>
        <p:spPr>
          <a:xfrm>
            <a:off x="4888775" y="4626615"/>
            <a:ext cx="559769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petal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2C55AF0-6213-E86F-F25A-51F3405EDA58}"/>
              </a:ext>
            </a:extLst>
          </p:cNvPr>
          <p:cNvSpPr txBox="1"/>
          <p:nvPr/>
        </p:nvSpPr>
        <p:spPr>
          <a:xfrm>
            <a:off x="4052842" y="5177235"/>
            <a:ext cx="67518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anther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AFA9D18-E80C-38A7-AE3C-49795F2B9AFD}"/>
              </a:ext>
            </a:extLst>
          </p:cNvPr>
          <p:cNvSpPr txBox="1"/>
          <p:nvPr/>
        </p:nvSpPr>
        <p:spPr>
          <a:xfrm>
            <a:off x="4035569" y="5483851"/>
            <a:ext cx="78765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filament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53AAD38-2528-AF25-F7FA-300B76B44E8C}"/>
              </a:ext>
            </a:extLst>
          </p:cNvPr>
          <p:cNvSpPr txBox="1"/>
          <p:nvPr/>
        </p:nvSpPr>
        <p:spPr>
          <a:xfrm>
            <a:off x="5575587" y="5344421"/>
            <a:ext cx="73449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stamen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E10183C-B490-1FA6-3EFD-0691A9C2E595}"/>
              </a:ext>
            </a:extLst>
          </p:cNvPr>
          <p:cNvSpPr txBox="1"/>
          <p:nvPr/>
        </p:nvSpPr>
        <p:spPr>
          <a:xfrm>
            <a:off x="805510" y="6210802"/>
            <a:ext cx="586571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sepal</a:t>
            </a:r>
          </a:p>
        </p:txBody>
      </p:sp>
    </p:spTree>
    <p:extLst>
      <p:ext uri="{BB962C8B-B14F-4D97-AF65-F5344CB8AC3E}">
        <p14:creationId xmlns:p14="http://schemas.microsoft.com/office/powerpoint/2010/main" val="117755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268B7944-2328-00F1-4FA1-46433DE7FC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-8104" y="0"/>
            <a:ext cx="6858000" cy="1332562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B3153F7D-D34D-CED4-CBCA-573DFFC78B82}"/>
              </a:ext>
            </a:extLst>
          </p:cNvPr>
          <p:cNvSpPr/>
          <p:nvPr/>
        </p:nvSpPr>
        <p:spPr>
          <a:xfrm>
            <a:off x="-1" y="9619898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CF57DD3-8032-5B74-BC1E-BA3BBA9BD251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sp>
        <p:nvSpPr>
          <p:cNvPr id="3" name="Google Shape;197;p2">
            <a:extLst>
              <a:ext uri="{FF2B5EF4-FFF2-40B4-BE49-F238E27FC236}">
                <a16:creationId xmlns:a16="http://schemas.microsoft.com/office/drawing/2014/main" id="{D0145F0E-B7C5-87D1-D4FD-59247C19E4FC}"/>
              </a:ext>
            </a:extLst>
          </p:cNvPr>
          <p:cNvSpPr txBox="1"/>
          <p:nvPr/>
        </p:nvSpPr>
        <p:spPr>
          <a:xfrm>
            <a:off x="4440397" y="866758"/>
            <a:ext cx="1305618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solidFill>
                  <a:schemeClr val="lt1"/>
                </a:solidFill>
                <a:latin typeface="Arial Rounded MT Bold" panose="020F0704030504030204" pitchFamily="34" charset="0"/>
                <a:sym typeface="Arial Rounded"/>
              </a:rPr>
              <a:t>KS3-09-06</a:t>
            </a:r>
            <a:endParaRPr dirty="0">
              <a:latin typeface="Arial Rounded MT Bold" panose="020F07040305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8E7681-A548-3F0E-501D-1E0A12A474FF}"/>
              </a:ext>
            </a:extLst>
          </p:cNvPr>
          <p:cNvSpPr txBox="1"/>
          <p:nvPr/>
        </p:nvSpPr>
        <p:spPr>
          <a:xfrm>
            <a:off x="171000" y="1543007"/>
            <a:ext cx="6516000" cy="510778"/>
          </a:xfrm>
          <a:prstGeom prst="roundRect">
            <a:avLst/>
          </a:prstGeom>
          <a:noFill/>
          <a:ln w="28575">
            <a:solidFill>
              <a:srgbClr val="807E80"/>
            </a:solidFill>
          </a:ln>
        </p:spPr>
        <p:txBody>
          <a:bodyPr wrap="square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Referring to the presentation, complete this comprehension task about plant reproduction.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" name="Google Shape;84;p1">
            <a:extLst>
              <a:ext uri="{FF2B5EF4-FFF2-40B4-BE49-F238E27FC236}">
                <a16:creationId xmlns:a16="http://schemas.microsoft.com/office/drawing/2014/main" id="{B78D93F7-51CA-8197-AC26-CF8C5C535953}"/>
              </a:ext>
            </a:extLst>
          </p:cNvPr>
          <p:cNvSpPr txBox="1"/>
          <p:nvPr/>
        </p:nvSpPr>
        <p:spPr>
          <a:xfrm>
            <a:off x="171000" y="2243734"/>
            <a:ext cx="6516000" cy="6745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16ADBF"/>
              </a:buClr>
              <a:buSzPts val="1400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1.  What part of a plant is its reproductive structure? 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___________________________________________________________________________________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342900" marR="0" lvl="0" indent="-254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16ADBF"/>
              </a:buClr>
              <a:buSzPts val="1200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2. What types of plants bear fruits and flowers?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___________________________________________________________________________________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342900" marR="0" lvl="0" indent="-254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6ADBF"/>
              </a:buClr>
              <a:buSzPts val="1200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3. What are the two main types of reproduction in plants?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a. ________________________________________________________________________________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b. ________________________________________________________________________________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342900" marR="0" lvl="0" indent="-254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16ADBF"/>
              </a:buClr>
              <a:buSzPts val="1200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4. What are the female reproductive structures called? ___________________________________________________________________________________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342900" marR="0" lvl="0" indent="-254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6ADBF"/>
              </a:buClr>
              <a:buSzPts val="1200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5. What three parts does the pistil have?  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a. ________________________________________________________________________________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b. ________________________________________________________________________________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c. ________________________________________________________________________________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342900" marR="0" lvl="0" indent="-254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16ADBF"/>
              </a:buClr>
              <a:buSzPts val="1200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6. Why can’t plants cross-fertilise? ______________________________________________________________________________________________________________________________________________________________________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342900" marR="0" lvl="0" indent="-254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16ADBF"/>
              </a:buClr>
              <a:buSzPts val="1200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7. What are the male reproductive structures called? 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___________________________________________________________________________________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342900" marR="0" lvl="0" indent="-254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16ADBF"/>
              </a:buClr>
              <a:buSzPts val="1200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8. How is pollen carried to another plant?  ______________________________________________________________________________________________________________________________________________________________________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342900" marR="0" lvl="0" indent="-241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16ADBF"/>
              </a:buClr>
              <a:buSzPts val="1200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9. What is self-fertilisation in plants? ___________________________________________________________________________________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342900" marR="0" lvl="0" indent="-254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16ADBF"/>
              </a:buClr>
              <a:buSzPts val="1200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10. What is the definition of a fruit in terms of a plant? 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___________________________________________________________________________________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A35832-84F9-A7BD-A079-8D00C4897D9D}"/>
              </a:ext>
            </a:extLst>
          </p:cNvPr>
          <p:cNvSpPr txBox="1"/>
          <p:nvPr/>
        </p:nvSpPr>
        <p:spPr>
          <a:xfrm>
            <a:off x="184065" y="2407920"/>
            <a:ext cx="7714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Flowers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F77FC4-2286-7569-241E-2559920DCC2A}"/>
              </a:ext>
            </a:extLst>
          </p:cNvPr>
          <p:cNvSpPr txBox="1"/>
          <p:nvPr/>
        </p:nvSpPr>
        <p:spPr>
          <a:xfrm>
            <a:off x="194225" y="2981960"/>
            <a:ext cx="24760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Flowering plants/angiosperms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A418B7-5F0D-320C-A3C4-B91F5CAB5177}"/>
              </a:ext>
            </a:extLst>
          </p:cNvPr>
          <p:cNvSpPr txBox="1"/>
          <p:nvPr/>
        </p:nvSpPr>
        <p:spPr>
          <a:xfrm>
            <a:off x="366945" y="3646792"/>
            <a:ext cx="721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Sexual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4E7D727-3A30-11B2-FF20-657B16F2CDF1}"/>
              </a:ext>
            </a:extLst>
          </p:cNvPr>
          <p:cNvSpPr txBox="1"/>
          <p:nvPr/>
        </p:nvSpPr>
        <p:spPr>
          <a:xfrm>
            <a:off x="366945" y="3923791"/>
            <a:ext cx="812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Asexual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E7CA0E6-263D-98A5-5920-5BD2E257AA1B}"/>
              </a:ext>
            </a:extLst>
          </p:cNvPr>
          <p:cNvSpPr txBox="1"/>
          <p:nvPr/>
        </p:nvSpPr>
        <p:spPr>
          <a:xfrm>
            <a:off x="195273" y="4522688"/>
            <a:ext cx="1319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Pistil or </a:t>
            </a:r>
            <a:r>
              <a:rPr lang="en-GB" sz="1200" dirty="0" err="1">
                <a:solidFill>
                  <a:srgbClr val="FF0000"/>
                </a:solidFill>
                <a:latin typeface="Arial Rounded MT Bold" panose="020F0704030504030204" pitchFamily="34" charset="0"/>
              </a:rPr>
              <a:t>capels</a:t>
            </a:r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350325-CFB2-2912-F6F6-74F6C8B24FD6}"/>
              </a:ext>
            </a:extLst>
          </p:cNvPr>
          <p:cNvSpPr txBox="1"/>
          <p:nvPr/>
        </p:nvSpPr>
        <p:spPr>
          <a:xfrm>
            <a:off x="366945" y="5197310"/>
            <a:ext cx="6683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Ovary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99F76B2-166D-804B-B202-B6D16A581533}"/>
              </a:ext>
            </a:extLst>
          </p:cNvPr>
          <p:cNvSpPr txBox="1"/>
          <p:nvPr/>
        </p:nvSpPr>
        <p:spPr>
          <a:xfrm>
            <a:off x="366945" y="5467668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Stigma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4C93001-63A9-9981-51DD-3CB723A2B284}"/>
              </a:ext>
            </a:extLst>
          </p:cNvPr>
          <p:cNvSpPr txBox="1"/>
          <p:nvPr/>
        </p:nvSpPr>
        <p:spPr>
          <a:xfrm>
            <a:off x="366945" y="5746476"/>
            <a:ext cx="6351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Style 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ED4936F-5AC3-6F54-7E02-8E526CBA4875}"/>
              </a:ext>
            </a:extLst>
          </p:cNvPr>
          <p:cNvSpPr txBox="1"/>
          <p:nvPr/>
        </p:nvSpPr>
        <p:spPr>
          <a:xfrm>
            <a:off x="203334" y="6335310"/>
            <a:ext cx="41104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They cannot move to another plant to transfer pollen 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AB38D85-75E8-AC97-09A6-48A9A245E118}"/>
              </a:ext>
            </a:extLst>
          </p:cNvPr>
          <p:cNvSpPr txBox="1"/>
          <p:nvPr/>
        </p:nvSpPr>
        <p:spPr>
          <a:xfrm>
            <a:off x="200353" y="7073537"/>
            <a:ext cx="2336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Stamen (anther and filament)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2D080EC-CCE2-8EBA-7FCD-5AE51584EFC4}"/>
              </a:ext>
            </a:extLst>
          </p:cNvPr>
          <p:cNvSpPr txBox="1"/>
          <p:nvPr/>
        </p:nvSpPr>
        <p:spPr>
          <a:xfrm>
            <a:off x="186521" y="7613616"/>
            <a:ext cx="2993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Blown by the wind/carried by insects 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ABB68E2-343B-84C0-DCD7-D59EA7B64AD6}"/>
              </a:ext>
            </a:extLst>
          </p:cNvPr>
          <p:cNvSpPr txBox="1"/>
          <p:nvPr/>
        </p:nvSpPr>
        <p:spPr>
          <a:xfrm>
            <a:off x="179965" y="8362993"/>
            <a:ext cx="6418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When the plant fertilises itself as there might not be other plants nearby to transfer the pollen 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9F5F8B2-4CCF-2858-5E3B-29EC5B110920}"/>
              </a:ext>
            </a:extLst>
          </p:cNvPr>
          <p:cNvSpPr txBox="1"/>
          <p:nvPr/>
        </p:nvSpPr>
        <p:spPr>
          <a:xfrm>
            <a:off x="186521" y="8895015"/>
            <a:ext cx="2005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A mature ripened ovary  </a:t>
            </a:r>
          </a:p>
        </p:txBody>
      </p:sp>
      <p:sp>
        <p:nvSpPr>
          <p:cNvPr id="25" name="Google Shape;166;p2">
            <a:extLst>
              <a:ext uri="{FF2B5EF4-FFF2-40B4-BE49-F238E27FC236}">
                <a16:creationId xmlns:a16="http://schemas.microsoft.com/office/drawing/2014/main" id="{3F0CF674-0E8B-8D20-9DAE-7DD7411F50AC}"/>
              </a:ext>
            </a:extLst>
          </p:cNvPr>
          <p:cNvSpPr txBox="1"/>
          <p:nvPr/>
        </p:nvSpPr>
        <p:spPr>
          <a:xfrm>
            <a:off x="1056622" y="296249"/>
            <a:ext cx="5627207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lt1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Mission Assignment: Describe the structure of a flower                ANSWERS                                                                          </a:t>
            </a:r>
            <a:endParaRPr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892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196</TotalTime>
  <Words>587</Words>
  <Application>Microsoft Macintosh PowerPoint</Application>
  <PresentationFormat>A4 Paper (210x297 mm)</PresentationFormat>
  <Paragraphs>119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Developing Experts</dc:creator>
  <cp:lastModifiedBy>Developing Experts</cp:lastModifiedBy>
  <cp:revision>3</cp:revision>
  <dcterms:created xsi:type="dcterms:W3CDTF">2023-05-02T11:04:57Z</dcterms:created>
  <dcterms:modified xsi:type="dcterms:W3CDTF">2023-09-06T13:50:20Z</dcterms:modified>
</cp:coreProperties>
</file>