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"/>
  </p:notesMasterIdLst>
  <p:sldIdLst>
    <p:sldId id="257" r:id="rId2"/>
  </p:sldIdLst>
  <p:sldSz cx="6858000" cy="9906000" type="A4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A2B4"/>
    <a:srgbClr val="826DDD"/>
    <a:srgbClr val="BE78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1747"/>
    <p:restoredTop sz="95922"/>
  </p:normalViewPr>
  <p:slideViewPr>
    <p:cSldViewPr snapToGrid="0" snapToObjects="1">
      <p:cViewPr varScale="1">
        <p:scale>
          <a:sx n="110" d="100"/>
          <a:sy n="110" d="100"/>
        </p:scale>
        <p:origin x="484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7706AE-DE1A-1541-84A6-749C272C0DDB}" type="datetimeFigureOut">
              <a:rPr lang="en-US" smtClean="0"/>
              <a:t>11/27/21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BB1595-6957-3C44-8D0B-2BDFC33EF1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216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60613" y="1143000"/>
            <a:ext cx="213677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629907-7E8F-4848-9F13-545BE661B04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612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/>
          <a:lstStyle/>
          <a:p>
            <a:fld id="{9B15D316-DA6D-284E-A458-A44DD1407708}" type="datetimeFigureOut">
              <a:rPr lang="en-US" smtClean="0"/>
              <a:t>11/27/21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/>
          <a:lstStyle/>
          <a:p>
            <a:fld id="{5B178AF0-1013-D841-8B3B-C6B2497E9E9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172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/>
          <a:lstStyle/>
          <a:p>
            <a:fld id="{9B15D316-DA6D-284E-A458-A44DD1407708}" type="datetimeFigureOut">
              <a:rPr lang="en-US" smtClean="0"/>
              <a:t>11/27/21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/>
          <a:lstStyle/>
          <a:p>
            <a:fld id="{5B178AF0-1013-D841-8B3B-C6B2497E9E9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3930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/>
          <a:lstStyle/>
          <a:p>
            <a:fld id="{9B15D316-DA6D-284E-A458-A44DD1407708}" type="datetimeFigureOut">
              <a:rPr lang="en-US" smtClean="0"/>
              <a:t>11/27/21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/>
          <a:lstStyle/>
          <a:p>
            <a:fld id="{5B178AF0-1013-D841-8B3B-C6B2497E9E9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97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/>
          <a:lstStyle/>
          <a:p>
            <a:fld id="{9B15D316-DA6D-284E-A458-A44DD1407708}" type="datetimeFigureOut">
              <a:rPr lang="en-US" smtClean="0"/>
              <a:t>11/27/21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/>
          <a:lstStyle/>
          <a:p>
            <a:fld id="{5B178AF0-1013-D841-8B3B-C6B2497E9E9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2343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/>
          <a:lstStyle/>
          <a:p>
            <a:fld id="{9B15D316-DA6D-284E-A458-A44DD1407708}" type="datetimeFigureOut">
              <a:rPr lang="en-US" smtClean="0"/>
              <a:t>11/27/21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/>
          <a:lstStyle/>
          <a:p>
            <a:fld id="{5B178AF0-1013-D841-8B3B-C6B2497E9E9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472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/>
          <a:lstStyle/>
          <a:p>
            <a:fld id="{9B15D316-DA6D-284E-A458-A44DD1407708}" type="datetimeFigureOut">
              <a:rPr lang="en-US" smtClean="0"/>
              <a:t>11/27/21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/>
          <a:lstStyle/>
          <a:p>
            <a:fld id="{5B178AF0-1013-D841-8B3B-C6B2497E9E9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135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/>
          <a:lstStyle/>
          <a:p>
            <a:fld id="{9B15D316-DA6D-284E-A458-A44DD1407708}" type="datetimeFigureOut">
              <a:rPr lang="en-US" smtClean="0"/>
              <a:t>11/27/21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/>
          <a:lstStyle/>
          <a:p>
            <a:fld id="{5B178AF0-1013-D841-8B3B-C6B2497E9E9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8944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/>
          <a:lstStyle/>
          <a:p>
            <a:fld id="{9B15D316-DA6D-284E-A458-A44DD1407708}" type="datetimeFigureOut">
              <a:rPr lang="en-US" smtClean="0"/>
              <a:t>11/27/21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/>
          <a:lstStyle/>
          <a:p>
            <a:fld id="{5B178AF0-1013-D841-8B3B-C6B2497E9E9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1452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/>
          <a:lstStyle/>
          <a:p>
            <a:fld id="{9B15D316-DA6D-284E-A458-A44DD1407708}" type="datetimeFigureOut">
              <a:rPr lang="en-US" smtClean="0"/>
              <a:t>11/27/21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/>
          <a:lstStyle/>
          <a:p>
            <a:fld id="{5B178AF0-1013-D841-8B3B-C6B2497E9E9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189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/>
          <a:lstStyle/>
          <a:p>
            <a:fld id="{9B15D316-DA6D-284E-A458-A44DD1407708}" type="datetimeFigureOut">
              <a:rPr lang="en-US" smtClean="0"/>
              <a:t>11/27/21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/>
          <a:lstStyle/>
          <a:p>
            <a:fld id="{5B178AF0-1013-D841-8B3B-C6B2497E9E9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0230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/>
          <a:lstStyle/>
          <a:p>
            <a:fld id="{9B15D316-DA6D-284E-A458-A44DD1407708}" type="datetimeFigureOut">
              <a:rPr lang="en-US" smtClean="0"/>
              <a:t>11/27/21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/>
          <a:lstStyle/>
          <a:p>
            <a:fld id="{5B178AF0-1013-D841-8B3B-C6B2497E9E9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356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CF3835B-63CF-459D-8D25-42114E94E620}"/>
              </a:ext>
            </a:extLst>
          </p:cNvPr>
          <p:cNvSpPr/>
          <p:nvPr userDrawn="1"/>
        </p:nvSpPr>
        <p:spPr>
          <a:xfrm>
            <a:off x="1339904" y="9656701"/>
            <a:ext cx="4178191" cy="2492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2541404" algn="ctr"/>
                <a:tab pos="5082810" algn="r"/>
                <a:tab pos="2305502" algn="l"/>
                <a:tab pos="2541404" algn="ctr"/>
                <a:tab pos="5082810" algn="r"/>
              </a:tabLst>
            </a:pPr>
            <a:r>
              <a:rPr lang="en-US" sz="1020" dirty="0">
                <a:solidFill>
                  <a:srgbClr val="2FA2B4"/>
                </a:solidFill>
                <a:latin typeface="Arial Rounded MT Bold" charset="0"/>
                <a:ea typeface="ＭＳ 明朝" charset="-128"/>
                <a:cs typeface="Times New Roman" charset="0"/>
              </a:rPr>
              <a:t>Developing Experts Ltd. </a:t>
            </a:r>
            <a:r>
              <a:rPr lang="en-US" sz="1020">
                <a:solidFill>
                  <a:srgbClr val="2FA2B4"/>
                </a:solidFill>
                <a:latin typeface="Arial Rounded MT Bold" charset="0"/>
                <a:ea typeface="ＭＳ 明朝" charset="-128"/>
                <a:cs typeface="Times New Roman" charset="0"/>
              </a:rPr>
              <a:t>© 2022</a:t>
            </a:r>
            <a:endParaRPr lang="en-US" sz="1020" dirty="0">
              <a:solidFill>
                <a:srgbClr val="2FA2B4"/>
              </a:solidFill>
              <a:latin typeface="Cambria" charset="0"/>
              <a:ea typeface="ＭＳ 明朝" charset="-128"/>
              <a:cs typeface="Times New Roman" charset="0"/>
            </a:endParaRPr>
          </a:p>
        </p:txBody>
      </p: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788C8F0F-DC8F-4AC4-A531-0A4EDD45CED5}"/>
              </a:ext>
            </a:extLst>
          </p:cNvPr>
          <p:cNvSpPr/>
          <p:nvPr userDrawn="1"/>
        </p:nvSpPr>
        <p:spPr>
          <a:xfrm>
            <a:off x="171000" y="290925"/>
            <a:ext cx="6516000" cy="167972"/>
          </a:xfrm>
          <a:prstGeom prst="roundRect">
            <a:avLst/>
          </a:prstGeom>
          <a:solidFill>
            <a:srgbClr val="2FA2B4"/>
          </a:solidFill>
          <a:ln>
            <a:solidFill>
              <a:srgbClr val="2FA2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12" dirty="0">
                <a:latin typeface="Arial Rounded MT Bold" charset="0"/>
                <a:ea typeface="Arial Rounded MT Bold" charset="0"/>
                <a:cs typeface="Arial Rounded MT Bold" charset="0"/>
              </a:rPr>
              <a:t>S06.06.04 Handout </a:t>
            </a:r>
          </a:p>
        </p:txBody>
      </p:sp>
      <p:sp>
        <p:nvSpPr>
          <p:cNvPr id="9" name="Rounded Rectangular Callout 10">
            <a:extLst>
              <a:ext uri="{FF2B5EF4-FFF2-40B4-BE49-F238E27FC236}">
                <a16:creationId xmlns:a16="http://schemas.microsoft.com/office/drawing/2014/main" id="{649CB843-07F2-4696-AE4C-5730F93B0FFF}"/>
              </a:ext>
            </a:extLst>
          </p:cNvPr>
          <p:cNvSpPr/>
          <p:nvPr userDrawn="1"/>
        </p:nvSpPr>
        <p:spPr>
          <a:xfrm rot="10800000" flipV="1">
            <a:off x="976313" y="540733"/>
            <a:ext cx="5710687" cy="612000"/>
          </a:xfrm>
          <a:prstGeom prst="wedgeRoundRectCallout">
            <a:avLst>
              <a:gd name="adj1" fmla="val 51967"/>
              <a:gd name="adj2" fmla="val -20412"/>
              <a:gd name="adj3" fmla="val 16667"/>
            </a:avLst>
          </a:prstGeom>
          <a:noFill/>
          <a:ln w="12700">
            <a:solidFill>
              <a:srgbClr val="2FA2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2FA2B4"/>
                </a:solidFill>
                <a:latin typeface="Arial Rounded MT Bold" panose="020F0704030504030204" pitchFamily="34" charset="0"/>
              </a:rPr>
              <a:t>Describe how lenses can be used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0F1AB6F-BD70-4185-A24C-1A5C285480E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00" y="540732"/>
            <a:ext cx="612000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508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171000" y="1265645"/>
            <a:ext cx="6516000" cy="596331"/>
          </a:xfrm>
          <a:prstGeom prst="roundRect">
            <a:avLst/>
          </a:prstGeom>
          <a:noFill/>
          <a:ln w="12700">
            <a:solidFill>
              <a:srgbClr val="2FA2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rgbClr val="2FA2B4"/>
                </a:solidFill>
                <a:latin typeface="Arial Rounded MT Bold" panose="020F0704030504030204" pitchFamily="34" charset="0"/>
              </a:rPr>
              <a:t>Build a refracting telescope from two magnifying lenses. First find the focal length of the two lenses then stick them down that distance apart. 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526999" y="5910879"/>
            <a:ext cx="2160000" cy="1644147"/>
          </a:xfrm>
          <a:prstGeom prst="roundRect">
            <a:avLst>
              <a:gd name="adj" fmla="val 5455"/>
            </a:avLst>
          </a:prstGeom>
          <a:solidFill>
            <a:schemeClr val="bg1"/>
          </a:solidFill>
          <a:ln w="12700">
            <a:solidFill>
              <a:srgbClr val="2FA2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400" b="1" dirty="0">
                <a:solidFill>
                  <a:srgbClr val="2FA2B4"/>
                </a:solidFill>
                <a:latin typeface="Arial Rounded MT Bold" panose="020F0704030504030204" pitchFamily="34" charset="0"/>
              </a:rPr>
              <a:t>Stretch:</a:t>
            </a:r>
          </a:p>
          <a:p>
            <a:pPr algn="ctr"/>
            <a:r>
              <a:rPr lang="en-US" sz="1400" dirty="0">
                <a:solidFill>
                  <a:srgbClr val="2FA2B4"/>
                </a:solidFill>
                <a:latin typeface="Arial Rounded MT Bold" panose="020F0704030504030204" pitchFamily="34" charset="0"/>
              </a:rPr>
              <a:t>“The first lens magnifies the second lens and that’s why it appears closer.” Do you agree? Explain your idea.</a:t>
            </a:r>
          </a:p>
        </p:txBody>
      </p:sp>
      <p:sp>
        <p:nvSpPr>
          <p:cNvPr id="20" name="Rectangle 11">
            <a:extLst>
              <a:ext uri="{FF2B5EF4-FFF2-40B4-BE49-F238E27FC236}">
                <a16:creationId xmlns:a16="http://schemas.microsoft.com/office/drawing/2014/main" id="{2D8CCD61-98A5-4E6E-BC9F-8266C4F2A6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999" y="1869271"/>
            <a:ext cx="6516000" cy="652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400" b="1" strike="noStrike" cap="none" normalizeH="0" baseline="0" dirty="0">
                <a:ln>
                  <a:noFill/>
                </a:ln>
                <a:solidFill>
                  <a:srgbClr val="16ADBF"/>
                </a:solidFill>
                <a:effectLst/>
                <a:latin typeface="Arial Rounded MT Bold" panose="020F07040305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Method</a:t>
            </a:r>
            <a:endParaRPr kumimoji="0" lang="en-GB" altLang="en-US" sz="1400" b="0" strike="noStrike" cap="none" normalizeH="0" baseline="0" dirty="0">
              <a:ln>
                <a:noFill/>
              </a:ln>
              <a:solidFill>
                <a:srgbClr val="16ADBF"/>
              </a:solidFill>
              <a:effectLst/>
              <a:latin typeface="Arial Rounded MT Bold" panose="020F070403050403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rgbClr val="16ADBF"/>
                </a:solidFill>
                <a:effectLst/>
                <a:latin typeface="Arial Rounded MT Bold" panose="020F07040305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This experiment works best under fluorescent strip lights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rgbClr val="16ADBF"/>
                </a:solidFill>
                <a:effectLst/>
                <a:latin typeface="Arial Rounded MT Bold" panose="020F07040305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Hold the lens directly under the florescent lighting </a:t>
            </a:r>
            <a:b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rgbClr val="16ADBF"/>
                </a:solidFill>
                <a:effectLst/>
                <a:latin typeface="Arial Rounded MT Bold" panose="020F07040305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rgbClr val="16ADBF"/>
                </a:solidFill>
                <a:effectLst/>
                <a:latin typeface="Arial Rounded MT Bold" panose="020F07040305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above a clear plain desk. Make sure it is flat.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rgbClr val="16ADBF"/>
                </a:solidFill>
                <a:effectLst/>
                <a:latin typeface="Arial Rounded MT Bold" panose="020F07040305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Move the lens up and down until the image of the </a:t>
            </a:r>
            <a:b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rgbClr val="16ADBF"/>
                </a:solidFill>
                <a:effectLst/>
                <a:latin typeface="Arial Rounded MT Bold" panose="020F07040305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rgbClr val="16ADBF"/>
                </a:solidFill>
                <a:effectLst/>
                <a:latin typeface="Arial Rounded MT Bold" panose="020F07040305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lights is clear and focused on the surface.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GB" altLang="en-US" sz="1400" dirty="0">
                <a:solidFill>
                  <a:srgbClr val="16ADBF"/>
                </a:solidFill>
                <a:latin typeface="Arial Rounded MT Bold" panose="020F07040305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Use a set square to keep your ruler perpendicular to </a:t>
            </a:r>
            <a:br>
              <a:rPr lang="en-GB" altLang="en-US" sz="1400" dirty="0">
                <a:solidFill>
                  <a:srgbClr val="16ADBF"/>
                </a:solidFill>
                <a:latin typeface="Arial Rounded MT Bold" panose="020F07040305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GB" altLang="en-US" sz="1400" dirty="0">
                <a:solidFill>
                  <a:srgbClr val="16ADBF"/>
                </a:solidFill>
                <a:latin typeface="Arial Rounded MT Bold" panose="020F07040305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desk and measure the distance from the desk.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sz="1400" dirty="0">
              <a:solidFill>
                <a:srgbClr val="16ADBF"/>
              </a:solidFill>
              <a:latin typeface="Arial Rounded MT Bold" panose="020F07040305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1400" dirty="0">
                <a:solidFill>
                  <a:srgbClr val="16ADBF"/>
                </a:solidFill>
                <a:latin typeface="Arial Rounded MT Bold" panose="020F07040305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Focal length lens 1 _____________ cm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1400" dirty="0">
                <a:solidFill>
                  <a:srgbClr val="16ADBF"/>
                </a:solidFill>
                <a:latin typeface="Arial Rounded MT Bold" panose="020F07040305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Focal length lens 2 _____________ cm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sz="1400" dirty="0">
              <a:solidFill>
                <a:srgbClr val="16ADBF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sz="1400" dirty="0">
              <a:solidFill>
                <a:srgbClr val="16ADBF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sz="1400" dirty="0">
              <a:solidFill>
                <a:srgbClr val="16ADBF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  <a:p>
            <a:pPr marL="3086100" lvl="6" indent="-3429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 startAt="4"/>
            </a:pPr>
            <a:r>
              <a:rPr lang="en-US" altLang="en-US" sz="1400" dirty="0">
                <a:solidFill>
                  <a:srgbClr val="16ADBF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Add together the two focal lengths.</a:t>
            </a:r>
          </a:p>
          <a:p>
            <a:pPr marL="3086100" lvl="6" indent="-3429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 startAt="4"/>
            </a:pPr>
            <a:r>
              <a:rPr lang="en-US" altLang="en-US" sz="1400" dirty="0">
                <a:solidFill>
                  <a:srgbClr val="16ADBF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Use the modelling clay to stick the two lenses to the </a:t>
            </a:r>
            <a:r>
              <a:rPr lang="en-GB" altLang="en-US" sz="1400" dirty="0">
                <a:solidFill>
                  <a:srgbClr val="16ADBF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metre</a:t>
            </a:r>
            <a:r>
              <a:rPr lang="en-US" altLang="en-US" sz="1400" dirty="0">
                <a:solidFill>
                  <a:srgbClr val="16ADBF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 stick so that they are this distance apart from each other.</a:t>
            </a:r>
            <a:endParaRPr lang="en-GB" altLang="en-US" sz="1400" dirty="0">
              <a:solidFill>
                <a:srgbClr val="16ADBF"/>
              </a:solidFill>
              <a:latin typeface="Arial Rounded MT Bold" panose="020F0704030504030204" pitchFamily="34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sz="1400" b="1" dirty="0">
              <a:solidFill>
                <a:srgbClr val="16ADBF"/>
              </a:solidFill>
              <a:latin typeface="Arial Rounded MT Bold" panose="020F07040305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400" dirty="0">
              <a:solidFill>
                <a:srgbClr val="16ADBF"/>
              </a:solidFill>
              <a:latin typeface="Arial Rounded MT Bold" panose="020F07040305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16ADBF"/>
                </a:solidFill>
                <a:latin typeface="Arial Rounded MT Bold" panose="020F07040305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Describe how the image appears when you look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16ADBF"/>
                </a:solidFill>
                <a:latin typeface="Arial Rounded MT Bold" panose="020F07040305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down your telescope.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16ADBF"/>
                </a:solidFill>
                <a:latin typeface="Arial Rounded MT Bold" panose="020F07040305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_____________________________________</a:t>
            </a:r>
            <a:br>
              <a:rPr lang="en-US" altLang="en-US" dirty="0">
                <a:solidFill>
                  <a:srgbClr val="16ADBF"/>
                </a:solidFill>
                <a:latin typeface="Arial Rounded MT Bold" panose="020F07040305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altLang="en-US" dirty="0">
                <a:solidFill>
                  <a:srgbClr val="16ADBF"/>
                </a:solidFill>
                <a:latin typeface="Arial Rounded MT Bold" panose="020F07040305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_____________________________________</a:t>
            </a:r>
            <a:br>
              <a:rPr lang="en-US" altLang="en-US" dirty="0">
                <a:solidFill>
                  <a:srgbClr val="16ADBF"/>
                </a:solidFill>
                <a:latin typeface="Arial Rounded MT Bold" panose="020F07040305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altLang="en-US" dirty="0">
                <a:solidFill>
                  <a:srgbClr val="16ADBF"/>
                </a:solidFill>
                <a:latin typeface="Arial Rounded MT Bold" panose="020F07040305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_____________________________________</a:t>
            </a:r>
            <a:br>
              <a:rPr lang="en-US" altLang="en-US" dirty="0">
                <a:solidFill>
                  <a:srgbClr val="16ADBF"/>
                </a:solidFill>
                <a:latin typeface="Arial Rounded MT Bold" panose="020F07040305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en-US" altLang="en-US" sz="1400" dirty="0">
              <a:solidFill>
                <a:srgbClr val="16ADBF"/>
              </a:solidFill>
              <a:latin typeface="Arial Rounded MT Bold" panose="020F07040305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16ADBF"/>
                </a:solidFill>
                <a:latin typeface="Arial Rounded MT Bold" panose="020F07040305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Add light rays to the diagram to show how they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16ADBF"/>
                </a:solidFill>
                <a:latin typeface="Arial Rounded MT Bold" panose="020F07040305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pass through the telescope.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90AA579-D5F0-4EA8-A8FF-3F1A8DCC92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31841" r="14769"/>
          <a:stretch/>
        </p:blipFill>
        <p:spPr>
          <a:xfrm rot="5400000">
            <a:off x="5466727" y="1905708"/>
            <a:ext cx="1188430" cy="1252115"/>
          </a:xfrm>
          <a:prstGeom prst="roundRect">
            <a:avLst>
              <a:gd name="adj" fmla="val 9864"/>
            </a:avLst>
          </a:prstGeom>
          <a:ln w="12700">
            <a:solidFill>
              <a:srgbClr val="2FA2B4"/>
            </a:solidFill>
          </a:ln>
          <a:effectLst/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02B4939-463F-4434-9E13-ACA609928F3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6491" t="6327" r="22456"/>
          <a:stretch/>
        </p:blipFill>
        <p:spPr>
          <a:xfrm>
            <a:off x="5434885" y="3221848"/>
            <a:ext cx="1252115" cy="1440848"/>
          </a:xfrm>
          <a:prstGeom prst="roundRect">
            <a:avLst>
              <a:gd name="adj" fmla="val 11133"/>
            </a:avLst>
          </a:prstGeom>
          <a:ln w="12700">
            <a:solidFill>
              <a:srgbClr val="2FA2B4"/>
            </a:solidFill>
          </a:ln>
          <a:effectLst/>
        </p:spPr>
      </p:pic>
      <p:sp>
        <p:nvSpPr>
          <p:cNvPr id="30" name="Rounded Rectangle 15">
            <a:extLst>
              <a:ext uri="{FF2B5EF4-FFF2-40B4-BE49-F238E27FC236}">
                <a16:creationId xmlns:a16="http://schemas.microsoft.com/office/drawing/2014/main" id="{68F29752-BBD3-4FC6-9161-38A3DB4FDD4D}"/>
              </a:ext>
            </a:extLst>
          </p:cNvPr>
          <p:cNvSpPr/>
          <p:nvPr/>
        </p:nvSpPr>
        <p:spPr>
          <a:xfrm>
            <a:off x="4527000" y="7804343"/>
            <a:ext cx="2160000" cy="1644147"/>
          </a:xfrm>
          <a:prstGeom prst="roundRect">
            <a:avLst>
              <a:gd name="adj" fmla="val 7443"/>
            </a:avLst>
          </a:prstGeom>
          <a:solidFill>
            <a:schemeClr val="bg1"/>
          </a:solidFill>
          <a:ln w="12700">
            <a:solidFill>
              <a:srgbClr val="2FA2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400" b="1" dirty="0">
                <a:solidFill>
                  <a:srgbClr val="2FA2B4"/>
                </a:solidFill>
                <a:latin typeface="Arial Rounded MT Bold" panose="020F0704030504030204" pitchFamily="34" charset="0"/>
              </a:rPr>
              <a:t>Challenge:</a:t>
            </a:r>
          </a:p>
          <a:p>
            <a:pPr algn="ctr"/>
            <a:r>
              <a:rPr lang="en-US" sz="1400" dirty="0">
                <a:solidFill>
                  <a:srgbClr val="2FA2B4"/>
                </a:solidFill>
                <a:latin typeface="Arial Rounded MT Bold" panose="020F0704030504030204" pitchFamily="34" charset="0"/>
              </a:rPr>
              <a:t>Explain what is happening to the rays of light as they pass through a lens. You can use the diagram to help you.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884BA44-C856-46AE-91E7-5B85DEB06711}"/>
              </a:ext>
            </a:extLst>
          </p:cNvPr>
          <p:cNvGrpSpPr/>
          <p:nvPr/>
        </p:nvGrpSpPr>
        <p:grpSpPr>
          <a:xfrm>
            <a:off x="170999" y="4368067"/>
            <a:ext cx="3930332" cy="1602492"/>
            <a:chOff x="190049" y="5539435"/>
            <a:chExt cx="5306101" cy="2163422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703B27BA-913D-4DD8-AF4C-A6A7A13BDBFD}"/>
                </a:ext>
              </a:extLst>
            </p:cNvPr>
            <p:cNvCxnSpPr>
              <a:cxnSpLocks/>
              <a:endCxn id="39" idx="1"/>
            </p:cNvCxnSpPr>
            <p:nvPr/>
          </p:nvCxnSpPr>
          <p:spPr>
            <a:xfrm flipV="1">
              <a:off x="3296594" y="5761589"/>
              <a:ext cx="340788" cy="585484"/>
            </a:xfrm>
            <a:prstGeom prst="line">
              <a:avLst/>
            </a:prstGeom>
            <a:ln w="12700">
              <a:solidFill>
                <a:srgbClr val="2FA2B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4523E9D5-A3BF-4E18-911A-05E562B4F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0049" y="5539435"/>
              <a:ext cx="3523793" cy="1621677"/>
            </a:xfrm>
            <a:prstGeom prst="rect">
              <a:avLst/>
            </a:prstGeom>
          </p:spPr>
        </p:pic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5F42AAF4-FD9C-467D-8638-C46514FF0B26}"/>
                </a:ext>
              </a:extLst>
            </p:cNvPr>
            <p:cNvCxnSpPr/>
            <p:nvPr/>
          </p:nvCxnSpPr>
          <p:spPr>
            <a:xfrm>
              <a:off x="2115715" y="7198534"/>
              <a:ext cx="1191841" cy="0"/>
            </a:xfrm>
            <a:prstGeom prst="straightConnector1">
              <a:avLst/>
            </a:prstGeom>
            <a:ln w="12700">
              <a:solidFill>
                <a:srgbClr val="2FA2B4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ounded Rectangle 15">
              <a:extLst>
                <a:ext uri="{FF2B5EF4-FFF2-40B4-BE49-F238E27FC236}">
                  <a16:creationId xmlns:a16="http://schemas.microsoft.com/office/drawing/2014/main" id="{0A31387F-EA3A-408F-8428-10EE5032F447}"/>
                </a:ext>
              </a:extLst>
            </p:cNvPr>
            <p:cNvSpPr/>
            <p:nvPr/>
          </p:nvSpPr>
          <p:spPr>
            <a:xfrm>
              <a:off x="1760200" y="7314047"/>
              <a:ext cx="1962456" cy="388810"/>
            </a:xfrm>
            <a:prstGeom prst="roundRect">
              <a:avLst>
                <a:gd name="adj" fmla="val 7443"/>
              </a:avLst>
            </a:prstGeom>
            <a:solidFill>
              <a:schemeClr val="bg1"/>
            </a:solidFill>
            <a:ln w="12700">
              <a:solidFill>
                <a:srgbClr val="2FA2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rgbClr val="2FA2B4"/>
                  </a:solidFill>
                  <a:latin typeface="Arial Rounded MT Bold" panose="020F0704030504030204" pitchFamily="34" charset="0"/>
                </a:rPr>
                <a:t>Focal length</a:t>
              </a:r>
            </a:p>
          </p:txBody>
        </p:sp>
        <p:sp>
          <p:nvSpPr>
            <p:cNvPr id="39" name="Rounded Rectangle 15">
              <a:extLst>
                <a:ext uri="{FF2B5EF4-FFF2-40B4-BE49-F238E27FC236}">
                  <a16:creationId xmlns:a16="http://schemas.microsoft.com/office/drawing/2014/main" id="{D11CC0CA-54EB-42BB-9F3F-2593AF50DEFB}"/>
                </a:ext>
              </a:extLst>
            </p:cNvPr>
            <p:cNvSpPr/>
            <p:nvPr/>
          </p:nvSpPr>
          <p:spPr>
            <a:xfrm>
              <a:off x="3637381" y="5567184"/>
              <a:ext cx="1858769" cy="388810"/>
            </a:xfrm>
            <a:prstGeom prst="roundRect">
              <a:avLst>
                <a:gd name="adj" fmla="val 7443"/>
              </a:avLst>
            </a:prstGeom>
            <a:solidFill>
              <a:schemeClr val="bg1"/>
            </a:solidFill>
            <a:ln w="12700">
              <a:solidFill>
                <a:srgbClr val="2FA2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rgbClr val="2FA2B4"/>
                  </a:solidFill>
                  <a:latin typeface="Arial Rounded MT Bold" panose="020F0704030504030204" pitchFamily="34" charset="0"/>
                </a:rPr>
                <a:t>Focal length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4ACA59F-3E8B-4857-A636-974249738C80}"/>
              </a:ext>
            </a:extLst>
          </p:cNvPr>
          <p:cNvGrpSpPr/>
          <p:nvPr/>
        </p:nvGrpSpPr>
        <p:grpSpPr>
          <a:xfrm>
            <a:off x="870033" y="8566713"/>
            <a:ext cx="2880518" cy="826566"/>
            <a:chOff x="383382" y="8506925"/>
            <a:chExt cx="2880518" cy="82656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80DF75D-2635-4948-9593-E376EC27C97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49959" y="8507416"/>
              <a:ext cx="256054" cy="780356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8793A09E-6136-4250-8ECD-9B19F7D08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531615" y="8506925"/>
              <a:ext cx="256054" cy="780356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E7B6EB2-CB84-4F71-B3D3-2F03897D38D5}"/>
                </a:ext>
              </a:extLst>
            </p:cNvPr>
            <p:cNvSpPr/>
            <p:nvPr/>
          </p:nvSpPr>
          <p:spPr>
            <a:xfrm>
              <a:off x="383382" y="9287772"/>
              <a:ext cx="2880518" cy="45719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5544899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517</TotalTime>
  <Words>231</Words>
  <Application>Microsoft Macintosh PowerPoint</Application>
  <PresentationFormat>A4 Paper (210x297 mm)</PresentationFormat>
  <Paragraphs>28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9" baseType="lpstr">
      <vt:lpstr>ＭＳ 明朝</vt:lpstr>
      <vt:lpstr>Arial</vt:lpstr>
      <vt:lpstr>Arial Rounded MT Bold</vt:lpstr>
      <vt:lpstr>Calibri</vt:lpstr>
      <vt:lpstr>Calibri Light</vt:lpstr>
      <vt:lpstr>Cambria</vt:lpstr>
      <vt:lpstr>Times New Roman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Jean Debney</cp:lastModifiedBy>
  <cp:revision>54</cp:revision>
  <cp:lastPrinted>2016-07-25T06:30:05Z</cp:lastPrinted>
  <dcterms:created xsi:type="dcterms:W3CDTF">2016-06-12T08:53:59Z</dcterms:created>
  <dcterms:modified xsi:type="dcterms:W3CDTF">2021-11-27T14:17:20Z</dcterms:modified>
</cp:coreProperties>
</file>