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264" y="16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D529-1DE9-4919-99A4-D1A30D3DEA1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9D7-9945-4345-9563-DB1D6E167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40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D529-1DE9-4919-99A4-D1A30D3DEA1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9D7-9945-4345-9563-DB1D6E167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8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D529-1DE9-4919-99A4-D1A30D3DEA1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9D7-9945-4345-9563-DB1D6E167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8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D529-1DE9-4919-99A4-D1A30D3DEA1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9D7-9945-4345-9563-DB1D6E167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3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D529-1DE9-4919-99A4-D1A30D3DEA1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9D7-9945-4345-9563-DB1D6E167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D529-1DE9-4919-99A4-D1A30D3DEA1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9D7-9945-4345-9563-DB1D6E167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3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D529-1DE9-4919-99A4-D1A30D3DEA1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9D7-9945-4345-9563-DB1D6E167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0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D529-1DE9-4919-99A4-D1A30D3DEA1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9D7-9945-4345-9563-DB1D6E167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7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D529-1DE9-4919-99A4-D1A30D3DEA1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9D7-9945-4345-9563-DB1D6E167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43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D529-1DE9-4919-99A4-D1A30D3DEA1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9D7-9945-4345-9563-DB1D6E167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9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D529-1DE9-4919-99A4-D1A30D3DEA1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9D7-9945-4345-9563-DB1D6E167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2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D529-1DE9-4919-99A4-D1A30D3DEA1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F9D7-9945-4345-9563-DB1D6E167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B330D-8F0D-C594-A190-1B29F0AE2A9C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02E38-8E6D-B5EB-5AFF-0332653220C3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3CC7F-3939-69B0-18E7-23577FEDC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31D4F0-BD66-D675-F7F1-5BF0C3759E20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KS3-16-03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EFDC7-35F2-4E4C-ECE3-36AE86C5B903}"/>
              </a:ext>
            </a:extLst>
          </p:cNvPr>
          <p:cNvSpPr txBox="1"/>
          <p:nvPr/>
        </p:nvSpPr>
        <p:spPr>
          <a:xfrm>
            <a:off x="1013042" y="-12645"/>
            <a:ext cx="434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why plants are important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Google Shape;88;p1" descr="Logo  Description automatically generated">
            <a:extLst>
              <a:ext uri="{FF2B5EF4-FFF2-40B4-BE49-F238E27FC236}">
                <a16:creationId xmlns:a16="http://schemas.microsoft.com/office/drawing/2014/main" id="{CDA9A78C-7402-E3DB-BC51-658F2BF671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177" y="22949"/>
            <a:ext cx="1330454" cy="58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D85DCC-5EE4-B45E-1AF4-A4373B68C2EC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D5E92-385B-2579-E50D-E78214AAC187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CC9923-3BD0-3146-2E08-3575ACC32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C76808-F1FB-620F-1F54-A67B60AD3E6E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KS3-05-03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21BE42-C0E5-ADCD-BF76-D68050990DF3}"/>
              </a:ext>
            </a:extLst>
          </p:cNvPr>
          <p:cNvSpPr txBox="1"/>
          <p:nvPr/>
        </p:nvSpPr>
        <p:spPr>
          <a:xfrm>
            <a:off x="1013042" y="76414"/>
            <a:ext cx="569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how muscles work in pairs                                    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Rounded Rectangle 87">
            <a:extLst>
              <a:ext uri="{FF2B5EF4-FFF2-40B4-BE49-F238E27FC236}">
                <a16:creationId xmlns:a16="http://schemas.microsoft.com/office/drawing/2014/main" id="{5A216070-B740-4B73-6EFF-B550C6904DD5}"/>
              </a:ext>
            </a:extLst>
          </p:cNvPr>
          <p:cNvSpPr/>
          <p:nvPr/>
        </p:nvSpPr>
        <p:spPr>
          <a:xfrm>
            <a:off x="167640" y="1274129"/>
            <a:ext cx="6482991" cy="461665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BF4C1E-83F4-A17B-9D8B-00D035EB7E81}"/>
              </a:ext>
            </a:extLst>
          </p:cNvPr>
          <p:cNvSpPr txBox="1"/>
          <p:nvPr/>
        </p:nvSpPr>
        <p:spPr>
          <a:xfrm>
            <a:off x="2405797" y="1358408"/>
            <a:ext cx="2046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sym typeface="Arial Rounded"/>
              </a:rPr>
              <a:t>Chicken wing dissection 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7" name="Google Shape;81;p1">
            <a:extLst>
              <a:ext uri="{FF2B5EF4-FFF2-40B4-BE49-F238E27FC236}">
                <a16:creationId xmlns:a16="http://schemas.microsoft.com/office/drawing/2014/main" id="{C33BA18C-642D-15C0-63CA-B6A497155DCF}"/>
              </a:ext>
            </a:extLst>
          </p:cNvPr>
          <p:cNvSpPr/>
          <p:nvPr/>
        </p:nvSpPr>
        <p:spPr>
          <a:xfrm>
            <a:off x="167640" y="2071610"/>
            <a:ext cx="6516000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Answer these questions before you dissect the wing.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1. How many bones do you think you will find inside the wing?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2. How will you know which parts of the wing are muscle and which parts are tendon?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3. Why do you need to ensure you do not touch anything other than the wing and scissors whilst you are dissecting the wing?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4. What will you do with the wing and your equipment when the dissection is finished?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Answer these questions once the dissection is complete.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1. What was the texture of the skin like? Were there  any features you could see that showed where feathers grew from?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2. What could you see once the skin had been removed?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>
              <a:buClr>
                <a:srgbClr val="16ADBF"/>
              </a:buClr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3. How was the muscle attached to the rest of the wing?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8" name="Rounded Rectangle 87">
            <a:extLst>
              <a:ext uri="{FF2B5EF4-FFF2-40B4-BE49-F238E27FC236}">
                <a16:creationId xmlns:a16="http://schemas.microsoft.com/office/drawing/2014/main" id="{267B13DF-4C51-24B7-968B-A07A373C119D}"/>
              </a:ext>
            </a:extLst>
          </p:cNvPr>
          <p:cNvSpPr/>
          <p:nvPr/>
        </p:nvSpPr>
        <p:spPr>
          <a:xfrm>
            <a:off x="167640" y="1896354"/>
            <a:ext cx="6482991" cy="7553138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058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79C89-B849-3AE4-F451-4F7EF51D3521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8FAB3-845F-41FC-460D-3E17C5224A68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19DB8-D000-3F32-D76D-13BD41386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C808F-8C88-7FC4-78E7-20705D8B8414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KS3-16-03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C7ADE-FBCC-E5A1-D64C-71269A076E1D}"/>
              </a:ext>
            </a:extLst>
          </p:cNvPr>
          <p:cNvSpPr txBox="1"/>
          <p:nvPr/>
        </p:nvSpPr>
        <p:spPr>
          <a:xfrm>
            <a:off x="1013042" y="-12645"/>
            <a:ext cx="434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why plants are important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Google Shape;88;p1" descr="Logo  Description automatically generated">
            <a:extLst>
              <a:ext uri="{FF2B5EF4-FFF2-40B4-BE49-F238E27FC236}">
                <a16:creationId xmlns:a16="http://schemas.microsoft.com/office/drawing/2014/main" id="{D6052373-88E1-B6DC-6499-00D5FBFCAF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177" y="22949"/>
            <a:ext cx="1330454" cy="5879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5B7F19-CC06-D4B3-3CA5-117B31148395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D2840-D177-5644-50F0-F8F7B1EF220C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28A3CA-7424-853B-5E74-64B5FDA75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13" name="Rounded Rectangle 87">
            <a:extLst>
              <a:ext uri="{FF2B5EF4-FFF2-40B4-BE49-F238E27FC236}">
                <a16:creationId xmlns:a16="http://schemas.microsoft.com/office/drawing/2014/main" id="{66017A6E-FFC4-0B2F-EF7C-7F0BC424AAD8}"/>
              </a:ext>
            </a:extLst>
          </p:cNvPr>
          <p:cNvSpPr/>
          <p:nvPr/>
        </p:nvSpPr>
        <p:spPr>
          <a:xfrm>
            <a:off x="167640" y="1274129"/>
            <a:ext cx="6482991" cy="461665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43BA20-00D2-6129-09CC-E27EDB491061}"/>
              </a:ext>
            </a:extLst>
          </p:cNvPr>
          <p:cNvSpPr txBox="1"/>
          <p:nvPr/>
        </p:nvSpPr>
        <p:spPr>
          <a:xfrm>
            <a:off x="2405797" y="1358408"/>
            <a:ext cx="2046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sym typeface="Arial Rounded"/>
              </a:rPr>
              <a:t>Chicken wing dissection 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" name="Rounded Rectangle 87">
            <a:extLst>
              <a:ext uri="{FF2B5EF4-FFF2-40B4-BE49-F238E27FC236}">
                <a16:creationId xmlns:a16="http://schemas.microsoft.com/office/drawing/2014/main" id="{70C1621E-B713-AB80-A709-6C1B60ECE1D9}"/>
              </a:ext>
            </a:extLst>
          </p:cNvPr>
          <p:cNvSpPr/>
          <p:nvPr/>
        </p:nvSpPr>
        <p:spPr>
          <a:xfrm>
            <a:off x="167640" y="1896354"/>
            <a:ext cx="6482991" cy="7553138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27FB3-793A-63D8-37AD-547DFABF8CE7}"/>
              </a:ext>
            </a:extLst>
          </p:cNvPr>
          <p:cNvSpPr/>
          <p:nvPr/>
        </p:nvSpPr>
        <p:spPr>
          <a:xfrm>
            <a:off x="190565" y="1990479"/>
            <a:ext cx="646006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When the muscles were removed, what other parts of the wing were also removed?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</a:t>
            </a:r>
          </a:p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Why were the ends of the bones smoother than the centre of the bones?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</a:t>
            </a:r>
          </a:p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What was in the middle of the bones? Does its colour give you any clues?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>
              <a:buClr>
                <a:srgbClr val="002060"/>
              </a:buClr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002060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4. At what point in the dissection were you unable to make the wing tip extend? What does this tell you?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002060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5. Why was it important to remove one part of the wing at a time?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002060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6. How is a chicken wing similar to a human arm?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86520D-EEAB-5213-7E1D-AAE3A7992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840" t="4388" r="4814" b="5625"/>
          <a:stretch/>
        </p:blipFill>
        <p:spPr>
          <a:xfrm>
            <a:off x="1748366" y="4279050"/>
            <a:ext cx="3361268" cy="1842405"/>
          </a:xfrm>
          <a:prstGeom prst="roundRect">
            <a:avLst>
              <a:gd name="adj" fmla="val 13594"/>
            </a:avLst>
          </a:prstGeom>
          <a:ln w="28575">
            <a:solidFill>
              <a:srgbClr val="807E8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5951BA-F8DE-B59F-6EAD-7A6DB1CC164E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KS3-05-03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7CA720-F56A-64EB-9995-91971E23AEF7}"/>
              </a:ext>
            </a:extLst>
          </p:cNvPr>
          <p:cNvSpPr txBox="1"/>
          <p:nvPr/>
        </p:nvSpPr>
        <p:spPr>
          <a:xfrm>
            <a:off x="1013042" y="76414"/>
            <a:ext cx="569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how muscles work in pairs                                    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1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3D680-BF73-2B83-BE04-5ECD3883D491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70E54-686A-8C2E-E189-7CE017B4A289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3B93A-B9A7-62A1-E913-2AAFD5498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F4979D-F406-A154-1537-5FA7628DFAF5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KS3-16-03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536A1-1958-0A4F-E81F-9DF9F3E735C3}"/>
              </a:ext>
            </a:extLst>
          </p:cNvPr>
          <p:cNvSpPr txBox="1"/>
          <p:nvPr/>
        </p:nvSpPr>
        <p:spPr>
          <a:xfrm>
            <a:off x="1013042" y="-12645"/>
            <a:ext cx="434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why plants are important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Google Shape;88;p1" descr="Logo  Description automatically generated">
            <a:extLst>
              <a:ext uri="{FF2B5EF4-FFF2-40B4-BE49-F238E27FC236}">
                <a16:creationId xmlns:a16="http://schemas.microsoft.com/office/drawing/2014/main" id="{CA831426-C45B-DEC8-C3F1-D13D45B53C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177" y="22949"/>
            <a:ext cx="1330454" cy="5879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B1473A-1876-0C82-CB6B-157B7DF75651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35918-19E7-AFBE-DD14-DD7C639D2B6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E2C0B2-2658-BAE5-A0EF-EE5491F7C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13" name="Rounded Rectangle 87">
            <a:extLst>
              <a:ext uri="{FF2B5EF4-FFF2-40B4-BE49-F238E27FC236}">
                <a16:creationId xmlns:a16="http://schemas.microsoft.com/office/drawing/2014/main" id="{94BF7A78-2C53-E8CD-252B-E0CD169871E0}"/>
              </a:ext>
            </a:extLst>
          </p:cNvPr>
          <p:cNvSpPr/>
          <p:nvPr/>
        </p:nvSpPr>
        <p:spPr>
          <a:xfrm>
            <a:off x="167640" y="1274129"/>
            <a:ext cx="6482991" cy="461665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60A4DA-B1AE-6279-0FB8-440544FC0EB3}"/>
              </a:ext>
            </a:extLst>
          </p:cNvPr>
          <p:cNvSpPr txBox="1"/>
          <p:nvPr/>
        </p:nvSpPr>
        <p:spPr>
          <a:xfrm>
            <a:off x="2405797" y="1358408"/>
            <a:ext cx="2046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sym typeface="Arial Rounded"/>
              </a:rPr>
              <a:t>Chicken wing dissection 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" name="Google Shape;81;p1">
            <a:extLst>
              <a:ext uri="{FF2B5EF4-FFF2-40B4-BE49-F238E27FC236}">
                <a16:creationId xmlns:a16="http://schemas.microsoft.com/office/drawing/2014/main" id="{E5800E5C-5AA1-A5F0-F509-C9E241614B20}"/>
              </a:ext>
            </a:extLst>
          </p:cNvPr>
          <p:cNvSpPr/>
          <p:nvPr/>
        </p:nvSpPr>
        <p:spPr>
          <a:xfrm>
            <a:off x="167640" y="2071610"/>
            <a:ext cx="6516000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Answer these questions before you dissect the wing.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1. How many bones do you think you will find inside the wing?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2. How will you know which parts of the wing are muscle and which parts are tendon?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3. Why do you need to ensure you do not touch anything other than the wing and scissors whilst you are dissecting the wing?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4. What will you do with the wing and your equipment when the dissection is finished?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Answer these questions once the dissection is complete.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1. What was the texture of the skin like? Were there  any features you could see that showed where feathers grew from?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6ADBF"/>
              </a:buClr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2. What could you see once the skin had been removed?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>
              <a:buClr>
                <a:srgbClr val="16ADBF"/>
              </a:buClr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16ADBF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3. How was the muscle attached to the rest of the wing?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Rounded Rectangle 87">
            <a:extLst>
              <a:ext uri="{FF2B5EF4-FFF2-40B4-BE49-F238E27FC236}">
                <a16:creationId xmlns:a16="http://schemas.microsoft.com/office/drawing/2014/main" id="{A65EDA70-69C4-BD25-A6BE-23B7DF6C7608}"/>
              </a:ext>
            </a:extLst>
          </p:cNvPr>
          <p:cNvSpPr/>
          <p:nvPr/>
        </p:nvSpPr>
        <p:spPr>
          <a:xfrm>
            <a:off x="167640" y="1896354"/>
            <a:ext cx="6482991" cy="7553138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FCF061-B578-621E-1112-857D31758502}"/>
              </a:ext>
            </a:extLst>
          </p:cNvPr>
          <p:cNvSpPr txBox="1"/>
          <p:nvPr/>
        </p:nvSpPr>
        <p:spPr>
          <a:xfrm>
            <a:off x="167640" y="2772481"/>
            <a:ext cx="6370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Credit any valid hypotheses.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6E3040-73C4-A555-19F8-BE87473E7D31}"/>
              </a:ext>
            </a:extLst>
          </p:cNvPr>
          <p:cNvSpPr txBox="1"/>
          <p:nvPr/>
        </p:nvSpPr>
        <p:spPr>
          <a:xfrm>
            <a:off x="174360" y="3335443"/>
            <a:ext cx="4715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They will feel/ look different. Tendons will be at the end.</a:t>
            </a:r>
            <a:endParaRPr lang="en-GB" sz="1200" dirty="0">
              <a:latin typeface="Arial Rounded MT Bold" panose="020F07040305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31AAD4-AD17-0F7A-4510-931135B6B3E9}"/>
              </a:ext>
            </a:extLst>
          </p:cNvPr>
          <p:cNvSpPr txBox="1"/>
          <p:nvPr/>
        </p:nvSpPr>
        <p:spPr>
          <a:xfrm>
            <a:off x="134630" y="4241684"/>
            <a:ext cx="3916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SzPts val="1200"/>
            </a:pPr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Contamination of surfaces from raw chicken.</a:t>
            </a:r>
            <a:endParaRPr lang="en-GB" sz="1200" i="0" u="none" strike="noStrike" cap="none" dirty="0">
              <a:solidFill>
                <a:srgbClr val="FF000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SzPts val="1200"/>
              <a:buFont typeface="Arial"/>
              <a:buNone/>
            </a:pPr>
            <a:endParaRPr lang="en-GB" sz="1200" i="0" u="none" strike="noStrike" cap="none" dirty="0">
              <a:solidFill>
                <a:srgbClr val="16ADBF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7C51E2-0110-9D64-6581-442EB2FC6F2D}"/>
              </a:ext>
            </a:extLst>
          </p:cNvPr>
          <p:cNvSpPr txBox="1"/>
          <p:nvPr/>
        </p:nvSpPr>
        <p:spPr>
          <a:xfrm>
            <a:off x="167640" y="4988721"/>
            <a:ext cx="54390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SzPts val="1200"/>
            </a:pPr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Wing will go in trash, equipment and work surfaces will be sterilised.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D5A2FA-CCE2-EFC0-0D4D-7EE9D2FAF171}"/>
              </a:ext>
            </a:extLst>
          </p:cNvPr>
          <p:cNvSpPr txBox="1"/>
          <p:nvPr/>
        </p:nvSpPr>
        <p:spPr>
          <a:xfrm>
            <a:off x="167640" y="6031639"/>
            <a:ext cx="54390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SzPts val="1200"/>
            </a:pPr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Answers to be based on students’ observations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B79497-351E-B08A-679A-399FE5014D66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KS3-05-03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0EED61-FD48-1631-EA0E-2C4CB9F98A11}"/>
              </a:ext>
            </a:extLst>
          </p:cNvPr>
          <p:cNvSpPr txBox="1"/>
          <p:nvPr/>
        </p:nvSpPr>
        <p:spPr>
          <a:xfrm>
            <a:off x="1013042" y="76414"/>
            <a:ext cx="569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how muscles work in pairs                 ANSWERS</a:t>
            </a:r>
          </a:p>
        </p:txBody>
      </p:sp>
    </p:spTree>
    <p:extLst>
      <p:ext uri="{BB962C8B-B14F-4D97-AF65-F5344CB8AC3E}">
        <p14:creationId xmlns:p14="http://schemas.microsoft.com/office/powerpoint/2010/main" val="204176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952A9C-E579-4B12-9A97-303DCB28EEA3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5FF6-475E-79F9-4D62-41A36CE03720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D3097-B7E3-A381-0039-E65E6045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BA4B9E-A1C0-33E2-5346-9503F805D87F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KS3-16-03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A4FCD-0308-38F1-390C-55CE78B8169B}"/>
              </a:ext>
            </a:extLst>
          </p:cNvPr>
          <p:cNvSpPr txBox="1"/>
          <p:nvPr/>
        </p:nvSpPr>
        <p:spPr>
          <a:xfrm>
            <a:off x="1013042" y="-12645"/>
            <a:ext cx="434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why plants are important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Google Shape;88;p1" descr="Logo  Description automatically generated">
            <a:extLst>
              <a:ext uri="{FF2B5EF4-FFF2-40B4-BE49-F238E27FC236}">
                <a16:creationId xmlns:a16="http://schemas.microsoft.com/office/drawing/2014/main" id="{558E0137-373E-35D2-5D74-CDA1EE3B1B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177" y="22949"/>
            <a:ext cx="1330454" cy="5879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2F5056-D559-4B89-43BE-2FD29E354B7E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374FA-E288-72DE-8447-3D9B0FF31622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3D15EC-91D0-B634-CD78-30AC99A9E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13" name="Rounded Rectangle 87">
            <a:extLst>
              <a:ext uri="{FF2B5EF4-FFF2-40B4-BE49-F238E27FC236}">
                <a16:creationId xmlns:a16="http://schemas.microsoft.com/office/drawing/2014/main" id="{705132C0-B941-34F0-D785-E9633BE306E7}"/>
              </a:ext>
            </a:extLst>
          </p:cNvPr>
          <p:cNvSpPr/>
          <p:nvPr/>
        </p:nvSpPr>
        <p:spPr>
          <a:xfrm>
            <a:off x="167640" y="1274129"/>
            <a:ext cx="6482991" cy="461665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11E5C0-D5BA-0E93-91D8-8AFC40D511C3}"/>
              </a:ext>
            </a:extLst>
          </p:cNvPr>
          <p:cNvSpPr txBox="1"/>
          <p:nvPr/>
        </p:nvSpPr>
        <p:spPr>
          <a:xfrm>
            <a:off x="2405797" y="1358408"/>
            <a:ext cx="2046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sym typeface="Arial Rounded"/>
              </a:rPr>
              <a:t>Chicken wing dissection 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" name="Rounded Rectangle 87">
            <a:extLst>
              <a:ext uri="{FF2B5EF4-FFF2-40B4-BE49-F238E27FC236}">
                <a16:creationId xmlns:a16="http://schemas.microsoft.com/office/drawing/2014/main" id="{D190EE9E-A558-76C1-15EF-BA4626507BBE}"/>
              </a:ext>
            </a:extLst>
          </p:cNvPr>
          <p:cNvSpPr/>
          <p:nvPr/>
        </p:nvSpPr>
        <p:spPr>
          <a:xfrm>
            <a:off x="167640" y="1896354"/>
            <a:ext cx="6482991" cy="7553138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6FAF2-540D-5231-BA3F-A210730EE92A}"/>
              </a:ext>
            </a:extLst>
          </p:cNvPr>
          <p:cNvSpPr/>
          <p:nvPr/>
        </p:nvSpPr>
        <p:spPr>
          <a:xfrm>
            <a:off x="190565" y="1990479"/>
            <a:ext cx="646006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When the muscles were removed, what other parts of the wing were also removed?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</a:t>
            </a:r>
          </a:p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Why were the ends of the bones smoother than the centre of the bones?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</a:t>
            </a:r>
          </a:p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What was in the middle of the bones? Does its colour give you any clues?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>
              <a:buClr>
                <a:srgbClr val="002060"/>
              </a:buClr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002060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4. At what point in the dissection were you unable to make the wing tip extend? What does this tell you?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002060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5. Why was it important to remove one part of the wing at a time?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lvl="0">
              <a:buClr>
                <a:srgbClr val="002060"/>
              </a:buClr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6. How is a chicken wing similar to a human arm?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DC50CF-66A3-63FA-D9A9-AE76950D05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840" t="4388" r="4814" b="5625"/>
          <a:stretch/>
        </p:blipFill>
        <p:spPr>
          <a:xfrm>
            <a:off x="1748366" y="4279050"/>
            <a:ext cx="3361268" cy="1842405"/>
          </a:xfrm>
          <a:prstGeom prst="roundRect">
            <a:avLst>
              <a:gd name="adj" fmla="val 13594"/>
            </a:avLst>
          </a:prstGeom>
          <a:ln w="28575">
            <a:solidFill>
              <a:srgbClr val="807E8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3963B1-AA70-9FE3-8FF8-C51D08AE5FB6}"/>
              </a:ext>
            </a:extLst>
          </p:cNvPr>
          <p:cNvSpPr txBox="1"/>
          <p:nvPr/>
        </p:nvSpPr>
        <p:spPr>
          <a:xfrm>
            <a:off x="424312" y="2346775"/>
            <a:ext cx="9853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Tendons</a:t>
            </a:r>
            <a:endParaRPr lang="en-GB" sz="1200" dirty="0">
              <a:latin typeface="Arial Rounded MT Bold" panose="020F07040305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4B7F00-4F67-9FD7-40EF-2C0183E446C9}"/>
              </a:ext>
            </a:extLst>
          </p:cNvPr>
          <p:cNvSpPr txBox="1"/>
          <p:nvPr/>
        </p:nvSpPr>
        <p:spPr>
          <a:xfrm>
            <a:off x="429755" y="3086626"/>
            <a:ext cx="62208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SzPts val="1200"/>
            </a:pPr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They had to pass over one another for movement and are covered in cartilage</a:t>
            </a:r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A1E7D9-5D20-CD4C-3C80-9D9C0EC73300}"/>
              </a:ext>
            </a:extLst>
          </p:cNvPr>
          <p:cNvSpPr txBox="1"/>
          <p:nvPr/>
        </p:nvSpPr>
        <p:spPr>
          <a:xfrm>
            <a:off x="429756" y="3802782"/>
            <a:ext cx="3429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Blood and bone marrow</a:t>
            </a:r>
            <a:endParaRPr lang="en-GB" sz="1200" dirty="0">
              <a:latin typeface="Arial Rounded MT Bold" panose="020F07040305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63A8FA-F2F8-FFCF-4EA8-1B6B20B40FD2}"/>
              </a:ext>
            </a:extLst>
          </p:cNvPr>
          <p:cNvSpPr txBox="1"/>
          <p:nvPr/>
        </p:nvSpPr>
        <p:spPr>
          <a:xfrm>
            <a:off x="198967" y="6735402"/>
            <a:ext cx="6443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SzPts val="1200"/>
            </a:pPr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One of the muscles was cut; the wing tip would not be able to </a:t>
            </a:r>
            <a:r>
              <a:rPr lang="en-GB" sz="1200" dirty="0" err="1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extend.This</a:t>
            </a:r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 tells us that muscles work in pairs.</a:t>
            </a:r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360599-DA7F-B8D4-C855-3A92B61F712D}"/>
              </a:ext>
            </a:extLst>
          </p:cNvPr>
          <p:cNvSpPr txBox="1"/>
          <p:nvPr/>
        </p:nvSpPr>
        <p:spPr>
          <a:xfrm>
            <a:off x="207369" y="7646883"/>
            <a:ext cx="652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DBF"/>
              </a:buClr>
              <a:buSzPts val="1200"/>
            </a:pPr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So that you could see the effect of each part and study them as components of the working wing.</a:t>
            </a:r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24E722-712F-DFA7-A781-B94D4A7BC1E7}"/>
              </a:ext>
            </a:extLst>
          </p:cNvPr>
          <p:cNvSpPr txBox="1"/>
          <p:nvPr/>
        </p:nvSpPr>
        <p:spPr>
          <a:xfrm>
            <a:off x="167640" y="8563936"/>
            <a:ext cx="6460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Human arms also have antagonistic muscles as well as an elbow joint with two main muscles above and two below.</a:t>
            </a:r>
            <a:endParaRPr lang="en-GB" sz="1200" dirty="0">
              <a:latin typeface="Arial Rounded MT Bold" panose="020F07040305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740FF4-28B5-C779-F5BB-691E005E4960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KS3-05-03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A53A21-C61C-6BA9-558D-28DA749DD6F9}"/>
              </a:ext>
            </a:extLst>
          </p:cNvPr>
          <p:cNvSpPr txBox="1"/>
          <p:nvPr/>
        </p:nvSpPr>
        <p:spPr>
          <a:xfrm>
            <a:off x="1013042" y="76414"/>
            <a:ext cx="569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how muscles work in pairs                 ANSWERS</a:t>
            </a:r>
          </a:p>
        </p:txBody>
      </p:sp>
    </p:spTree>
    <p:extLst>
      <p:ext uri="{BB962C8B-B14F-4D97-AF65-F5344CB8AC3E}">
        <p14:creationId xmlns:p14="http://schemas.microsoft.com/office/powerpoint/2010/main" val="70346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</TotalTime>
  <Words>832</Words>
  <Application>Microsoft Macintosh PowerPoint</Application>
  <PresentationFormat>A4 Paper (210x297 mm)</PresentationFormat>
  <Paragraphs>123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2</cp:revision>
  <dcterms:created xsi:type="dcterms:W3CDTF">2023-06-12T13:06:34Z</dcterms:created>
  <dcterms:modified xsi:type="dcterms:W3CDTF">2023-09-06T14:05:35Z</dcterms:modified>
</cp:coreProperties>
</file>