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57" r:id="rId2"/>
    <p:sldId id="258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A3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7"/>
    <p:restoredTop sz="94632"/>
  </p:normalViewPr>
  <p:slideViewPr>
    <p:cSldViewPr snapToGrid="0" snapToObjects="1">
      <p:cViewPr varScale="1">
        <p:scale>
          <a:sx n="113" d="100"/>
          <a:sy n="113" d="100"/>
        </p:scale>
        <p:origin x="6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41953-F127-EF4D-8F8A-D85EA10754A5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E2AD5-5CF4-6B40-82AD-AD09EA505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31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78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63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D448-D0C6-9A46-A18A-F8CD255B569B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158A9-F872-4249-975C-21431CBF77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431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D448-D0C6-9A46-A18A-F8CD255B569B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158A9-F872-4249-975C-21431CBF77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71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D448-D0C6-9A46-A18A-F8CD255B569B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158A9-F872-4249-975C-21431CBF77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44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D448-D0C6-9A46-A18A-F8CD255B569B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158A9-F872-4249-975C-21431CBF77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25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D448-D0C6-9A46-A18A-F8CD255B569B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158A9-F872-4249-975C-21431CBF77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915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D448-D0C6-9A46-A18A-F8CD255B569B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158A9-F872-4249-975C-21431CBF77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046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D448-D0C6-9A46-A18A-F8CD255B569B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158A9-F872-4249-975C-21431CBF77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83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D448-D0C6-9A46-A18A-F8CD255B569B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158A9-F872-4249-975C-21431CBF77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957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D448-D0C6-9A46-A18A-F8CD255B569B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158A9-F872-4249-975C-21431CBF77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796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D448-D0C6-9A46-A18A-F8CD255B569B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158A9-F872-4249-975C-21431CBF77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462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D448-D0C6-9A46-A18A-F8CD255B569B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158A9-F872-4249-975C-21431CBF77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598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ED448-D0C6-9A46-A18A-F8CD255B569B}" type="datetimeFigureOut">
              <a:rPr lang="en-GB" smtClean="0"/>
              <a:t>19/12/2021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158A9-F872-4249-975C-21431CBF77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115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35420" y="10076364"/>
            <a:ext cx="6035165" cy="318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3670804" algn="ctr"/>
                <a:tab pos="7341611" algn="r"/>
                <a:tab pos="3330067" algn="l"/>
                <a:tab pos="3670804" algn="ctr"/>
                <a:tab pos="7341611" algn="r"/>
              </a:tabLst>
            </a:pPr>
            <a:r>
              <a:rPr lang="en-US" sz="1473" dirty="0">
                <a:solidFill>
                  <a:srgbClr val="30A3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Copyright 2019 All rights reserved.</a:t>
            </a:r>
            <a:endParaRPr lang="en-US" sz="1473" dirty="0">
              <a:solidFill>
                <a:srgbClr val="30A3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75114" y="146239"/>
            <a:ext cx="9330603" cy="242626"/>
          </a:xfrm>
          <a:prstGeom prst="roundRect">
            <a:avLst/>
          </a:prstGeom>
          <a:solidFill>
            <a:srgbClr val="30A3B4"/>
          </a:solidFill>
          <a:ln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6" dirty="0">
                <a:latin typeface="Arial Rounded MT Bold" charset="0"/>
                <a:ea typeface="Arial Rounded MT Bold" charset="0"/>
                <a:cs typeface="Arial Rounded MT Bold" charset="0"/>
              </a:rPr>
              <a:t>S03.06.04 Handout </a:t>
            </a:r>
          </a:p>
        </p:txBody>
      </p:sp>
      <p:sp>
        <p:nvSpPr>
          <p:cNvPr id="11" name="Rounded Rectangular Callout 10"/>
          <p:cNvSpPr/>
          <p:nvPr/>
        </p:nvSpPr>
        <p:spPr>
          <a:xfrm flipV="1">
            <a:off x="1143000" y="502712"/>
            <a:ext cx="8462717" cy="552365"/>
          </a:xfrm>
          <a:prstGeom prst="wedgeRoundRectCallout">
            <a:avLst>
              <a:gd name="adj1" fmla="val -52034"/>
              <a:gd name="adj2" fmla="val -7671"/>
              <a:gd name="adj3" fmla="val 16667"/>
            </a:avLst>
          </a:prstGeom>
          <a:noFill/>
          <a:ln w="19050"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9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241713" y="502712"/>
            <a:ext cx="8524867" cy="447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30A3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Know what a periscope is and how it could be used</a:t>
            </a:r>
            <a:r>
              <a:rPr lang="en-US" sz="1600" b="1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.</a:t>
            </a:r>
            <a:r>
              <a:rPr lang="en-US" sz="2311" b="1" dirty="0">
                <a:solidFill>
                  <a:srgbClr val="30A3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	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C2BC9A1-1D88-DE4A-8EFC-25195AB94C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285" y="475436"/>
            <a:ext cx="579642" cy="579641"/>
          </a:xfrm>
          <a:prstGeom prst="rect">
            <a:avLst/>
          </a:prstGeom>
        </p:spPr>
      </p:pic>
      <p:sp>
        <p:nvSpPr>
          <p:cNvPr id="35" name="Footer Placeholder 3">
            <a:extLst>
              <a:ext uri="{FF2B5EF4-FFF2-40B4-BE49-F238E27FC236}">
                <a16:creationId xmlns:a16="http://schemas.microsoft.com/office/drawing/2014/main" id="{5417B8BF-7B2B-C94E-A4DA-3632851A5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68777" y="6421504"/>
            <a:ext cx="3343275" cy="365125"/>
          </a:xfrm>
        </p:spPr>
        <p:txBody>
          <a:bodyPr/>
          <a:lstStyle/>
          <a:p>
            <a:r>
              <a: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Developing Experts Ltd. © 2022</a:t>
            </a:r>
            <a:r>
              <a:rPr lang="en-US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.</a:t>
            </a:r>
            <a:endParaRPr lang="en-US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  <a:p>
            <a:endParaRPr lang="en-GB" dirty="0">
              <a:solidFill>
                <a:srgbClr val="30A3B4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65167F1-B896-BA4E-9567-A16D30068D3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897" t="1428" r="2249" b="999"/>
          <a:stretch/>
        </p:blipFill>
        <p:spPr>
          <a:xfrm>
            <a:off x="788766" y="1974824"/>
            <a:ext cx="3330010" cy="438046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6F1D87E-A5E7-B347-98E5-AAFC59DBB969}"/>
              </a:ext>
            </a:extLst>
          </p:cNvPr>
          <p:cNvSpPr txBox="1"/>
          <p:nvPr/>
        </p:nvSpPr>
        <p:spPr>
          <a:xfrm>
            <a:off x="788766" y="1117454"/>
            <a:ext cx="29614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Task 1: </a:t>
            </a:r>
          </a:p>
          <a:p>
            <a:pPr algn="ctr"/>
            <a:r>
              <a:rPr lang="en-GB" sz="1400" b="1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Label the periscope and explain </a:t>
            </a:r>
            <a:br>
              <a:rPr lang="en-GB" sz="1400" b="1" dirty="0">
                <a:solidFill>
                  <a:srgbClr val="30A3B4"/>
                </a:solidFill>
                <a:latin typeface="Arial Rounded MT Bold" panose="020F0704030504030204" pitchFamily="34" charset="77"/>
              </a:rPr>
            </a:br>
            <a:r>
              <a:rPr lang="en-GB" sz="1400" b="1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how light travels through it.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A102C1-E3FA-D44B-AAD3-C558C0A7ABBC}"/>
              </a:ext>
            </a:extLst>
          </p:cNvPr>
          <p:cNvSpPr txBox="1"/>
          <p:nvPr/>
        </p:nvSpPr>
        <p:spPr>
          <a:xfrm>
            <a:off x="6256325" y="1121293"/>
            <a:ext cx="29614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Task 2: </a:t>
            </a:r>
          </a:p>
          <a:p>
            <a:pPr algn="ctr"/>
            <a:r>
              <a:rPr lang="en-GB" sz="1400" b="1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Write about three ways a periscope can be useful.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A145A79-0261-254A-A039-32F6329DF6B1}"/>
              </a:ext>
            </a:extLst>
          </p:cNvPr>
          <p:cNvSpPr/>
          <p:nvPr/>
        </p:nvSpPr>
        <p:spPr>
          <a:xfrm>
            <a:off x="5868365" y="2180096"/>
            <a:ext cx="3737352" cy="412058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GB" sz="1600" b="1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____________________________</a:t>
            </a:r>
            <a:br>
              <a:rPr lang="en-GB" sz="1600" b="1" dirty="0">
                <a:solidFill>
                  <a:srgbClr val="30A3B4"/>
                </a:solidFill>
                <a:latin typeface="Arial Rounded MT Bold" panose="020F0704030504030204" pitchFamily="34" charset="77"/>
              </a:rPr>
            </a:br>
            <a:r>
              <a:rPr lang="en-GB" sz="1600" b="1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</a:t>
            </a:r>
          </a:p>
          <a:p>
            <a:pPr marL="342900" indent="-342900" algn="ctr">
              <a:buAutoNum type="arabicPeriod"/>
            </a:pPr>
            <a:endParaRPr lang="en-GB" sz="1600" b="1" dirty="0">
              <a:solidFill>
                <a:srgbClr val="30A3B4"/>
              </a:solidFill>
              <a:latin typeface="Arial Rounded MT Bold" panose="020F0704030504030204" pitchFamily="34" charset="77"/>
            </a:endParaRPr>
          </a:p>
          <a:p>
            <a:pPr marL="342900" indent="-342900" algn="ctr">
              <a:buAutoNum type="arabicPeriod"/>
            </a:pPr>
            <a:r>
              <a:rPr lang="en-GB" sz="1600" b="1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____________________________</a:t>
            </a:r>
            <a:br>
              <a:rPr lang="en-GB" sz="1600" b="1" dirty="0">
                <a:solidFill>
                  <a:srgbClr val="30A3B4"/>
                </a:solidFill>
                <a:latin typeface="Arial Rounded MT Bold" panose="020F0704030504030204" pitchFamily="34" charset="77"/>
              </a:rPr>
            </a:br>
            <a:r>
              <a:rPr lang="en-GB" sz="1600" b="1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</a:t>
            </a:r>
          </a:p>
          <a:p>
            <a:pPr marL="342900" indent="-342900" algn="ctr">
              <a:buAutoNum type="arabicPeriod"/>
            </a:pPr>
            <a:endParaRPr lang="en-GB" sz="1600" b="1" dirty="0">
              <a:solidFill>
                <a:srgbClr val="30A3B4"/>
              </a:solidFill>
              <a:latin typeface="Arial Rounded MT Bold" panose="020F0704030504030204" pitchFamily="34" charset="77"/>
            </a:endParaRPr>
          </a:p>
          <a:p>
            <a:pPr marL="342900" indent="-342900" algn="ctr">
              <a:buAutoNum type="arabicPeriod"/>
            </a:pPr>
            <a:r>
              <a:rPr lang="en-GB" sz="1600" b="1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____________________________</a:t>
            </a:r>
            <a:br>
              <a:rPr lang="en-GB" sz="1600" b="1" dirty="0">
                <a:solidFill>
                  <a:srgbClr val="30A3B4"/>
                </a:solidFill>
                <a:latin typeface="Arial Rounded MT Bold" panose="020F0704030504030204" pitchFamily="34" charset="77"/>
              </a:rPr>
            </a:br>
            <a:r>
              <a:rPr lang="en-GB" sz="1600" b="1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</a:t>
            </a:r>
          </a:p>
          <a:p>
            <a:pPr marL="342900" indent="-342900" algn="ctr">
              <a:buAutoNum type="arabicPeriod"/>
            </a:pPr>
            <a:endParaRPr lang="en-GB" sz="1600" b="1" dirty="0">
              <a:solidFill>
                <a:srgbClr val="30A3B4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31660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35420" y="10076364"/>
            <a:ext cx="6035165" cy="318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3670804" algn="ctr"/>
                <a:tab pos="7341611" algn="r"/>
                <a:tab pos="3330067" algn="l"/>
                <a:tab pos="3670804" algn="ctr"/>
                <a:tab pos="7341611" algn="r"/>
              </a:tabLst>
            </a:pPr>
            <a:r>
              <a:rPr lang="en-US" sz="1473" dirty="0">
                <a:solidFill>
                  <a:srgbClr val="30A3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Copyright 2019 All rights reserved.</a:t>
            </a:r>
            <a:endParaRPr lang="en-US" sz="1473" dirty="0">
              <a:solidFill>
                <a:srgbClr val="30A3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75114" y="146239"/>
            <a:ext cx="9330603" cy="242626"/>
          </a:xfrm>
          <a:prstGeom prst="roundRect">
            <a:avLst/>
          </a:prstGeom>
          <a:solidFill>
            <a:srgbClr val="30A3B4"/>
          </a:solidFill>
          <a:ln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6" dirty="0">
                <a:latin typeface="Arial Rounded MT Bold" charset="0"/>
                <a:ea typeface="Arial Rounded MT Bold" charset="0"/>
                <a:cs typeface="Arial Rounded MT Bold" charset="0"/>
              </a:rPr>
              <a:t>S03.06.04 Handout </a:t>
            </a:r>
          </a:p>
        </p:txBody>
      </p:sp>
      <p:sp>
        <p:nvSpPr>
          <p:cNvPr id="11" name="Rounded Rectangular Callout 10"/>
          <p:cNvSpPr/>
          <p:nvPr/>
        </p:nvSpPr>
        <p:spPr>
          <a:xfrm flipV="1">
            <a:off x="1143000" y="502712"/>
            <a:ext cx="8462717" cy="552365"/>
          </a:xfrm>
          <a:prstGeom prst="wedgeRoundRectCallout">
            <a:avLst>
              <a:gd name="adj1" fmla="val -52034"/>
              <a:gd name="adj2" fmla="val -7671"/>
              <a:gd name="adj3" fmla="val 16667"/>
            </a:avLst>
          </a:prstGeom>
          <a:noFill/>
          <a:ln w="19050"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9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241713" y="502712"/>
            <a:ext cx="8524867" cy="447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30A3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Know what a periscope is and how it could be used</a:t>
            </a:r>
            <a:r>
              <a:rPr lang="en-US" sz="1600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.</a:t>
            </a:r>
            <a:r>
              <a:rPr lang="en-US" sz="2311" dirty="0">
                <a:solidFill>
                  <a:srgbClr val="30A3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	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C2BC9A1-1D88-DE4A-8EFC-25195AB94C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285" y="475436"/>
            <a:ext cx="579642" cy="579641"/>
          </a:xfrm>
          <a:prstGeom prst="rect">
            <a:avLst/>
          </a:prstGeom>
        </p:spPr>
      </p:pic>
      <p:sp>
        <p:nvSpPr>
          <p:cNvPr id="35" name="Footer Placeholder 3">
            <a:extLst>
              <a:ext uri="{FF2B5EF4-FFF2-40B4-BE49-F238E27FC236}">
                <a16:creationId xmlns:a16="http://schemas.microsoft.com/office/drawing/2014/main" id="{5417B8BF-7B2B-C94E-A4DA-3632851A5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68777" y="6421504"/>
            <a:ext cx="3343275" cy="365125"/>
          </a:xfrm>
        </p:spPr>
        <p:txBody>
          <a:bodyPr/>
          <a:lstStyle/>
          <a:p>
            <a:r>
              <a: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Developing Experts Ltd. © 2022</a:t>
            </a:r>
            <a:r>
              <a:rPr lang="en-US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.</a:t>
            </a:r>
            <a:endParaRPr lang="en-US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  <a:p>
            <a:endParaRPr lang="en-GB" dirty="0">
              <a:solidFill>
                <a:srgbClr val="30A3B4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F1D87E-A5E7-B347-98E5-AAFC59DBB969}"/>
              </a:ext>
            </a:extLst>
          </p:cNvPr>
          <p:cNvSpPr txBox="1"/>
          <p:nvPr/>
        </p:nvSpPr>
        <p:spPr>
          <a:xfrm>
            <a:off x="1100438" y="1165561"/>
            <a:ext cx="29614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Task 1: </a:t>
            </a:r>
          </a:p>
          <a:p>
            <a:pPr algn="ctr"/>
            <a:r>
              <a:rPr lang="en-GB" sz="1400" b="1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Stick a photo or draw your periscope here and label it.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A102C1-E3FA-D44B-AAD3-C558C0A7ABBC}"/>
              </a:ext>
            </a:extLst>
          </p:cNvPr>
          <p:cNvSpPr txBox="1"/>
          <p:nvPr/>
        </p:nvSpPr>
        <p:spPr>
          <a:xfrm>
            <a:off x="6256325" y="1121293"/>
            <a:ext cx="29614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Task 2: </a:t>
            </a:r>
          </a:p>
          <a:p>
            <a:pPr algn="ctr"/>
            <a:r>
              <a:rPr lang="en-GB" sz="1400" b="1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Write about three ways a periscope can be useful.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A145A79-0261-254A-A039-32F6329DF6B1}"/>
              </a:ext>
            </a:extLst>
          </p:cNvPr>
          <p:cNvSpPr/>
          <p:nvPr/>
        </p:nvSpPr>
        <p:spPr>
          <a:xfrm>
            <a:off x="5868365" y="2180096"/>
            <a:ext cx="3737352" cy="412058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GB" sz="1600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____________________________</a:t>
            </a:r>
            <a:br>
              <a:rPr lang="en-GB" sz="1600" dirty="0">
                <a:solidFill>
                  <a:srgbClr val="30A3B4"/>
                </a:solidFill>
                <a:latin typeface="Arial Rounded MT Bold" panose="020F0704030504030204" pitchFamily="34" charset="77"/>
              </a:rPr>
            </a:br>
            <a:r>
              <a:rPr lang="en-GB" sz="1600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</a:t>
            </a:r>
          </a:p>
          <a:p>
            <a:pPr marL="342900" indent="-342900" algn="ctr">
              <a:buAutoNum type="arabicPeriod"/>
            </a:pPr>
            <a:endParaRPr lang="en-GB" sz="1600" dirty="0">
              <a:solidFill>
                <a:srgbClr val="30A3B4"/>
              </a:solidFill>
              <a:latin typeface="Arial Rounded MT Bold" panose="020F0704030504030204" pitchFamily="34" charset="77"/>
            </a:endParaRPr>
          </a:p>
          <a:p>
            <a:pPr marL="342900" indent="-342900" algn="ctr">
              <a:buAutoNum type="arabicPeriod"/>
            </a:pPr>
            <a:r>
              <a:rPr lang="en-GB" sz="1600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____________________________</a:t>
            </a:r>
            <a:br>
              <a:rPr lang="en-GB" sz="1600" dirty="0">
                <a:solidFill>
                  <a:srgbClr val="30A3B4"/>
                </a:solidFill>
                <a:latin typeface="Arial Rounded MT Bold" panose="020F0704030504030204" pitchFamily="34" charset="77"/>
              </a:rPr>
            </a:br>
            <a:r>
              <a:rPr lang="en-GB" sz="1600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</a:t>
            </a:r>
          </a:p>
          <a:p>
            <a:pPr marL="342900" indent="-342900" algn="ctr">
              <a:buAutoNum type="arabicPeriod"/>
            </a:pPr>
            <a:endParaRPr lang="en-GB" sz="1600" dirty="0">
              <a:solidFill>
                <a:srgbClr val="30A3B4"/>
              </a:solidFill>
              <a:latin typeface="Arial Rounded MT Bold" panose="020F0704030504030204" pitchFamily="34" charset="77"/>
            </a:endParaRPr>
          </a:p>
          <a:p>
            <a:pPr marL="342900" indent="-342900" algn="ctr">
              <a:buAutoNum type="arabicPeriod"/>
            </a:pPr>
            <a:r>
              <a:rPr lang="en-GB" sz="1600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____________________________</a:t>
            </a:r>
            <a:br>
              <a:rPr lang="en-GB" sz="1600" dirty="0">
                <a:solidFill>
                  <a:srgbClr val="30A3B4"/>
                </a:solidFill>
                <a:latin typeface="Arial Rounded MT Bold" panose="020F0704030504030204" pitchFamily="34" charset="77"/>
              </a:rPr>
            </a:br>
            <a:r>
              <a:rPr lang="en-GB" sz="1600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</a:t>
            </a:r>
          </a:p>
          <a:p>
            <a:pPr marL="342900" indent="-342900" algn="ctr">
              <a:buAutoNum type="arabicPeriod"/>
            </a:pPr>
            <a:endParaRPr lang="en-GB" sz="1600" dirty="0">
              <a:solidFill>
                <a:srgbClr val="30A3B4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D7B0FD8-A644-2240-978D-8E546479CD07}"/>
              </a:ext>
            </a:extLst>
          </p:cNvPr>
          <p:cNvSpPr/>
          <p:nvPr/>
        </p:nvSpPr>
        <p:spPr>
          <a:xfrm>
            <a:off x="474562" y="2180096"/>
            <a:ext cx="4213185" cy="4126884"/>
          </a:xfrm>
          <a:prstGeom prst="rect">
            <a:avLst/>
          </a:prstGeom>
          <a:solidFill>
            <a:schemeClr val="bg1"/>
          </a:solidFill>
          <a:ln w="28575">
            <a:solidFill>
              <a:srgbClr val="30A3B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195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140</Words>
  <Application>Microsoft Macintosh PowerPoint</Application>
  <PresentationFormat>A4 Paper (210x297 mm)</PresentationFormat>
  <Paragraphs>28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Usher</dc:creator>
  <cp:lastModifiedBy>Jean Debney</cp:lastModifiedBy>
  <cp:revision>9</cp:revision>
  <cp:lastPrinted>2019-05-10T10:47:35Z</cp:lastPrinted>
  <dcterms:created xsi:type="dcterms:W3CDTF">2019-05-10T10:19:51Z</dcterms:created>
  <dcterms:modified xsi:type="dcterms:W3CDTF">2021-12-19T15:46:37Z</dcterms:modified>
</cp:coreProperties>
</file>