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5" autoAdjust="0"/>
    <p:restoredTop sz="94660"/>
  </p:normalViewPr>
  <p:slideViewPr>
    <p:cSldViewPr snapToGrid="0" showGuides="1">
      <p:cViewPr>
        <p:scale>
          <a:sx n="120" d="100"/>
          <a:sy n="120" d="100"/>
        </p:scale>
        <p:origin x="2208" y="-232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57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88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3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20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99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26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39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66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00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86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E0D5B-BC63-49D5-B9EA-DCEA5A834A62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042D9-4425-4136-910E-917B1CF66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49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A7382-9C20-A0FA-F235-C6668F538B99}"/>
              </a:ext>
            </a:extLst>
          </p:cNvPr>
          <p:cNvSpPr/>
          <p:nvPr/>
        </p:nvSpPr>
        <p:spPr>
          <a:xfrm>
            <a:off x="-2" y="9609205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904EE-923D-03BE-A91D-621A1C60C3B4}"/>
              </a:ext>
            </a:extLst>
          </p:cNvPr>
          <p:cNvSpPr txBox="1"/>
          <p:nvPr/>
        </p:nvSpPr>
        <p:spPr>
          <a:xfrm>
            <a:off x="3761872" y="9678702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2023 All Rights Reserved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CF9754-6F2B-215E-02CC-897104D1D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0"/>
            <a:ext cx="6858000" cy="1332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5BB160-27D0-0623-C38F-3178887ACDEF}"/>
              </a:ext>
            </a:extLst>
          </p:cNvPr>
          <p:cNvSpPr txBox="1"/>
          <p:nvPr/>
        </p:nvSpPr>
        <p:spPr>
          <a:xfrm>
            <a:off x="1020903" y="190080"/>
            <a:ext cx="402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Compare renewable and non-renewable energy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1CC04-FBFF-3A2C-4427-D67787719222}"/>
              </a:ext>
            </a:extLst>
          </p:cNvPr>
          <p:cNvSpPr txBox="1"/>
          <p:nvPr/>
        </p:nvSpPr>
        <p:spPr>
          <a:xfrm>
            <a:off x="4448232" y="841825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KS3-03-04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12E31-A667-CF09-47B2-417FB140B9A6}"/>
              </a:ext>
            </a:extLst>
          </p:cNvPr>
          <p:cNvSpPr txBox="1"/>
          <p:nvPr/>
        </p:nvSpPr>
        <p:spPr>
          <a:xfrm>
            <a:off x="175299" y="1544863"/>
            <a:ext cx="6507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What are the advantages and disadvantages of these energy sources?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3A95E8-6E5C-E8DF-753B-DD6B2E2773E3}"/>
              </a:ext>
            </a:extLst>
          </p:cNvPr>
          <p:cNvSpPr/>
          <p:nvPr/>
        </p:nvSpPr>
        <p:spPr>
          <a:xfrm>
            <a:off x="175300" y="1442172"/>
            <a:ext cx="6507397" cy="49833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732BEA-8C69-44CD-4FB1-980B1923C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668" y="255862"/>
            <a:ext cx="1554581" cy="532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0AB6E70-6A26-B333-94F9-AF217E8B4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739523"/>
              </p:ext>
            </p:extLst>
          </p:nvPr>
        </p:nvGraphicFramePr>
        <p:xfrm>
          <a:off x="175300" y="2152811"/>
          <a:ext cx="6507396" cy="7244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32">
                  <a:extLst>
                    <a:ext uri="{9D8B030D-6E8A-4147-A177-3AD203B41FA5}">
                      <a16:colId xmlns:a16="http://schemas.microsoft.com/office/drawing/2014/main" val="2687114951"/>
                    </a:ext>
                  </a:extLst>
                </a:gridCol>
                <a:gridCol w="2169132">
                  <a:extLst>
                    <a:ext uri="{9D8B030D-6E8A-4147-A177-3AD203B41FA5}">
                      <a16:colId xmlns:a16="http://schemas.microsoft.com/office/drawing/2014/main" val="869630112"/>
                    </a:ext>
                  </a:extLst>
                </a:gridCol>
                <a:gridCol w="2169132">
                  <a:extLst>
                    <a:ext uri="{9D8B030D-6E8A-4147-A177-3AD203B41FA5}">
                      <a16:colId xmlns:a16="http://schemas.microsoft.com/office/drawing/2014/main" val="2004164402"/>
                    </a:ext>
                  </a:extLst>
                </a:gridCol>
              </a:tblGrid>
              <a:tr h="403136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77"/>
                        </a:rPr>
                        <a:t>Type of Energy</a:t>
                      </a: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77"/>
                        </a:rPr>
                        <a:t>Advantages</a:t>
                      </a: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77"/>
                        </a:rPr>
                        <a:t>Disadvantages</a:t>
                      </a: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507314"/>
                  </a:ext>
                </a:extLst>
              </a:tr>
              <a:tr h="171023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133765"/>
                  </a:ext>
                </a:extLst>
              </a:tr>
              <a:tr h="171023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249707"/>
                  </a:ext>
                </a:extLst>
              </a:tr>
              <a:tr h="171023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46288"/>
                  </a:ext>
                </a:extLst>
              </a:tr>
              <a:tr h="171023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95549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885E460-C0D0-F170-AEC9-76F984A24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37" y="2749087"/>
            <a:ext cx="1800000" cy="134215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FD4DAB-86E0-A979-16FB-D7A288047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77" y="4374660"/>
            <a:ext cx="1459483" cy="152548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D79B41-CF5D-D797-D332-8EA535DA7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18" y="6112451"/>
            <a:ext cx="1800000" cy="139818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9D28A4-9E46-301F-E062-17CE023935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22" t="12982" r="29911" b="14713"/>
          <a:stretch/>
        </p:blipFill>
        <p:spPr>
          <a:xfrm>
            <a:off x="361618" y="7887444"/>
            <a:ext cx="1800000" cy="141618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0B72836-A5F5-428C-EFE1-DAF32B06F40D}"/>
              </a:ext>
            </a:extLst>
          </p:cNvPr>
          <p:cNvSpPr txBox="1"/>
          <p:nvPr/>
        </p:nvSpPr>
        <p:spPr>
          <a:xfrm>
            <a:off x="1020903" y="3720850"/>
            <a:ext cx="560079" cy="276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194CE3-6C3F-97A1-B702-55D7A192ED9E}"/>
              </a:ext>
            </a:extLst>
          </p:cNvPr>
          <p:cNvSpPr txBox="1"/>
          <p:nvPr/>
        </p:nvSpPr>
        <p:spPr>
          <a:xfrm>
            <a:off x="985630" y="5509976"/>
            <a:ext cx="595352" cy="28645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oil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440CD1-01E4-F99B-EF35-BD6FC14138AE}"/>
              </a:ext>
            </a:extLst>
          </p:cNvPr>
          <p:cNvSpPr/>
          <p:nvPr/>
        </p:nvSpPr>
        <p:spPr>
          <a:xfrm>
            <a:off x="1060331" y="6183571"/>
            <a:ext cx="451727" cy="276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gas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352AE2-05F7-C1B0-799E-C01D196EA8D1}"/>
              </a:ext>
            </a:extLst>
          </p:cNvPr>
          <p:cNvSpPr txBox="1"/>
          <p:nvPr/>
        </p:nvSpPr>
        <p:spPr>
          <a:xfrm>
            <a:off x="844796" y="7936570"/>
            <a:ext cx="833643" cy="276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nuclear</a:t>
            </a:r>
          </a:p>
        </p:txBody>
      </p:sp>
    </p:spTree>
    <p:extLst>
      <p:ext uri="{BB962C8B-B14F-4D97-AF65-F5344CB8AC3E}">
        <p14:creationId xmlns:p14="http://schemas.microsoft.com/office/powerpoint/2010/main" val="625648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2B096E-9962-A3A0-D667-8A36856EFEBE}"/>
              </a:ext>
            </a:extLst>
          </p:cNvPr>
          <p:cNvSpPr/>
          <p:nvPr/>
        </p:nvSpPr>
        <p:spPr>
          <a:xfrm>
            <a:off x="-2" y="9609205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7B0B8-3167-293D-59B9-CAFC86109BA7}"/>
              </a:ext>
            </a:extLst>
          </p:cNvPr>
          <p:cNvSpPr txBox="1"/>
          <p:nvPr/>
        </p:nvSpPr>
        <p:spPr>
          <a:xfrm>
            <a:off x="3761872" y="9678702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2023 All Rights Reserved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96912-44F6-5168-B76D-CD3E7F9E4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0"/>
            <a:ext cx="6858000" cy="1332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8E112D-92B6-846D-3100-0894520C71AC}"/>
              </a:ext>
            </a:extLst>
          </p:cNvPr>
          <p:cNvSpPr txBox="1"/>
          <p:nvPr/>
        </p:nvSpPr>
        <p:spPr>
          <a:xfrm>
            <a:off x="1020903" y="190080"/>
            <a:ext cx="402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Compare renewable and non-renewable energy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3F227-B012-757F-F98C-1644BBDAEAF7}"/>
              </a:ext>
            </a:extLst>
          </p:cNvPr>
          <p:cNvSpPr txBox="1"/>
          <p:nvPr/>
        </p:nvSpPr>
        <p:spPr>
          <a:xfrm>
            <a:off x="4448232" y="841825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KS3-03-04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DB777-0400-836C-12EF-7C15BD5F2B42}"/>
              </a:ext>
            </a:extLst>
          </p:cNvPr>
          <p:cNvSpPr txBox="1"/>
          <p:nvPr/>
        </p:nvSpPr>
        <p:spPr>
          <a:xfrm>
            <a:off x="175299" y="1544863"/>
            <a:ext cx="6507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What are the advantages and disadvantages of these energy sources?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6F37C7-54B7-15F3-C0EE-BA676FB6EE09}"/>
              </a:ext>
            </a:extLst>
          </p:cNvPr>
          <p:cNvSpPr/>
          <p:nvPr/>
        </p:nvSpPr>
        <p:spPr>
          <a:xfrm>
            <a:off x="175300" y="1442172"/>
            <a:ext cx="6507397" cy="49833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7A201-7899-F386-FDFA-C8C0C1A6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668" y="255862"/>
            <a:ext cx="1554581" cy="532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0626C86-DB41-7E78-AEAF-E78E3268E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438755"/>
              </p:ext>
            </p:extLst>
          </p:nvPr>
        </p:nvGraphicFramePr>
        <p:xfrm>
          <a:off x="175297" y="2152811"/>
          <a:ext cx="6507396" cy="7337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32">
                  <a:extLst>
                    <a:ext uri="{9D8B030D-6E8A-4147-A177-3AD203B41FA5}">
                      <a16:colId xmlns:a16="http://schemas.microsoft.com/office/drawing/2014/main" val="2687114951"/>
                    </a:ext>
                  </a:extLst>
                </a:gridCol>
                <a:gridCol w="2169132">
                  <a:extLst>
                    <a:ext uri="{9D8B030D-6E8A-4147-A177-3AD203B41FA5}">
                      <a16:colId xmlns:a16="http://schemas.microsoft.com/office/drawing/2014/main" val="869630112"/>
                    </a:ext>
                  </a:extLst>
                </a:gridCol>
                <a:gridCol w="2169132">
                  <a:extLst>
                    <a:ext uri="{9D8B030D-6E8A-4147-A177-3AD203B41FA5}">
                      <a16:colId xmlns:a16="http://schemas.microsoft.com/office/drawing/2014/main" val="2004164402"/>
                    </a:ext>
                  </a:extLst>
                </a:gridCol>
              </a:tblGrid>
              <a:tr h="408348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Type of Energy</a:t>
                      </a: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Advantages</a:t>
                      </a: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Disadvantages</a:t>
                      </a: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507314"/>
                  </a:ext>
                </a:extLst>
              </a:tr>
              <a:tr h="1732350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133765"/>
                  </a:ext>
                </a:extLst>
              </a:tr>
              <a:tr h="1732350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249707"/>
                  </a:ext>
                </a:extLst>
              </a:tr>
              <a:tr h="1732350">
                <a:tc>
                  <a:txBody>
                    <a:bodyPr/>
                    <a:lstStyle/>
                    <a:p>
                      <a:endParaRPr lang="en-GB" sz="1200" b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46288"/>
                  </a:ext>
                </a:extLst>
              </a:tr>
              <a:tr h="1732350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95549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54E69883-B4B5-0565-7533-9850E5409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45" y="2642111"/>
            <a:ext cx="1339005" cy="156232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A0585-EBA1-73F7-1F6C-2D4C8F07A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47" y="6253829"/>
            <a:ext cx="1800000" cy="133268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C46A7B-9B8A-1A74-F3D4-422231EB7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47" y="4415112"/>
            <a:ext cx="1800000" cy="152467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81B650-6D8A-391E-DF4B-9019170FD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47" y="7917466"/>
            <a:ext cx="1800000" cy="141495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E48D43F-8F32-69EB-8286-7F12B175A798}"/>
              </a:ext>
            </a:extLst>
          </p:cNvPr>
          <p:cNvSpPr txBox="1"/>
          <p:nvPr/>
        </p:nvSpPr>
        <p:spPr>
          <a:xfrm>
            <a:off x="859918" y="9001257"/>
            <a:ext cx="854099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biomass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448BEA-2A4F-EC1C-B9A7-F1AB8E8608B8}"/>
              </a:ext>
            </a:extLst>
          </p:cNvPr>
          <p:cNvSpPr txBox="1"/>
          <p:nvPr/>
        </p:nvSpPr>
        <p:spPr>
          <a:xfrm>
            <a:off x="969283" y="7250089"/>
            <a:ext cx="635371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hydro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290FEB-6DCC-8D2A-9F88-34942D2C42B2}"/>
              </a:ext>
            </a:extLst>
          </p:cNvPr>
          <p:cNvSpPr txBox="1"/>
          <p:nvPr/>
        </p:nvSpPr>
        <p:spPr>
          <a:xfrm>
            <a:off x="996348" y="5603356"/>
            <a:ext cx="587746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solar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BACE3E-FFFE-C139-1C70-7EA32CBCBD4E}"/>
              </a:ext>
            </a:extLst>
          </p:cNvPr>
          <p:cNvSpPr txBox="1"/>
          <p:nvPr/>
        </p:nvSpPr>
        <p:spPr>
          <a:xfrm>
            <a:off x="937035" y="3847088"/>
            <a:ext cx="711224" cy="2841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362032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C6139-C1CC-9597-E555-35C62DB24F1F}"/>
              </a:ext>
            </a:extLst>
          </p:cNvPr>
          <p:cNvSpPr/>
          <p:nvPr/>
        </p:nvSpPr>
        <p:spPr>
          <a:xfrm>
            <a:off x="-2" y="9609205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CCC6A-9D51-9B76-658C-125A383B8DDA}"/>
              </a:ext>
            </a:extLst>
          </p:cNvPr>
          <p:cNvSpPr txBox="1"/>
          <p:nvPr/>
        </p:nvSpPr>
        <p:spPr>
          <a:xfrm>
            <a:off x="3761872" y="9678702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2023 All Rights Reserved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D6AB3-8E34-8D1C-6673-79C9FAD90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0"/>
            <a:ext cx="6858000" cy="1332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74EED-456A-ABBE-1D53-6D48EA1731C2}"/>
              </a:ext>
            </a:extLst>
          </p:cNvPr>
          <p:cNvSpPr txBox="1"/>
          <p:nvPr/>
        </p:nvSpPr>
        <p:spPr>
          <a:xfrm>
            <a:off x="1020903" y="190080"/>
            <a:ext cx="402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Compare renewable and non-renewable energy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CA926-F2F4-C24D-ACFD-27F3D4A348E3}"/>
              </a:ext>
            </a:extLst>
          </p:cNvPr>
          <p:cNvSpPr txBox="1"/>
          <p:nvPr/>
        </p:nvSpPr>
        <p:spPr>
          <a:xfrm>
            <a:off x="4448232" y="841825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KS3-03-04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2E4A4-399C-DE6B-68A1-7331C0E5A9EA}"/>
              </a:ext>
            </a:extLst>
          </p:cNvPr>
          <p:cNvSpPr txBox="1"/>
          <p:nvPr/>
        </p:nvSpPr>
        <p:spPr>
          <a:xfrm>
            <a:off x="175299" y="1449412"/>
            <a:ext cx="650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Write a speech for a local council meeting, convincing protestors that building a wind turbine in their village will benefit them.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079711-F565-307A-867E-F2BDB660A022}"/>
              </a:ext>
            </a:extLst>
          </p:cNvPr>
          <p:cNvSpPr/>
          <p:nvPr/>
        </p:nvSpPr>
        <p:spPr>
          <a:xfrm>
            <a:off x="175300" y="1442172"/>
            <a:ext cx="6507397" cy="567603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EC292B-7576-F8C2-D916-98EDA0C74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668" y="255862"/>
            <a:ext cx="1554581" cy="532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1D36F6-8B3C-76A5-3F93-4178E0926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49" y="7583858"/>
            <a:ext cx="1940991" cy="1754913"/>
          </a:xfrm>
          <a:prstGeom prst="roundRect">
            <a:avLst>
              <a:gd name="adj" fmla="val 6973"/>
            </a:avLst>
          </a:prstGeom>
          <a:ln>
            <a:noFill/>
          </a:ln>
          <a:effectLst/>
        </p:spPr>
      </p:pic>
      <p:sp>
        <p:nvSpPr>
          <p:cNvPr id="19" name="Rounded Rectangular Callout 9">
            <a:extLst>
              <a:ext uri="{FF2B5EF4-FFF2-40B4-BE49-F238E27FC236}">
                <a16:creationId xmlns:a16="http://schemas.microsoft.com/office/drawing/2014/main" id="{D2757204-2419-CE07-7A60-74935D8F896E}"/>
              </a:ext>
            </a:extLst>
          </p:cNvPr>
          <p:cNvSpPr/>
          <p:nvPr/>
        </p:nvSpPr>
        <p:spPr>
          <a:xfrm>
            <a:off x="297749" y="2212216"/>
            <a:ext cx="6262501" cy="5175886"/>
          </a:xfrm>
          <a:prstGeom prst="wedgeRoundRectCallout">
            <a:avLst>
              <a:gd name="adj1" fmla="val -30054"/>
              <a:gd name="adj2" fmla="val 59485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1200" dirty="0">
              <a:solidFill>
                <a:srgbClr val="2FA2B4"/>
              </a:solidFill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ED4D7F3E-5952-1533-2C68-53A632FB83E1}"/>
              </a:ext>
            </a:extLst>
          </p:cNvPr>
          <p:cNvSpPr/>
          <p:nvPr/>
        </p:nvSpPr>
        <p:spPr>
          <a:xfrm>
            <a:off x="2549911" y="7578809"/>
            <a:ext cx="3983181" cy="17599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u="sng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Key Words</a:t>
            </a:r>
          </a:p>
          <a:p>
            <a:pPr algn="ctr"/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sustainable    environment   renewable   </a:t>
            </a:r>
          </a:p>
          <a:p>
            <a:pPr algn="ctr"/>
            <a:b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</a:b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future     benefit     advantage </a:t>
            </a:r>
            <a:b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</a:br>
            <a:b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</a:b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     wind-power     energy      economic	</a:t>
            </a:r>
          </a:p>
        </p:txBody>
      </p:sp>
    </p:spTree>
    <p:extLst>
      <p:ext uri="{BB962C8B-B14F-4D97-AF65-F5344CB8AC3E}">
        <p14:creationId xmlns:p14="http://schemas.microsoft.com/office/powerpoint/2010/main" val="4141299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</TotalTime>
  <Words>131</Words>
  <Application>Microsoft Macintosh PowerPoint</Application>
  <PresentationFormat>A4 Paper (210x297 mm)</PresentationFormat>
  <Paragraphs>31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Developing Experts</dc:creator>
  <cp:lastModifiedBy>Developing Experts</cp:lastModifiedBy>
  <cp:revision>2</cp:revision>
  <dcterms:created xsi:type="dcterms:W3CDTF">2023-07-06T14:04:07Z</dcterms:created>
  <dcterms:modified xsi:type="dcterms:W3CDTF">2023-09-02T20:01:57Z</dcterms:modified>
</cp:coreProperties>
</file>