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2592" y="204"/>
      </p:cViewPr>
      <p:guideLst>
        <p:guide orient="horz" pos="3120"/>
        <p:guide pos="218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CF133-00DB-4F22-ADEE-CFE7D7D98AFA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E524-CD82-4C61-92AC-A216698DE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8886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CF133-00DB-4F22-ADEE-CFE7D7D98AFA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E524-CD82-4C61-92AC-A216698DE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147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CF133-00DB-4F22-ADEE-CFE7D7D98AFA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E524-CD82-4C61-92AC-A216698DE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38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CF133-00DB-4F22-ADEE-CFE7D7D98AFA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E524-CD82-4C61-92AC-A216698DE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737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CF133-00DB-4F22-ADEE-CFE7D7D98AFA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E524-CD82-4C61-92AC-A216698DE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330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CF133-00DB-4F22-ADEE-CFE7D7D98AFA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E524-CD82-4C61-92AC-A216698DE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272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CF133-00DB-4F22-ADEE-CFE7D7D98AFA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E524-CD82-4C61-92AC-A216698DE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544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CF133-00DB-4F22-ADEE-CFE7D7D98AFA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E524-CD82-4C61-92AC-A216698DE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61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CF133-00DB-4F22-ADEE-CFE7D7D98AFA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E524-CD82-4C61-92AC-A216698DE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990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CF133-00DB-4F22-ADEE-CFE7D7D98AFA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E524-CD82-4C61-92AC-A216698DE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2929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1CF133-00DB-4F22-ADEE-CFE7D7D98AFA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E524-CD82-4C61-92AC-A216698DE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908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CF133-00DB-4F22-ADEE-CFE7D7D98AFA}" type="datetimeFigureOut">
              <a:rPr lang="en-GB" smtClean="0"/>
              <a:t>06/06/2023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9E524-CD82-4C61-92AC-A216698DE1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126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85783DB-B0E9-7DD0-E50E-A68F501588F7}"/>
              </a:ext>
            </a:extLst>
          </p:cNvPr>
          <p:cNvSpPr/>
          <p:nvPr/>
        </p:nvSpPr>
        <p:spPr>
          <a:xfrm>
            <a:off x="-1" y="9619898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47B271-7B85-D141-BB30-FCBDA33629D1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B67939-28C4-34C1-B45C-0B10830C34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-213360"/>
            <a:ext cx="6858000" cy="133256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A35BA66D-C6C7-6CE4-DAB3-C42721D7D4AC}"/>
              </a:ext>
            </a:extLst>
          </p:cNvPr>
          <p:cNvSpPr txBox="1"/>
          <p:nvPr/>
        </p:nvSpPr>
        <p:spPr>
          <a:xfrm>
            <a:off x="4440396" y="649734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KS3-16-03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C562D6E-63DE-0760-C749-E217707B6B36}"/>
              </a:ext>
            </a:extLst>
          </p:cNvPr>
          <p:cNvSpPr txBox="1"/>
          <p:nvPr/>
        </p:nvSpPr>
        <p:spPr>
          <a:xfrm>
            <a:off x="1013042" y="-12645"/>
            <a:ext cx="43434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Mission Assignment: </a:t>
            </a:r>
            <a:r>
              <a:rPr lang="en-GB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Explain why plants are important </a:t>
            </a:r>
            <a:endParaRPr lang="en-US" sz="1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9" name="Rounded Rectangle 87">
            <a:extLst>
              <a:ext uri="{FF2B5EF4-FFF2-40B4-BE49-F238E27FC236}">
                <a16:creationId xmlns:a16="http://schemas.microsoft.com/office/drawing/2014/main" id="{36CD16F1-2E20-029A-B30F-949441412BDF}"/>
              </a:ext>
            </a:extLst>
          </p:cNvPr>
          <p:cNvSpPr/>
          <p:nvPr/>
        </p:nvSpPr>
        <p:spPr>
          <a:xfrm>
            <a:off x="185738" y="1319916"/>
            <a:ext cx="6464893" cy="605866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807E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12" name="Google Shape;88;p1" descr="Logo  Description automatically generated">
            <a:extLst>
              <a:ext uri="{FF2B5EF4-FFF2-40B4-BE49-F238E27FC236}">
                <a16:creationId xmlns:a16="http://schemas.microsoft.com/office/drawing/2014/main" id="{C25FA331-B7D5-1358-2133-C5E9852BD65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20177" y="22949"/>
            <a:ext cx="1330454" cy="58795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7E5C2C92-0999-CF81-5D15-5CB9DFFB9E04}"/>
              </a:ext>
            </a:extLst>
          </p:cNvPr>
          <p:cNvSpPr txBox="1"/>
          <p:nvPr/>
        </p:nvSpPr>
        <p:spPr>
          <a:xfrm>
            <a:off x="185737" y="1392016"/>
            <a:ext cx="64648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For each of the categories below, outline the role of plants and explain why they are important. Include at least one specific example in each category.</a:t>
            </a:r>
            <a:endParaRPr lang="en-GB" sz="120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B3679C90-9C7A-4A5E-7606-A28DC8F755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6381492"/>
              </p:ext>
            </p:extLst>
          </p:nvPr>
        </p:nvGraphicFramePr>
        <p:xfrm>
          <a:off x="168530" y="2126495"/>
          <a:ext cx="6482100" cy="658370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3241050">
                  <a:extLst>
                    <a:ext uri="{9D8B030D-6E8A-4147-A177-3AD203B41FA5}">
                      <a16:colId xmlns:a16="http://schemas.microsoft.com/office/drawing/2014/main" val="3647614174"/>
                    </a:ext>
                  </a:extLst>
                </a:gridCol>
                <a:gridCol w="3241050">
                  <a:extLst>
                    <a:ext uri="{9D8B030D-6E8A-4147-A177-3AD203B41FA5}">
                      <a16:colId xmlns:a16="http://schemas.microsoft.com/office/drawing/2014/main" val="3121200733"/>
                    </a:ext>
                  </a:extLst>
                </a:gridCol>
              </a:tblGrid>
              <a:tr h="3013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200" b="0" u="none" strike="noStrike" cap="none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Ecosystems - including food chains</a:t>
                      </a:r>
                      <a:endParaRPr sz="1200" b="0" u="none" strike="noStrike" cap="none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200" b="0" u="none" strike="noStrike" cap="none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GB" sz="1200" b="0" u="none" strike="noStrike" cap="none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sym typeface="Arial Rounded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200" b="0" u="none" strike="noStrike" cap="none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200" b="0" u="none" strike="noStrike" cap="none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Atmosphere </a:t>
                      </a:r>
                      <a:endParaRPr sz="1200" b="0" i="0" u="none" strike="noStrike" cap="none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07E8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200" b="0" i="0" u="none" strike="noStrike" cap="none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r>
                        <a:rPr lang="en-GB" sz="1200" b="0" u="none" strike="noStrike" cap="none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endParaRPr sz="1200" b="0" i="0" u="none" strike="noStrike" cap="none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572916"/>
                  </a:ext>
                </a:extLst>
              </a:tr>
              <a:tr h="288525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200" b="0" u="none" strike="noStrike" cap="none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Materials </a:t>
                      </a:r>
                      <a:endParaRPr sz="1200" b="0" i="0" u="none" strike="noStrike" cap="none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07E8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200" b="0" i="0" u="none" strike="noStrike" cap="none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r>
                        <a:rPr lang="en-GB" sz="1200" b="0" u="none" strike="noStrike" cap="none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endParaRPr sz="1200" b="0" i="0" u="none" strike="noStrike" cap="none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200" b="0" u="none" strike="noStrike" cap="none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Medical &amp; Scientific</a:t>
                      </a:r>
                      <a:endParaRPr sz="1200" b="0" i="0" u="none" strike="noStrike" cap="none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07E8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200" b="0" i="0" u="none" strike="noStrike" cap="none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r>
                        <a:rPr lang="en-GB" sz="1200" b="0" u="none" strike="noStrike" cap="none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endParaRPr sz="1200" b="0" i="0" u="none" strike="noStrike" cap="none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37809"/>
                  </a:ext>
                </a:extLst>
              </a:tr>
            </a:tbl>
          </a:graphicData>
        </a:graphic>
      </p:graphicFrame>
      <p:sp>
        <p:nvSpPr>
          <p:cNvPr id="20" name="Google Shape;90;p1">
            <a:extLst>
              <a:ext uri="{FF2B5EF4-FFF2-40B4-BE49-F238E27FC236}">
                <a16:creationId xmlns:a16="http://schemas.microsoft.com/office/drawing/2014/main" id="{2C5C987E-8218-873B-C3CB-90DBB71E79B8}"/>
              </a:ext>
            </a:extLst>
          </p:cNvPr>
          <p:cNvSpPr/>
          <p:nvPr/>
        </p:nvSpPr>
        <p:spPr>
          <a:xfrm>
            <a:off x="185736" y="8724239"/>
            <a:ext cx="646489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Challenge: Describe how your life would be different without plants.</a:t>
            </a:r>
            <a:endParaRPr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21" name="Rounded Rectangle 87">
            <a:extLst>
              <a:ext uri="{FF2B5EF4-FFF2-40B4-BE49-F238E27FC236}">
                <a16:creationId xmlns:a16="http://schemas.microsoft.com/office/drawing/2014/main" id="{A6E16CA1-CA34-FB65-BC90-E0F90F1AA020}"/>
              </a:ext>
            </a:extLst>
          </p:cNvPr>
          <p:cNvSpPr/>
          <p:nvPr/>
        </p:nvSpPr>
        <p:spPr>
          <a:xfrm>
            <a:off x="168530" y="2059900"/>
            <a:ext cx="6464893" cy="7381280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807E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616846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1467891-E124-822D-619C-C5CC8D2E7B63}"/>
              </a:ext>
            </a:extLst>
          </p:cNvPr>
          <p:cNvSpPr/>
          <p:nvPr/>
        </p:nvSpPr>
        <p:spPr>
          <a:xfrm>
            <a:off x="-1" y="9619898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89E5B8-5886-E743-772C-CA5FE4F08DC2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5D60528-09BA-7456-04C8-0DB50CDE4EE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-213360"/>
            <a:ext cx="6858000" cy="133256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505F66E-3EAA-3E3D-3212-1C3AB0993C39}"/>
              </a:ext>
            </a:extLst>
          </p:cNvPr>
          <p:cNvSpPr txBox="1"/>
          <p:nvPr/>
        </p:nvSpPr>
        <p:spPr>
          <a:xfrm>
            <a:off x="4440396" y="649734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KS3-16-03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769FD2-A8F5-16AB-59EC-19CB248ED5A5}"/>
              </a:ext>
            </a:extLst>
          </p:cNvPr>
          <p:cNvSpPr txBox="1"/>
          <p:nvPr/>
        </p:nvSpPr>
        <p:spPr>
          <a:xfrm>
            <a:off x="1013042" y="-12645"/>
            <a:ext cx="43434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Mission Assignment: </a:t>
            </a:r>
            <a:r>
              <a:rPr lang="en-GB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Explain why plants are important </a:t>
            </a:r>
            <a:endParaRPr lang="en-US" sz="1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8" name="Google Shape;88;p1" descr="Logo  Description automatically generated">
            <a:extLst>
              <a:ext uri="{FF2B5EF4-FFF2-40B4-BE49-F238E27FC236}">
                <a16:creationId xmlns:a16="http://schemas.microsoft.com/office/drawing/2014/main" id="{AF57ED21-F7C1-716C-5995-2A9F6574A2B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20177" y="22949"/>
            <a:ext cx="1330454" cy="587953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9FAE4D9E-AF1E-43E7-8FAD-912A8F4EE3C5}"/>
              </a:ext>
            </a:extLst>
          </p:cNvPr>
          <p:cNvSpPr/>
          <p:nvPr/>
        </p:nvSpPr>
        <p:spPr>
          <a:xfrm>
            <a:off x="-1" y="9619898"/>
            <a:ext cx="6858002" cy="296795"/>
          </a:xfrm>
          <a:prstGeom prst="rect">
            <a:avLst/>
          </a:prstGeom>
          <a:solidFill>
            <a:srgbClr val="130E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252FA7D-A464-A35E-6083-9303C5F42BEE}"/>
              </a:ext>
            </a:extLst>
          </p:cNvPr>
          <p:cNvSpPr txBox="1"/>
          <p:nvPr/>
        </p:nvSpPr>
        <p:spPr>
          <a:xfrm>
            <a:off x="3761872" y="9678702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2023 All Rights Reserved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CC6DE45-EEDC-F757-B1A6-34FDCE3A92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14" t="13379" r="3460" b="3635"/>
          <a:stretch/>
        </p:blipFill>
        <p:spPr>
          <a:xfrm>
            <a:off x="0" y="-213360"/>
            <a:ext cx="6858000" cy="133256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9B78190A-CB79-5545-09F7-E76D355136F9}"/>
              </a:ext>
            </a:extLst>
          </p:cNvPr>
          <p:cNvSpPr txBox="1"/>
          <p:nvPr/>
        </p:nvSpPr>
        <p:spPr>
          <a:xfrm>
            <a:off x="4440396" y="649734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KS3-16-03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F73D058-DC79-678F-205B-A4C4E6C91387}"/>
              </a:ext>
            </a:extLst>
          </p:cNvPr>
          <p:cNvSpPr txBox="1"/>
          <p:nvPr/>
        </p:nvSpPr>
        <p:spPr>
          <a:xfrm>
            <a:off x="1013042" y="-12645"/>
            <a:ext cx="4343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Mission Assignment: </a:t>
            </a:r>
            <a:r>
              <a:rPr lang="en-GB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Explain why plants are important</a:t>
            </a:r>
          </a:p>
          <a:p>
            <a:r>
              <a:rPr lang="en-GB" sz="1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                                                                                    ANSWERS  </a:t>
            </a:r>
            <a:endParaRPr lang="en-US" sz="1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7" name="Rounded Rectangle 87">
            <a:extLst>
              <a:ext uri="{FF2B5EF4-FFF2-40B4-BE49-F238E27FC236}">
                <a16:creationId xmlns:a16="http://schemas.microsoft.com/office/drawing/2014/main" id="{163DCEDC-7339-77D7-8416-9D40E2054273}"/>
              </a:ext>
            </a:extLst>
          </p:cNvPr>
          <p:cNvSpPr/>
          <p:nvPr/>
        </p:nvSpPr>
        <p:spPr>
          <a:xfrm>
            <a:off x="185738" y="1319916"/>
            <a:ext cx="6464893" cy="605866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807E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  <p:pic>
        <p:nvPicPr>
          <p:cNvPr id="18" name="Google Shape;88;p1" descr="Logo  Description automatically generated">
            <a:extLst>
              <a:ext uri="{FF2B5EF4-FFF2-40B4-BE49-F238E27FC236}">
                <a16:creationId xmlns:a16="http://schemas.microsoft.com/office/drawing/2014/main" id="{981F8E97-88F9-DB5E-D41B-18C949728106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320177" y="22949"/>
            <a:ext cx="1330454" cy="587953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0A9C523-4052-16A0-6510-89FF0418D8EA}"/>
              </a:ext>
            </a:extLst>
          </p:cNvPr>
          <p:cNvSpPr txBox="1"/>
          <p:nvPr/>
        </p:nvSpPr>
        <p:spPr>
          <a:xfrm>
            <a:off x="185737" y="1392016"/>
            <a:ext cx="646489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For each of the categories below, outline the role of plants and explain why they are important. Include at least one specific example in each category.</a:t>
            </a:r>
            <a:endParaRPr lang="en-GB" sz="120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52D9AC9D-3599-A879-040C-25A38EE7A0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182984"/>
              </p:ext>
            </p:extLst>
          </p:nvPr>
        </p:nvGraphicFramePr>
        <p:xfrm>
          <a:off x="168530" y="2126495"/>
          <a:ext cx="6482100" cy="658370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3241050">
                  <a:extLst>
                    <a:ext uri="{9D8B030D-6E8A-4147-A177-3AD203B41FA5}">
                      <a16:colId xmlns:a16="http://schemas.microsoft.com/office/drawing/2014/main" val="3647614174"/>
                    </a:ext>
                  </a:extLst>
                </a:gridCol>
                <a:gridCol w="3241050">
                  <a:extLst>
                    <a:ext uri="{9D8B030D-6E8A-4147-A177-3AD203B41FA5}">
                      <a16:colId xmlns:a16="http://schemas.microsoft.com/office/drawing/2014/main" val="3121200733"/>
                    </a:ext>
                  </a:extLst>
                </a:gridCol>
              </a:tblGrid>
              <a:tr h="30137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200" b="0" u="none" strike="noStrike" cap="none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Ecosystems - including food chains</a:t>
                      </a:r>
                      <a:endParaRPr sz="1200" b="0" u="none" strike="noStrike" cap="none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200" b="0" u="none" strike="noStrike" cap="none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lang="en-GB" sz="1200" b="0" u="none" strike="noStrike" cap="none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sym typeface="Arial Rounded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200" b="0" u="none" strike="noStrike" cap="none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200" b="0" u="none" strike="noStrike" cap="none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Atmosphere </a:t>
                      </a:r>
                      <a:endParaRPr sz="1200" b="0" i="0" u="none" strike="noStrike" cap="none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07E8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200" b="0" i="0" u="none" strike="noStrike" cap="none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r>
                        <a:rPr lang="en-GB" sz="1200" b="0" u="none" strike="noStrike" cap="none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endParaRPr sz="1200" b="0" i="0" u="none" strike="noStrike" cap="none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572916"/>
                  </a:ext>
                </a:extLst>
              </a:tr>
              <a:tr h="288525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200" b="0" u="none" strike="noStrike" cap="none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Materials </a:t>
                      </a:r>
                      <a:endParaRPr sz="1200" b="0" i="0" u="none" strike="noStrike" cap="none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07E8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200" b="0" i="0" u="none" strike="noStrike" cap="none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r>
                        <a:rPr lang="en-GB" sz="1200" b="0" u="none" strike="noStrike" cap="none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endParaRPr sz="1200" b="0" i="0" u="none" strike="noStrike" cap="none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200" b="0" u="none" strike="noStrike" cap="none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Medical &amp; Scientific</a:t>
                      </a:r>
                      <a:endParaRPr sz="1200" b="0" i="0" u="none" strike="noStrike" cap="none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807E8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200" b="0" i="0" u="none" strike="noStrike" cap="none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r>
                        <a:rPr lang="en-GB" sz="1200" b="0" u="none" strike="noStrike" cap="none" dirty="0">
                          <a:solidFill>
                            <a:srgbClr val="002060"/>
                          </a:solidFill>
                          <a:latin typeface="Arial Rounded MT Bold" panose="020F0704030504030204" pitchFamily="34" charset="0"/>
                          <a:ea typeface="Arial Rounded"/>
                          <a:cs typeface="Arial Rounded"/>
                          <a:sym typeface="Arial Rounded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          </a:r>
                      <a:endParaRPr sz="1200" b="0" i="0" u="none" strike="noStrike" cap="none" dirty="0">
                        <a:solidFill>
                          <a:srgbClr val="002060"/>
                        </a:solidFill>
                        <a:latin typeface="Arial Rounded MT Bold" panose="020F0704030504030204" pitchFamily="34" charset="0"/>
                        <a:ea typeface="Arial Rounded"/>
                        <a:cs typeface="Arial Rounded"/>
                        <a:sym typeface="Arial Rounded"/>
                      </a:endParaRP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237809"/>
                  </a:ext>
                </a:extLst>
              </a:tr>
            </a:tbl>
          </a:graphicData>
        </a:graphic>
      </p:graphicFrame>
      <p:sp>
        <p:nvSpPr>
          <p:cNvPr id="21" name="Google Shape;90;p1">
            <a:extLst>
              <a:ext uri="{FF2B5EF4-FFF2-40B4-BE49-F238E27FC236}">
                <a16:creationId xmlns:a16="http://schemas.microsoft.com/office/drawing/2014/main" id="{911CE25F-FC95-3D00-19EB-474E68179C8D}"/>
              </a:ext>
            </a:extLst>
          </p:cNvPr>
          <p:cNvSpPr/>
          <p:nvPr/>
        </p:nvSpPr>
        <p:spPr>
          <a:xfrm>
            <a:off x="185736" y="8724239"/>
            <a:ext cx="646489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i="0" u="none" strike="noStrike" cap="none" dirty="0">
                <a:solidFill>
                  <a:srgbClr val="00206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Challenge: Describe how your life would be different without plants.</a:t>
            </a:r>
            <a:endParaRPr sz="1200" i="0" u="none" strike="noStrike" cap="none" dirty="0">
              <a:solidFill>
                <a:srgbClr val="002060"/>
              </a:solidFill>
              <a:latin typeface="Arial Rounded MT Bold" panose="020F0704030504030204" pitchFamily="34" charset="0"/>
              <a:ea typeface="Arial"/>
              <a:cs typeface="Arial"/>
              <a:sym typeface="Arial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C9653BB-67B3-7F80-219D-BBDB9E78D040}"/>
              </a:ext>
            </a:extLst>
          </p:cNvPr>
          <p:cNvSpPr txBox="1"/>
          <p:nvPr/>
        </p:nvSpPr>
        <p:spPr>
          <a:xfrm>
            <a:off x="166316" y="2275344"/>
            <a:ext cx="3243264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 u="none" strike="noStrike" cap="none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- Plants are the first organism in food chains; they provide the energy (harnessed from the sun) for the consumers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 u="none" strike="noStrike" cap="none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- Plants can be food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 u="none" strike="noStrike" cap="none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- Plants can be a habitat for other animals, </a:t>
            </a:r>
            <a:r>
              <a:rPr lang="en-GB" sz="1200" u="none" strike="noStrike" cap="none" dirty="0" err="1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e.g</a:t>
            </a:r>
            <a:r>
              <a:rPr lang="en-GB" sz="1200" u="none" strike="noStrike" cap="none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 oak trees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 u="none" strike="noStrike" cap="none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- Underwater plants release oxygen that allow fish and other water organisms to survive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 u="none" strike="noStrike" cap="none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- Plants drive the water cycle through transpiration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 u="none" strike="noStrike" cap="none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- Plants reduce the risk of flooding or landslides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62F4C78-FC2C-C8E8-8861-BE66B9A359F7}"/>
              </a:ext>
            </a:extLst>
          </p:cNvPr>
          <p:cNvSpPr txBox="1"/>
          <p:nvPr/>
        </p:nvSpPr>
        <p:spPr>
          <a:xfrm>
            <a:off x="3465513" y="2310354"/>
            <a:ext cx="318511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E80"/>
              </a:buClr>
              <a:buSzPts val="1400"/>
              <a:buFont typeface="Arial"/>
              <a:buNone/>
            </a:pPr>
            <a:r>
              <a:rPr lang="en-GB" sz="1200" u="none" strike="noStrike" cap="none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- Plants were responsible for the change in the Earth’s atmosphere millions of years ago that led to animals evolving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E80"/>
              </a:buClr>
              <a:buSzPts val="1400"/>
              <a:buFont typeface="Arial"/>
              <a:buNone/>
            </a:pPr>
            <a:r>
              <a:rPr lang="en-GB" sz="1200" u="none" strike="noStrike" cap="none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- Plants take in carbon dioxide and release oxygen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E80"/>
              </a:buClr>
              <a:buSzPts val="1400"/>
              <a:buFont typeface="Arial"/>
              <a:buNone/>
            </a:pPr>
            <a:r>
              <a:rPr lang="en-GB" sz="1200" u="none" strike="noStrike" cap="none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- Plants can be used beside busy roads or around schools to help remove excess carbon dioxide from the air, cleaning it up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3ED1C5E-0010-30E9-A0CD-8B21ACCFADA5}"/>
              </a:ext>
            </a:extLst>
          </p:cNvPr>
          <p:cNvSpPr txBox="1"/>
          <p:nvPr/>
        </p:nvSpPr>
        <p:spPr>
          <a:xfrm>
            <a:off x="166316" y="5862703"/>
            <a:ext cx="3243264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E80"/>
              </a:buClr>
              <a:buSzPts val="1400"/>
              <a:buFont typeface="Arial"/>
              <a:buNone/>
            </a:pPr>
            <a:r>
              <a:rPr lang="en-GB" sz="1200" u="none" strike="noStrike" cap="none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- Plants can be used as building materials, </a:t>
            </a:r>
            <a:r>
              <a:rPr lang="en-GB" sz="1200" u="none" strike="noStrike" cap="none" dirty="0" err="1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e.g</a:t>
            </a:r>
            <a:r>
              <a:rPr lang="en-GB" sz="1200" u="none" strike="noStrike" cap="none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 wood for houses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E80"/>
              </a:buClr>
              <a:buSzPts val="1400"/>
              <a:buFont typeface="Arial"/>
              <a:buNone/>
            </a:pPr>
            <a:r>
              <a:rPr lang="en-GB" sz="1200" u="none" strike="noStrike" cap="none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- Plant material can be used to make things, </a:t>
            </a:r>
            <a:r>
              <a:rPr lang="en-GB" sz="1200" u="none" strike="noStrike" cap="none" dirty="0" err="1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e.g</a:t>
            </a:r>
            <a:r>
              <a:rPr lang="en-GB" sz="1200" u="none" strike="noStrike" cap="none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 reeds for basket weaving, cotton plants provide us with fibres to make clothes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E80"/>
              </a:buClr>
              <a:buSzPts val="1400"/>
              <a:buFont typeface="Arial"/>
              <a:buNone/>
            </a:pPr>
            <a:r>
              <a:rPr lang="en-GB" sz="1200" u="none" strike="noStrike" cap="none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-Wood can be burnt for heating or cooking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E80"/>
              </a:buClr>
              <a:buSzPts val="1400"/>
              <a:buFont typeface="Arial"/>
              <a:buNone/>
            </a:pPr>
            <a:r>
              <a:rPr lang="en-GB" sz="1200" u="none" strike="noStrike" cap="none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- Paper is made from wood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E80"/>
              </a:buClr>
              <a:buSzPts val="1400"/>
              <a:buFont typeface="Arial"/>
              <a:buNone/>
            </a:pPr>
            <a:r>
              <a:rPr lang="en-GB" sz="1200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- Flowers make dyes used in producing jeans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F1AD47A-EAA7-3026-EA55-14E5EFB2FA23}"/>
              </a:ext>
            </a:extLst>
          </p:cNvPr>
          <p:cNvSpPr txBox="1"/>
          <p:nvPr/>
        </p:nvSpPr>
        <p:spPr>
          <a:xfrm>
            <a:off x="3465513" y="5862703"/>
            <a:ext cx="314827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E80"/>
              </a:buClr>
              <a:buSzPts val="1400"/>
              <a:buFont typeface="Arial"/>
              <a:buNone/>
            </a:pPr>
            <a:r>
              <a:rPr lang="en-GB" sz="1200" u="none" strike="noStrike" cap="none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- It is thought that the cures for all diseases can be found in the rainforest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E80"/>
              </a:buClr>
              <a:buSzPts val="1400"/>
              <a:buFont typeface="Arial"/>
              <a:buNone/>
            </a:pPr>
            <a:r>
              <a:rPr lang="en-GB" sz="1200" u="none" strike="noStrike" cap="none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- Willow tree bark provides us with aspirin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E80"/>
              </a:buClr>
              <a:buSzPts val="1400"/>
              <a:buFont typeface="Arial"/>
              <a:buNone/>
            </a:pPr>
            <a:r>
              <a:rPr lang="en-GB" sz="1200" u="none" strike="noStrike" cap="none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- Poppies give us pain killing medication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7E80"/>
              </a:buClr>
              <a:buSzPts val="1400"/>
              <a:buFont typeface="Arial"/>
              <a:buNone/>
            </a:pPr>
            <a:r>
              <a:rPr lang="en-GB" sz="1200" u="none" strike="noStrike" cap="none" dirty="0">
                <a:solidFill>
                  <a:srgbClr val="FF0000"/>
                </a:solidFill>
                <a:latin typeface="Arial Rounded MT Bold" panose="020F0704030504030204" pitchFamily="34" charset="0"/>
                <a:ea typeface="Arial Rounded"/>
                <a:cs typeface="Arial Rounded"/>
                <a:sym typeface="Arial Rounded"/>
              </a:rPr>
              <a:t>- Digitalis (fox gloves) provide us with heart medicine</a:t>
            </a:r>
          </a:p>
        </p:txBody>
      </p:sp>
      <p:sp>
        <p:nvSpPr>
          <p:cNvPr id="30" name="Rounded Rectangle 87">
            <a:extLst>
              <a:ext uri="{FF2B5EF4-FFF2-40B4-BE49-F238E27FC236}">
                <a16:creationId xmlns:a16="http://schemas.microsoft.com/office/drawing/2014/main" id="{F08EB854-D32B-AEA7-B89A-BBE2CFCCC193}"/>
              </a:ext>
            </a:extLst>
          </p:cNvPr>
          <p:cNvSpPr/>
          <p:nvPr/>
        </p:nvSpPr>
        <p:spPr>
          <a:xfrm>
            <a:off x="168530" y="2059900"/>
            <a:ext cx="6464893" cy="7381280"/>
          </a:xfrm>
          <a:prstGeom prst="roundRect">
            <a:avLst>
              <a:gd name="adj" fmla="val 4891"/>
            </a:avLst>
          </a:prstGeom>
          <a:noFill/>
          <a:ln w="28575">
            <a:solidFill>
              <a:srgbClr val="807E8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solidFill>
                <a:srgbClr val="33CCCC"/>
              </a:solidFill>
              <a:latin typeface="Arial Rounded MT Bold" panose="020F070403050403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335788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1196</TotalTime>
  <Words>394</Words>
  <Application>Microsoft Office PowerPoint</Application>
  <PresentationFormat>A4 Paper (210x297 mm)</PresentationFormat>
  <Paragraphs>50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Developing Experts</dc:creator>
  <cp:lastModifiedBy>Developing Experts</cp:lastModifiedBy>
  <cp:revision>2</cp:revision>
  <dcterms:created xsi:type="dcterms:W3CDTF">2023-06-06T15:13:54Z</dcterms:created>
  <dcterms:modified xsi:type="dcterms:W3CDTF">2023-06-07T11:10:29Z</dcterms:modified>
</cp:coreProperties>
</file>