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8" r:id="rId2"/>
    <p:sldId id="401" r:id="rId3"/>
    <p:sldId id="325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79"/>
    <p:restoredTop sz="94582"/>
  </p:normalViewPr>
  <p:slideViewPr>
    <p:cSldViewPr snapToGrid="0" snapToObjects="1">
      <p:cViewPr varScale="1">
        <p:scale>
          <a:sx n="107" d="100"/>
          <a:sy n="107" d="100"/>
        </p:scale>
        <p:origin x="18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vanhoe&amp;#39;s Kakula copper mine takes shape in the DRC - International Mining">
            <a:extLst>
              <a:ext uri="{FF2B5EF4-FFF2-40B4-BE49-F238E27FC236}">
                <a16:creationId xmlns:a16="http://schemas.microsoft.com/office/drawing/2014/main" id="{2CF16033-D4BA-6F40-903F-DE1BBBB90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B20E3D-263C-1C40-976C-9B5A54860EA1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88404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Outotec strengthens gold processing portfolio - Mining Magazine">
            <a:extLst>
              <a:ext uri="{FF2B5EF4-FFF2-40B4-BE49-F238E27FC236}">
                <a16:creationId xmlns:a16="http://schemas.microsoft.com/office/drawing/2014/main" id="{28228961-D0CF-8D40-8BCE-E94098601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r="2095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7FB5F7-3705-9E4B-870B-4E1BFFFF7E78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23040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Cast Iron Scrap by Metal Scraps Source, Cast Iron Scrap Greater Manchester  | ID - 329673">
            <a:extLst>
              <a:ext uri="{FF2B5EF4-FFF2-40B4-BE49-F238E27FC236}">
                <a16:creationId xmlns:a16="http://schemas.microsoft.com/office/drawing/2014/main" id="{03DE4815-34D6-A544-B281-0FA340D4F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 b="1316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A262D2-B679-AC45-8541-AAA5A15C27BC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47543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Dealing with low-grade ore – Process productivity">
            <a:extLst>
              <a:ext uri="{FF2B5EF4-FFF2-40B4-BE49-F238E27FC236}">
                <a16:creationId xmlns:a16="http://schemas.microsoft.com/office/drawing/2014/main" id="{2E9AAABB-B825-0A4F-B927-7A50A8B92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r="19329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DAC705-EEA5-6144-AACE-5BEF7928D405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95391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phytomining and bioleaching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76394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how </a:t>
            </a:r>
            <a:r>
              <a:rPr lang="en-GB" sz="2400" b="1" dirty="0">
                <a:solidFill>
                  <a:srgbClr val="00B0F0"/>
                </a:solidFill>
              </a:rPr>
              <a:t>phytomining and bioleaching</a:t>
            </a:r>
            <a:r>
              <a:rPr lang="en-GB" sz="2400" dirty="0"/>
              <a:t> are used to extract copper.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DR Congo: Kamoa-Kakula Copper Project secures US$420 million in  project-level credit facilities. | SADC Mining &amp;amp; Construction News">
            <a:extLst>
              <a:ext uri="{FF2B5EF4-FFF2-40B4-BE49-F238E27FC236}">
                <a16:creationId xmlns:a16="http://schemas.microsoft.com/office/drawing/2014/main" id="{0910889D-CF90-CD44-8B30-92401AA3A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2" r="18838"/>
          <a:stretch/>
        </p:blipFill>
        <p:spPr bwMode="auto">
          <a:xfrm>
            <a:off x="5914351" y="17653"/>
            <a:ext cx="6271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61713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vanhoe&amp;#39;s Kakula copper mine takes shape in the DRC - International Mining">
            <a:extLst>
              <a:ext uri="{FF2B5EF4-FFF2-40B4-BE49-F238E27FC236}">
                <a16:creationId xmlns:a16="http://schemas.microsoft.com/office/drawing/2014/main" id="{2CF16033-D4BA-6F40-903F-DE1BBBB90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04A4D1-386A-A743-92A4-FCA5FD942887}"/>
              </a:ext>
            </a:extLst>
          </p:cNvPr>
          <p:cNvSpPr/>
          <p:nvPr/>
        </p:nvSpPr>
        <p:spPr>
          <a:xfrm>
            <a:off x="1090551" y="910924"/>
            <a:ext cx="10010898" cy="3416320"/>
          </a:xfrm>
          <a:prstGeom prst="rect">
            <a:avLst/>
          </a:prstGeom>
          <a:solidFill>
            <a:schemeClr val="tx1">
              <a:alpha val="50207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In 2015 an estimated 19,100,000 tonnes of copper were produced worldwide! 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There are approximately 13 g of copper in a typical iPhone. As of June 2014, approximately 500 million iPhones had been sold. That is more than 6 500 tons of copper in 500 million pockets around the world. That is $35.7 million worth of copper at 2015 prices. ● There are, on average, 1.5 km of copper wiring in a typical car. A typical small car contains about 20 kg of copper, while a large car contains about 40 kg.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20E3D-263C-1C40-976C-9B5A54860EA1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2695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phytomining and bioleaching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76394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how </a:t>
            </a:r>
            <a:r>
              <a:rPr lang="en-GB" sz="2400" b="1" dirty="0">
                <a:solidFill>
                  <a:srgbClr val="00B0F0"/>
                </a:solidFill>
              </a:rPr>
              <a:t>phytomining and bioleaching</a:t>
            </a:r>
            <a:r>
              <a:rPr lang="en-GB" sz="2400" dirty="0"/>
              <a:t> are used to extract copper.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DR Congo: Kamoa-Kakula Copper Project secures US$420 million in  project-level credit facilities. | SADC Mining &amp;amp; Construction News">
            <a:extLst>
              <a:ext uri="{FF2B5EF4-FFF2-40B4-BE49-F238E27FC236}">
                <a16:creationId xmlns:a16="http://schemas.microsoft.com/office/drawing/2014/main" id="{0910889D-CF90-CD44-8B30-92401AA3A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2" r="18838"/>
          <a:stretch/>
        </p:blipFill>
        <p:spPr bwMode="auto">
          <a:xfrm>
            <a:off x="5914351" y="17653"/>
            <a:ext cx="6271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Mixed moves for copper miners - Mining Journal">
            <a:extLst>
              <a:ext uri="{FF2B5EF4-FFF2-40B4-BE49-F238E27FC236}">
                <a16:creationId xmlns:a16="http://schemas.microsoft.com/office/drawing/2014/main" id="{6ADBAB2B-2786-664B-8D4B-D66DF7431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 b="460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EA691-5DAE-854E-8CA8-B5563BD6F348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84155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Citigroup picks 5 mining shares likely to be takeover targets">
            <a:extLst>
              <a:ext uri="{FF2B5EF4-FFF2-40B4-BE49-F238E27FC236}">
                <a16:creationId xmlns:a16="http://schemas.microsoft.com/office/drawing/2014/main" id="{0BB1E5EC-99E7-CD47-8D54-05A052247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1B265-D487-2144-B487-8DE358542CCC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95211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If Copper is the New Oil, This ETF Is Looking Golden">
            <a:extLst>
              <a:ext uri="{FF2B5EF4-FFF2-40B4-BE49-F238E27FC236}">
                <a16:creationId xmlns:a16="http://schemas.microsoft.com/office/drawing/2014/main" id="{705866EC-A91E-514D-BC37-699C250BB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DA566D-C854-A549-824B-9C235BD6CBA9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88006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Down on the Farm That Harvests Metal From Plants - The New York Times">
            <a:extLst>
              <a:ext uri="{FF2B5EF4-FFF2-40B4-BE49-F238E27FC236}">
                <a16:creationId xmlns:a16="http://schemas.microsoft.com/office/drawing/2014/main" id="{73A469AA-DE7E-6647-AFA5-A2C6E9D45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" b="1501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C5953-8214-F844-AB3B-621E0AC31684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78074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Phytomining, a way to extract metals from plant - Metal Working World  Magazine">
            <a:extLst>
              <a:ext uri="{FF2B5EF4-FFF2-40B4-BE49-F238E27FC236}">
                <a16:creationId xmlns:a16="http://schemas.microsoft.com/office/drawing/2014/main" id="{513B9077-4C3D-044B-AA43-6391BD0C8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b="114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BC01D3-2176-684F-91EA-F55C89891670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35480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Leachate Treatment Plant | Worldwide Environment">
            <a:extLst>
              <a:ext uri="{FF2B5EF4-FFF2-40B4-BE49-F238E27FC236}">
                <a16:creationId xmlns:a16="http://schemas.microsoft.com/office/drawing/2014/main" id="{64D9C41F-862C-164B-8228-E30339F1C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BB51F2-8538-7F48-AE12-36A60FCF410E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44877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224</Words>
  <Application>Microsoft Macintosh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222</cp:revision>
  <dcterms:created xsi:type="dcterms:W3CDTF">2021-05-21T15:41:32Z</dcterms:created>
  <dcterms:modified xsi:type="dcterms:W3CDTF">2021-06-10T08:19:29Z</dcterms:modified>
</cp:coreProperties>
</file>