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>
        <p:scale>
          <a:sx n="170" d="100"/>
          <a:sy n="170" d="100"/>
        </p:scale>
        <p:origin x="1128" y="-350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CD93-B719-4DF6-8EDC-3FE518F5B4A6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CA0-C9B5-4139-A2BF-4F1D0A61D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8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CD93-B719-4DF6-8EDC-3FE518F5B4A6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CA0-C9B5-4139-A2BF-4F1D0A61D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1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CD93-B719-4DF6-8EDC-3FE518F5B4A6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CA0-C9B5-4139-A2BF-4F1D0A61D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37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CD93-B719-4DF6-8EDC-3FE518F5B4A6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CA0-C9B5-4139-A2BF-4F1D0A61D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4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CD93-B719-4DF6-8EDC-3FE518F5B4A6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CA0-C9B5-4139-A2BF-4F1D0A61D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6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CD93-B719-4DF6-8EDC-3FE518F5B4A6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CA0-C9B5-4139-A2BF-4F1D0A61D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3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CD93-B719-4DF6-8EDC-3FE518F5B4A6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CA0-C9B5-4139-A2BF-4F1D0A61D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CD93-B719-4DF6-8EDC-3FE518F5B4A6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CA0-C9B5-4139-A2BF-4F1D0A61D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66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CD93-B719-4DF6-8EDC-3FE518F5B4A6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CA0-C9B5-4139-A2BF-4F1D0A61D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80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CD93-B719-4DF6-8EDC-3FE518F5B4A6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CA0-C9B5-4139-A2BF-4F1D0A61D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4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0CD93-B719-4DF6-8EDC-3FE518F5B4A6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FCA0-C9B5-4139-A2BF-4F1D0A61D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18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CD93-B719-4DF6-8EDC-3FE518F5B4A6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DFCA0-C9B5-4139-A2BF-4F1D0A61D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19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5FD3B-7545-84FE-312A-E776242E655F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D92C7-764B-A372-4F88-1DC14CFB926B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5A1EA8-D0FF-DDB5-40AC-21D7C4EC7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45DA90-681D-E7FA-323C-908B410ED5CA}"/>
              </a:ext>
            </a:extLst>
          </p:cNvPr>
          <p:cNvSpPr txBox="1"/>
          <p:nvPr/>
        </p:nvSpPr>
        <p:spPr>
          <a:xfrm>
            <a:off x="1020903" y="204616"/>
            <a:ext cx="4319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Investigate Hooke’s Law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F73AC4-5005-D6A0-908E-A0A1DB31A413}"/>
              </a:ext>
            </a:extLst>
          </p:cNvPr>
          <p:cNvSpPr/>
          <p:nvPr/>
        </p:nvSpPr>
        <p:spPr>
          <a:xfrm>
            <a:off x="5340350" y="250503"/>
            <a:ext cx="1296493" cy="562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4E6A09A-5505-7159-9E0F-3076A8A14F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34" b="24771"/>
          <a:stretch/>
        </p:blipFill>
        <p:spPr>
          <a:xfrm>
            <a:off x="5184085" y="265659"/>
            <a:ext cx="1609021" cy="531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2B713D-80C5-863D-DEBC-79780513E36D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KS3-12-02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7CD515-41A2-FAD3-66C7-41152710F0AB}"/>
              </a:ext>
            </a:extLst>
          </p:cNvPr>
          <p:cNvSpPr txBox="1"/>
          <p:nvPr/>
        </p:nvSpPr>
        <p:spPr>
          <a:xfrm>
            <a:off x="169634" y="1550356"/>
            <a:ext cx="6534836" cy="30646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Investigating Hooke’s Law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6E2D95-95C3-03F8-0986-D8A1624BBD71}"/>
              </a:ext>
            </a:extLst>
          </p:cNvPr>
          <p:cNvSpPr txBox="1"/>
          <p:nvPr/>
        </p:nvSpPr>
        <p:spPr>
          <a:xfrm>
            <a:off x="355371" y="2126040"/>
            <a:ext cx="19496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Equipment:</a:t>
            </a:r>
            <a:r>
              <a:rPr lang="en-US" sz="1200" i="1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Spring or rubber 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Slotted masses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Ruler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Clamp, boss and 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G-clamp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81947AF-5B35-2BAE-CDB0-4DA17D48421D}"/>
              </a:ext>
            </a:extLst>
          </p:cNvPr>
          <p:cNvSpPr/>
          <p:nvPr/>
        </p:nvSpPr>
        <p:spPr>
          <a:xfrm>
            <a:off x="169634" y="2085975"/>
            <a:ext cx="2135416" cy="170578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47E9A73-C102-7188-3C8A-D052742102DA}"/>
              </a:ext>
            </a:extLst>
          </p:cNvPr>
          <p:cNvSpPr/>
          <p:nvPr/>
        </p:nvSpPr>
        <p:spPr>
          <a:xfrm>
            <a:off x="2462212" y="2085975"/>
            <a:ext cx="2135416" cy="172000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639C96-533F-2268-64AE-59A2AD9C7A59}"/>
              </a:ext>
            </a:extLst>
          </p:cNvPr>
          <p:cNvSpPr txBox="1"/>
          <p:nvPr/>
        </p:nvSpPr>
        <p:spPr>
          <a:xfrm>
            <a:off x="3078097" y="2117522"/>
            <a:ext cx="19496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SAFETY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83B300-2F82-123C-CFA5-0D6138A755E6}"/>
              </a:ext>
            </a:extLst>
          </p:cNvPr>
          <p:cNvGrpSpPr/>
          <p:nvPr/>
        </p:nvGrpSpPr>
        <p:grpSpPr>
          <a:xfrm>
            <a:off x="4872869" y="1922621"/>
            <a:ext cx="1458327" cy="1976497"/>
            <a:chOff x="4018716" y="1557950"/>
            <a:chExt cx="2331037" cy="321477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676D83D-A6A0-2C7D-76CA-8730728D827E}"/>
                </a:ext>
              </a:extLst>
            </p:cNvPr>
            <p:cNvGrpSpPr/>
            <p:nvPr/>
          </p:nvGrpSpPr>
          <p:grpSpPr>
            <a:xfrm>
              <a:off x="4629520" y="1557950"/>
              <a:ext cx="1720233" cy="2212575"/>
              <a:chOff x="3702421" y="1934205"/>
              <a:chExt cx="1417828" cy="182362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46B4397-D7E4-B581-2AAA-5062F97D77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9226" t="61221" b="17282"/>
              <a:stretch/>
            </p:blipFill>
            <p:spPr>
              <a:xfrm rot="16200000">
                <a:off x="4551338" y="2370739"/>
                <a:ext cx="440392" cy="86817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1F8AA25-1C7B-3AE0-BA1E-DC2FDABC17C1}"/>
                  </a:ext>
                </a:extLst>
              </p:cNvPr>
              <p:cNvSpPr/>
              <p:nvPr/>
            </p:nvSpPr>
            <p:spPr>
              <a:xfrm>
                <a:off x="3702421" y="3667787"/>
                <a:ext cx="914400" cy="553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E71C76A-E14F-61F7-75E5-0CDF09303723}"/>
                  </a:ext>
                </a:extLst>
              </p:cNvPr>
              <p:cNvSpPr/>
              <p:nvPr/>
            </p:nvSpPr>
            <p:spPr>
              <a:xfrm>
                <a:off x="3854821" y="2025538"/>
                <a:ext cx="45719" cy="16422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1674CC-BB65-E3E4-B1B5-F347B0394046}"/>
                  </a:ext>
                </a:extLst>
              </p:cNvPr>
              <p:cNvSpPr/>
              <p:nvPr/>
            </p:nvSpPr>
            <p:spPr>
              <a:xfrm>
                <a:off x="3900540" y="2217626"/>
                <a:ext cx="9144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2A3CD59-338F-2CD5-5ED0-7FACD06BC581}"/>
                  </a:ext>
                </a:extLst>
              </p:cNvPr>
              <p:cNvGrpSpPr/>
              <p:nvPr/>
            </p:nvGrpSpPr>
            <p:grpSpPr>
              <a:xfrm>
                <a:off x="4692694" y="2634344"/>
                <a:ext cx="157680" cy="440393"/>
                <a:chOff x="3583359" y="2209186"/>
                <a:chExt cx="338982" cy="946761"/>
              </a:xfrm>
            </p:grpSpPr>
            <p:sp>
              <p:nvSpPr>
                <p:cNvPr id="44" name="Cylinder 43">
                  <a:extLst>
                    <a:ext uri="{FF2B5EF4-FFF2-40B4-BE49-F238E27FC236}">
                      <a16:creationId xmlns:a16="http://schemas.microsoft.com/office/drawing/2014/main" id="{2178B3F1-6ACA-BAB1-49A3-10B55023F27A}"/>
                    </a:ext>
                  </a:extLst>
                </p:cNvPr>
                <p:cNvSpPr/>
                <p:nvPr/>
              </p:nvSpPr>
              <p:spPr>
                <a:xfrm>
                  <a:off x="3583359" y="3006418"/>
                  <a:ext cx="338982" cy="149529"/>
                </a:xfrm>
                <a:prstGeom prst="can">
                  <a:avLst>
                    <a:gd name="adj" fmla="val 3000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Cylinder 44">
                  <a:extLst>
                    <a:ext uri="{FF2B5EF4-FFF2-40B4-BE49-F238E27FC236}">
                      <a16:creationId xmlns:a16="http://schemas.microsoft.com/office/drawing/2014/main" id="{0E531BAA-3E6E-F1D0-0E93-247FC99284B4}"/>
                    </a:ext>
                  </a:extLst>
                </p:cNvPr>
                <p:cNvSpPr/>
                <p:nvPr/>
              </p:nvSpPr>
              <p:spPr>
                <a:xfrm>
                  <a:off x="3583359" y="2904818"/>
                  <a:ext cx="338982" cy="149529"/>
                </a:xfrm>
                <a:prstGeom prst="can">
                  <a:avLst>
                    <a:gd name="adj" fmla="val 3000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D68A4AD7-1ADD-75DC-A020-3727B5188E72}"/>
                    </a:ext>
                  </a:extLst>
                </p:cNvPr>
                <p:cNvCxnSpPr/>
                <p:nvPr/>
              </p:nvCxnSpPr>
              <p:spPr>
                <a:xfrm>
                  <a:off x="3752850" y="2209186"/>
                  <a:ext cx="0" cy="647139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Cylinder 46">
                  <a:extLst>
                    <a:ext uri="{FF2B5EF4-FFF2-40B4-BE49-F238E27FC236}">
                      <a16:creationId xmlns:a16="http://schemas.microsoft.com/office/drawing/2014/main" id="{618498F5-F364-33E1-9D94-BD6BF0F38BD2}"/>
                    </a:ext>
                  </a:extLst>
                </p:cNvPr>
                <p:cNvSpPr/>
                <p:nvPr/>
              </p:nvSpPr>
              <p:spPr>
                <a:xfrm>
                  <a:off x="3583359" y="2803218"/>
                  <a:ext cx="338982" cy="149529"/>
                </a:xfrm>
                <a:prstGeom prst="can">
                  <a:avLst>
                    <a:gd name="adj" fmla="val 3000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Cylinder 47">
                  <a:extLst>
                    <a:ext uri="{FF2B5EF4-FFF2-40B4-BE49-F238E27FC236}">
                      <a16:creationId xmlns:a16="http://schemas.microsoft.com/office/drawing/2014/main" id="{8217AF69-4877-C349-4D66-366647A0228E}"/>
                    </a:ext>
                  </a:extLst>
                </p:cNvPr>
                <p:cNvSpPr/>
                <p:nvPr/>
              </p:nvSpPr>
              <p:spPr>
                <a:xfrm>
                  <a:off x="3583359" y="2701618"/>
                  <a:ext cx="338982" cy="149529"/>
                </a:xfrm>
                <a:prstGeom prst="can">
                  <a:avLst>
                    <a:gd name="adj" fmla="val 3000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AC78A5F5-EC3A-5A4D-2469-69E956C04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4592102" y="2401544"/>
                <a:ext cx="356420" cy="89253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735EC92-FF21-49D2-C411-3478F6C3E07F}"/>
                  </a:ext>
                </a:extLst>
              </p:cNvPr>
              <p:cNvSpPr/>
              <p:nvPr/>
            </p:nvSpPr>
            <p:spPr>
              <a:xfrm rot="5400000">
                <a:off x="4165031" y="2802607"/>
                <a:ext cx="1823620" cy="86816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54F153-F80A-5109-1492-AA511AE6B2AA}"/>
                </a:ext>
              </a:extLst>
            </p:cNvPr>
            <p:cNvSpPr/>
            <p:nvPr/>
          </p:nvSpPr>
          <p:spPr>
            <a:xfrm>
              <a:off x="4018716" y="3733882"/>
              <a:ext cx="1720234" cy="8237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38DB5A2-2A3E-6384-3D7A-E8BC15BFFC36}"/>
                </a:ext>
              </a:extLst>
            </p:cNvPr>
            <p:cNvGrpSpPr/>
            <p:nvPr/>
          </p:nvGrpSpPr>
          <p:grpSpPr>
            <a:xfrm>
              <a:off x="5004796" y="3200062"/>
              <a:ext cx="1019901" cy="1572660"/>
              <a:chOff x="5004796" y="3200062"/>
              <a:chExt cx="1019901" cy="1572660"/>
            </a:xfrm>
          </p:grpSpPr>
          <p:sp>
            <p:nvSpPr>
              <p:cNvPr id="30" name="Heart 29">
                <a:extLst>
                  <a:ext uri="{FF2B5EF4-FFF2-40B4-BE49-F238E27FC236}">
                    <a16:creationId xmlns:a16="http://schemas.microsoft.com/office/drawing/2014/main" id="{A21A3606-670F-F2CD-E48A-22D45972DD21}"/>
                  </a:ext>
                </a:extLst>
              </p:cNvPr>
              <p:cNvSpPr/>
              <p:nvPr/>
            </p:nvSpPr>
            <p:spPr>
              <a:xfrm rot="10800000">
                <a:off x="5004796" y="4598106"/>
                <a:ext cx="435522" cy="174616"/>
              </a:xfrm>
              <a:prstGeom prst="hear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Block Arc 30">
                <a:extLst>
                  <a:ext uri="{FF2B5EF4-FFF2-40B4-BE49-F238E27FC236}">
                    <a16:creationId xmlns:a16="http://schemas.microsoft.com/office/drawing/2014/main" id="{B3EC978A-5897-3C4A-8E5A-6C12E8B817E3}"/>
                  </a:ext>
                </a:extLst>
              </p:cNvPr>
              <p:cNvSpPr/>
              <p:nvPr/>
            </p:nvSpPr>
            <p:spPr>
              <a:xfrm>
                <a:off x="5108190" y="3200062"/>
                <a:ext cx="914400" cy="914400"/>
              </a:xfrm>
              <a:prstGeom prst="blockArc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48A1051F-9875-1AA0-5A23-AFE3743E506B}"/>
                  </a:ext>
                </a:extLst>
              </p:cNvPr>
              <p:cNvSpPr/>
              <p:nvPr/>
            </p:nvSpPr>
            <p:spPr>
              <a:xfrm rot="10800000" flipH="1">
                <a:off x="5109295" y="3444095"/>
                <a:ext cx="914400" cy="914400"/>
              </a:xfrm>
              <a:prstGeom prst="blockArc">
                <a:avLst>
                  <a:gd name="adj1" fmla="val 16131005"/>
                  <a:gd name="adj2" fmla="val 0"/>
                  <a:gd name="adj3" fmla="val 25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0D8D47F-9D71-FFC9-D10A-DB21360F3E45}"/>
                  </a:ext>
                </a:extLst>
              </p:cNvPr>
              <p:cNvSpPr/>
              <p:nvPr/>
            </p:nvSpPr>
            <p:spPr>
              <a:xfrm>
                <a:off x="5795962" y="3657317"/>
                <a:ext cx="228735" cy="24477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rapezoid 20">
                <a:extLst>
                  <a:ext uri="{FF2B5EF4-FFF2-40B4-BE49-F238E27FC236}">
                    <a16:creationId xmlns:a16="http://schemas.microsoft.com/office/drawing/2014/main" id="{FB3840E2-2A33-E742-8A82-C9C58AD26790}"/>
                  </a:ext>
                </a:extLst>
              </p:cNvPr>
              <p:cNvSpPr/>
              <p:nvPr/>
            </p:nvSpPr>
            <p:spPr>
              <a:xfrm flipV="1">
                <a:off x="5108190" y="3816260"/>
                <a:ext cx="228735" cy="118028"/>
              </a:xfrm>
              <a:prstGeom prst="trapezoid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9CAD58C8-048A-7BBA-136A-CB77CEDFA1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9227" t="61221" r="10579" b="21867"/>
              <a:stretch/>
            </p:blipFill>
            <p:spPr>
              <a:xfrm rot="16200000">
                <a:off x="4879381" y="4209995"/>
                <a:ext cx="687739" cy="134735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2EDD728-4A3C-331E-A307-40A9F125BF9F}"/>
                  </a:ext>
                </a:extLst>
              </p:cNvPr>
              <p:cNvSpPr/>
              <p:nvPr/>
            </p:nvSpPr>
            <p:spPr>
              <a:xfrm rot="5400000">
                <a:off x="5221784" y="4015104"/>
                <a:ext cx="228735" cy="45592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D6563C16-9809-3B57-A222-941508651B1C}"/>
              </a:ext>
            </a:extLst>
          </p:cNvPr>
          <p:cNvSpPr txBox="1"/>
          <p:nvPr/>
        </p:nvSpPr>
        <p:spPr>
          <a:xfrm>
            <a:off x="161582" y="4003245"/>
            <a:ext cx="65348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Method: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Set up a clamp, boss and stand, so that the clamp hangs over the edge of the desk. Clamp the stand to the desk.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Hang a spring or rubber band from the clamp and measure its length unstretched. Record this in the box below. NB: The rubber band may need to be flattened to gauge its length.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Hang a slotted mass from the spring or band and measure its length. Then subtract the original length from its current length to find the extension.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Record this information in the table below.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Repeat steps 3-4, adding an additional mass each time.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4513C1D-4828-6E0A-E683-DC17CD131505}"/>
              </a:ext>
            </a:extLst>
          </p:cNvPr>
          <p:cNvSpPr txBox="1"/>
          <p:nvPr/>
        </p:nvSpPr>
        <p:spPr>
          <a:xfrm>
            <a:off x="161582" y="6080783"/>
            <a:ext cx="647526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Original length of spring / band  ____________  mm</a:t>
            </a:r>
          </a:p>
        </p:txBody>
      </p:sp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152E4F15-B85C-9B5D-9DC9-EE69C8D08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54655"/>
              </p:ext>
            </p:extLst>
          </p:nvPr>
        </p:nvGraphicFramePr>
        <p:xfrm>
          <a:off x="169634" y="6625955"/>
          <a:ext cx="6534836" cy="2823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56">
                  <a:extLst>
                    <a:ext uri="{9D8B030D-6E8A-4147-A177-3AD203B41FA5}">
                      <a16:colId xmlns:a16="http://schemas.microsoft.com/office/drawing/2014/main" val="898442433"/>
                    </a:ext>
                  </a:extLst>
                </a:gridCol>
                <a:gridCol w="2467858">
                  <a:extLst>
                    <a:ext uri="{9D8B030D-6E8A-4147-A177-3AD203B41FA5}">
                      <a16:colId xmlns:a16="http://schemas.microsoft.com/office/drawing/2014/main" val="2866556591"/>
                    </a:ext>
                  </a:extLst>
                </a:gridCol>
                <a:gridCol w="2770822">
                  <a:extLst>
                    <a:ext uri="{9D8B030D-6E8A-4147-A177-3AD203B41FA5}">
                      <a16:colId xmlns:a16="http://schemas.microsoft.com/office/drawing/2014/main" val="817829729"/>
                    </a:ext>
                  </a:extLst>
                </a:gridCol>
              </a:tblGrid>
              <a:tr h="52519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Weight (N)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Length (mm)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Extension (mm)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Length – Original length 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631005"/>
                  </a:ext>
                </a:extLst>
              </a:tr>
              <a:tr h="45617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065846"/>
                  </a:ext>
                </a:extLst>
              </a:tr>
              <a:tr h="46050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24221"/>
                  </a:ext>
                </a:extLst>
              </a:tr>
              <a:tr h="46050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124869"/>
                  </a:ext>
                </a:extLst>
              </a:tr>
              <a:tr h="46050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087620"/>
                  </a:ext>
                </a:extLst>
              </a:tr>
              <a:tr h="46050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003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95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7FD4F5-CE5D-D984-BDC4-C5BF8B4F6457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7BFBC-E69B-1852-C39F-2FE1A9CB218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22086-CE85-78FC-CBD1-94B062C35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F07ADB-D39C-41ED-D4A0-92F5FD418A72}"/>
              </a:ext>
            </a:extLst>
          </p:cNvPr>
          <p:cNvSpPr txBox="1"/>
          <p:nvPr/>
        </p:nvSpPr>
        <p:spPr>
          <a:xfrm>
            <a:off x="1020903" y="204616"/>
            <a:ext cx="4319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Investigate Hooke’s Law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BF4C88-F68C-B759-63BB-E8B2E215860F}"/>
              </a:ext>
            </a:extLst>
          </p:cNvPr>
          <p:cNvSpPr/>
          <p:nvPr/>
        </p:nvSpPr>
        <p:spPr>
          <a:xfrm>
            <a:off x="5340350" y="250503"/>
            <a:ext cx="1296493" cy="562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1CB954-6BEE-40AE-36E5-C8052504A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34" b="24771"/>
          <a:stretch/>
        </p:blipFill>
        <p:spPr>
          <a:xfrm>
            <a:off x="5184085" y="265659"/>
            <a:ext cx="1609021" cy="531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E5A307-CEBB-0EEA-37AD-B8F2FC9279CC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KS3-12-02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3A9780-A412-735E-F49F-38106CD94B6F}"/>
              </a:ext>
            </a:extLst>
          </p:cNvPr>
          <p:cNvSpPr txBox="1"/>
          <p:nvPr/>
        </p:nvSpPr>
        <p:spPr>
          <a:xfrm>
            <a:off x="169634" y="1550356"/>
            <a:ext cx="6534836" cy="30646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Finding the spring constant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6D9AF9-9467-FEDB-8F9E-66C73070A908}"/>
              </a:ext>
            </a:extLst>
          </p:cNvPr>
          <p:cNvSpPr/>
          <p:nvPr/>
        </p:nvSpPr>
        <p:spPr>
          <a:xfrm>
            <a:off x="161034" y="2085686"/>
            <a:ext cx="6516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When you have completed your experiment, answer the following questions.</a:t>
            </a:r>
          </a:p>
          <a:p>
            <a:pPr lvl="0"/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1. Plot your results into the following graph. Remember to draw a line of best fit, not dot-to-dot.</a:t>
            </a: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2. What is the general trend you have observed in your results between force and weight (N)?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As the weight in ______ increased, the extension of the spring/band ____________ .</a:t>
            </a: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3.Circle the statements below that could have been sources of human error.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5354D4-E452-467E-92EA-98A77002B9D0}"/>
              </a:ext>
            </a:extLst>
          </p:cNvPr>
          <p:cNvSpPr txBox="1"/>
          <p:nvPr/>
        </p:nvSpPr>
        <p:spPr>
          <a:xfrm>
            <a:off x="2701106" y="7069204"/>
            <a:ext cx="1471891" cy="306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Extension (mm)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7A3C5F-3867-8A29-1EF4-9BE0F9107779}"/>
              </a:ext>
            </a:extLst>
          </p:cNvPr>
          <p:cNvSpPr txBox="1"/>
          <p:nvPr/>
        </p:nvSpPr>
        <p:spPr>
          <a:xfrm rot="16200000">
            <a:off x="-346815" y="4814500"/>
            <a:ext cx="1332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Weight (N)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4866D4F-7A58-0EDA-C4BC-12704CBAFFB9}"/>
              </a:ext>
            </a:extLst>
          </p:cNvPr>
          <p:cNvSpPr/>
          <p:nvPr/>
        </p:nvSpPr>
        <p:spPr>
          <a:xfrm>
            <a:off x="557723" y="3013004"/>
            <a:ext cx="6079120" cy="3995244"/>
          </a:xfrm>
          <a:prstGeom prst="roundRect">
            <a:avLst>
              <a:gd name="adj" fmla="val 178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1965FC-9EA2-23C0-A3E6-8E788EF78237}"/>
              </a:ext>
            </a:extLst>
          </p:cNvPr>
          <p:cNvSpPr txBox="1"/>
          <p:nvPr/>
        </p:nvSpPr>
        <p:spPr>
          <a:xfrm>
            <a:off x="-48724" y="8688964"/>
            <a:ext cx="263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Using the ruler to measure extension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D3F9ADA-3C56-A396-3827-EB45EDA38AA8}"/>
              </a:ext>
            </a:extLst>
          </p:cNvPr>
          <p:cNvSpPr txBox="1"/>
          <p:nvPr/>
        </p:nvSpPr>
        <p:spPr>
          <a:xfrm>
            <a:off x="2584352" y="8700131"/>
            <a:ext cx="1399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weights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E92421-2F1B-8A7E-6B22-68594ABA44CF}"/>
              </a:ext>
            </a:extLst>
          </p:cNvPr>
          <p:cNvSpPr txBox="1"/>
          <p:nvPr/>
        </p:nvSpPr>
        <p:spPr>
          <a:xfrm>
            <a:off x="4066495" y="8694212"/>
            <a:ext cx="2637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Setting up the clamp and stand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C52300-4325-58B2-77AD-04251C0C8CD9}"/>
              </a:ext>
            </a:extLst>
          </p:cNvPr>
          <p:cNvSpPr txBox="1"/>
          <p:nvPr/>
        </p:nvSpPr>
        <p:spPr>
          <a:xfrm>
            <a:off x="1198667" y="9214719"/>
            <a:ext cx="221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Calculating extension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54F2E9-9661-5254-8D4B-43517902E159}"/>
              </a:ext>
            </a:extLst>
          </p:cNvPr>
          <p:cNvSpPr txBox="1"/>
          <p:nvPr/>
        </p:nvSpPr>
        <p:spPr>
          <a:xfrm>
            <a:off x="3597283" y="9096513"/>
            <a:ext cx="221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Not waiting for the experiment to stop moving</a:t>
            </a:r>
          </a:p>
        </p:txBody>
      </p:sp>
    </p:spTree>
    <p:extLst>
      <p:ext uri="{BB962C8B-B14F-4D97-AF65-F5344CB8AC3E}">
        <p14:creationId xmlns:p14="http://schemas.microsoft.com/office/powerpoint/2010/main" val="83507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90BEAB-1AFD-4A6B-DEAD-1E5DF3CB9AFC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23D8D-57F2-03B7-C986-046CA4A1C497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4F708-244A-C1C7-0F63-1AB0E8986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347BD0-3FD3-ACA6-601F-C234C5C57A3F}"/>
              </a:ext>
            </a:extLst>
          </p:cNvPr>
          <p:cNvSpPr txBox="1"/>
          <p:nvPr/>
        </p:nvSpPr>
        <p:spPr>
          <a:xfrm>
            <a:off x="1020903" y="204616"/>
            <a:ext cx="4319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Investigate Hooke’s Law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DD4DA7-9B62-FAC0-79AB-D29F71FBA051}"/>
              </a:ext>
            </a:extLst>
          </p:cNvPr>
          <p:cNvSpPr/>
          <p:nvPr/>
        </p:nvSpPr>
        <p:spPr>
          <a:xfrm>
            <a:off x="5340350" y="250503"/>
            <a:ext cx="1296493" cy="562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15045FA-7D95-351B-F7BD-EF34EBA14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34" b="24771"/>
          <a:stretch/>
        </p:blipFill>
        <p:spPr>
          <a:xfrm>
            <a:off x="5184085" y="265659"/>
            <a:ext cx="1609021" cy="531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93939D-E2D5-77F0-8BDE-076560DD909C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KS3-12-02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C20970-1FB3-F871-BBF8-00FBA753C127}"/>
              </a:ext>
            </a:extLst>
          </p:cNvPr>
          <p:cNvSpPr txBox="1"/>
          <p:nvPr/>
        </p:nvSpPr>
        <p:spPr>
          <a:xfrm>
            <a:off x="169634" y="1526011"/>
            <a:ext cx="6534836" cy="30646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Finding the spring constant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980F0C-4872-14D5-F7D3-53C85391FF0C}"/>
              </a:ext>
            </a:extLst>
          </p:cNvPr>
          <p:cNvSpPr/>
          <p:nvPr/>
        </p:nvSpPr>
        <p:spPr>
          <a:xfrm>
            <a:off x="149396" y="1891282"/>
            <a:ext cx="65160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When you have completed your experiment, answer the following questions.</a:t>
            </a:r>
          </a:p>
          <a:p>
            <a:pPr lvl="0"/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28600" lvl="0" indent="-228600"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Plot your results into the following graph. Remember to draw a line of best fit, not dot-to-dot.</a:t>
            </a:r>
          </a:p>
          <a:p>
            <a:pPr marL="228600" lvl="0" indent="-228600"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28600" lvl="0" indent="-228600"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2. What is the general trend you have observed in your results between force and weight (N)?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</a:t>
            </a: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3. Take the gradient of your graph to calculate the spring constant.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(Total weight ÷ Total extension = spring constant.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Show your workings below.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60F540-64A5-0D16-9581-D078DEF3F416}"/>
              </a:ext>
            </a:extLst>
          </p:cNvPr>
          <p:cNvSpPr txBox="1"/>
          <p:nvPr/>
        </p:nvSpPr>
        <p:spPr>
          <a:xfrm>
            <a:off x="2701106" y="6613040"/>
            <a:ext cx="1471891" cy="306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Extension (mm)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73993E-6F05-B145-F717-C6FB043F7935}"/>
              </a:ext>
            </a:extLst>
          </p:cNvPr>
          <p:cNvSpPr txBox="1"/>
          <p:nvPr/>
        </p:nvSpPr>
        <p:spPr>
          <a:xfrm rot="16200000">
            <a:off x="-378385" y="4421491"/>
            <a:ext cx="1332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Weight (N)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5A4ECA9-A6ED-0148-263D-37FD415765B4}"/>
              </a:ext>
            </a:extLst>
          </p:cNvPr>
          <p:cNvSpPr/>
          <p:nvPr/>
        </p:nvSpPr>
        <p:spPr>
          <a:xfrm>
            <a:off x="506335" y="2771029"/>
            <a:ext cx="6130508" cy="3777031"/>
          </a:xfrm>
          <a:prstGeom prst="roundRect">
            <a:avLst>
              <a:gd name="adj" fmla="val 178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4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DF3E86-2B2C-DB3E-BCE0-CFB0C0E363B8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61D44-B5EC-ED2C-AB18-D4C3206863BB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AF08E-8ED1-9BBA-0556-A244945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AF1E52-FF7E-8254-A05A-C5E17F826AD4}"/>
              </a:ext>
            </a:extLst>
          </p:cNvPr>
          <p:cNvSpPr txBox="1"/>
          <p:nvPr/>
        </p:nvSpPr>
        <p:spPr>
          <a:xfrm>
            <a:off x="1020903" y="204616"/>
            <a:ext cx="4319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Investigate Hooke’s Law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25EB15-3ED1-661D-0A77-2F7FC80FEB8C}"/>
              </a:ext>
            </a:extLst>
          </p:cNvPr>
          <p:cNvSpPr/>
          <p:nvPr/>
        </p:nvSpPr>
        <p:spPr>
          <a:xfrm>
            <a:off x="5340350" y="250503"/>
            <a:ext cx="1296493" cy="562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B71B7A9-E833-469B-284F-4D84D797D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34" b="24771"/>
          <a:stretch/>
        </p:blipFill>
        <p:spPr>
          <a:xfrm>
            <a:off x="5184085" y="265659"/>
            <a:ext cx="1609021" cy="531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51D92F-3954-4B27-1079-4257E5019F57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KS3-12-02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428121-8E91-69A2-F552-15133E72AF24}"/>
              </a:ext>
            </a:extLst>
          </p:cNvPr>
          <p:cNvSpPr txBox="1"/>
          <p:nvPr/>
        </p:nvSpPr>
        <p:spPr>
          <a:xfrm>
            <a:off x="2634151" y="1491581"/>
            <a:ext cx="1589697" cy="306467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Identifying springs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0D2FD17-71F9-61EB-363E-58747DE7DFEF}"/>
              </a:ext>
            </a:extLst>
          </p:cNvPr>
          <p:cNvSpPr/>
          <p:nvPr/>
        </p:nvSpPr>
        <p:spPr>
          <a:xfrm>
            <a:off x="170516" y="1465520"/>
            <a:ext cx="6533954" cy="35859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839B72-8F0D-5C7B-5F77-5FF5C14FDBBA}"/>
              </a:ext>
            </a:extLst>
          </p:cNvPr>
          <p:cNvSpPr txBox="1"/>
          <p:nvPr/>
        </p:nvSpPr>
        <p:spPr>
          <a:xfrm>
            <a:off x="76200" y="1890186"/>
            <a:ext cx="6628270" cy="800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List as many examples as you can think of for uses for springs. Use the pictures for inspiration.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Why do we need so many types of springs with different levels of springiness? </a:t>
            </a:r>
            <a:r>
              <a:rPr lang="en-US" sz="14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9" name="Picture 2" descr="Gym Room, Fitness, Sport, Equipment, Treadmill">
            <a:extLst>
              <a:ext uri="{FF2B5EF4-FFF2-40B4-BE49-F238E27FC236}">
                <a16:creationId xmlns:a16="http://schemas.microsoft.com/office/drawing/2014/main" id="{690C9289-830A-278B-9DA1-307A5CEA1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/>
          <a:stretch/>
        </p:blipFill>
        <p:spPr bwMode="auto">
          <a:xfrm>
            <a:off x="2459557" y="3842771"/>
            <a:ext cx="1800515" cy="1501240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Beds, Bunk Beds, Sleeping, Bedroom, Home, Interior">
            <a:extLst>
              <a:ext uri="{FF2B5EF4-FFF2-40B4-BE49-F238E27FC236}">
                <a16:creationId xmlns:a16="http://schemas.microsoft.com/office/drawing/2014/main" id="{206B22C5-8E3E-3214-ED63-4EA75C9B3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4636" r="33373" b="23714"/>
          <a:stretch/>
        </p:blipFill>
        <p:spPr bwMode="auto">
          <a:xfrm>
            <a:off x="2452775" y="2448618"/>
            <a:ext cx="1814081" cy="1183007"/>
          </a:xfrm>
          <a:prstGeom prst="roundRect">
            <a:avLst>
              <a:gd name="adj" fmla="val 10499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52F1B8-486A-5AFA-E991-E76F938E17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93" t="15778" r="18227" b="19301"/>
          <a:stretch/>
        </p:blipFill>
        <p:spPr>
          <a:xfrm>
            <a:off x="4661862" y="3842771"/>
            <a:ext cx="1792116" cy="1501240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2" name="Picture 8" descr="Saddle, Bicycle Saddle, Leather Saddle, Suspension">
            <a:extLst>
              <a:ext uri="{FF2B5EF4-FFF2-40B4-BE49-F238E27FC236}">
                <a16:creationId xmlns:a16="http://schemas.microsoft.com/office/drawing/2014/main" id="{43484703-D3D6-5ADE-C04E-F317AB8D6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63" y="2448618"/>
            <a:ext cx="1797021" cy="1183007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Mouse Trap, Cheese, Device, Trap, Mouse, Danger, Bait">
            <a:extLst>
              <a:ext uri="{FF2B5EF4-FFF2-40B4-BE49-F238E27FC236}">
                <a16:creationId xmlns:a16="http://schemas.microsoft.com/office/drawing/2014/main" id="{800B2B36-CE4D-CF7A-32F6-A162C7ACD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34474" r="41220" b="11879"/>
          <a:stretch/>
        </p:blipFill>
        <p:spPr bwMode="auto">
          <a:xfrm>
            <a:off x="441237" y="2442099"/>
            <a:ext cx="1616531" cy="1187824"/>
          </a:xfrm>
          <a:prstGeom prst="roundRect">
            <a:avLst>
              <a:gd name="adj" fmla="val 11403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Write, Plan, Business, Startup, Start-Up, Notebooks">
            <a:extLst>
              <a:ext uri="{FF2B5EF4-FFF2-40B4-BE49-F238E27FC236}">
                <a16:creationId xmlns:a16="http://schemas.microsoft.com/office/drawing/2014/main" id="{96A8ACC7-AAAF-0993-2A64-43D9D9EEC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7" t="3856" r="29636" b="22826"/>
          <a:stretch/>
        </p:blipFill>
        <p:spPr bwMode="auto">
          <a:xfrm>
            <a:off x="441236" y="3842108"/>
            <a:ext cx="1616531" cy="1502565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2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35BC55-D2B2-C9C8-B127-ADC264845AFA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B328D-41C6-6B0F-019D-A9393CCEFD32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AF24D-F4B0-4AC3-C9E4-1098B79DA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ED31FD-4CDC-75C9-F899-3EE3EA294F83}"/>
              </a:ext>
            </a:extLst>
          </p:cNvPr>
          <p:cNvSpPr txBox="1"/>
          <p:nvPr/>
        </p:nvSpPr>
        <p:spPr>
          <a:xfrm>
            <a:off x="1020903" y="204616"/>
            <a:ext cx="431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Investigate Hooke’s Law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                                          ANSWERS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90DDDA-5754-B9B7-894D-E928A6AE9F2A}"/>
              </a:ext>
            </a:extLst>
          </p:cNvPr>
          <p:cNvSpPr/>
          <p:nvPr/>
        </p:nvSpPr>
        <p:spPr>
          <a:xfrm>
            <a:off x="5340350" y="250503"/>
            <a:ext cx="1296493" cy="562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7C78B65-3AA6-5D9E-5FD3-BBFEA92EA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34" b="24771"/>
          <a:stretch/>
        </p:blipFill>
        <p:spPr>
          <a:xfrm>
            <a:off x="5184085" y="265659"/>
            <a:ext cx="1609021" cy="531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DF06BE-72CD-D09F-99F7-60E10492FEF4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KS3-12-02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3CE34-D76F-E1C5-34CF-D8A3A7395AAC}"/>
              </a:ext>
            </a:extLst>
          </p:cNvPr>
          <p:cNvSpPr txBox="1"/>
          <p:nvPr/>
        </p:nvSpPr>
        <p:spPr>
          <a:xfrm>
            <a:off x="169634" y="1550356"/>
            <a:ext cx="6534836" cy="30646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Finding the spring constant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924B95-BF21-E104-0EC3-22AE0412916B}"/>
              </a:ext>
            </a:extLst>
          </p:cNvPr>
          <p:cNvSpPr/>
          <p:nvPr/>
        </p:nvSpPr>
        <p:spPr>
          <a:xfrm>
            <a:off x="161034" y="2085686"/>
            <a:ext cx="6516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When you have completed your experiment, answer the following questions.</a:t>
            </a:r>
          </a:p>
          <a:p>
            <a:pPr lvl="0"/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1. Plot your results into the following graph. Remember to draw a line of best fit, not dot-to-dot.</a:t>
            </a: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2. What is the general trend you have observed in your results between force and weight (N)?</a:t>
            </a:r>
            <a:b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As the weight in __________ increased, the extension of the spring/band ____________ .</a:t>
            </a: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3.Circle the statements below that could have been sources of human error.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3C69A6-879D-7E9D-87F0-50D347D4E120}"/>
              </a:ext>
            </a:extLst>
          </p:cNvPr>
          <p:cNvSpPr txBox="1"/>
          <p:nvPr/>
        </p:nvSpPr>
        <p:spPr>
          <a:xfrm>
            <a:off x="2701106" y="7069204"/>
            <a:ext cx="1471891" cy="306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Extension (mm)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C8C1A-DCF2-A617-8B74-41E062E4B479}"/>
              </a:ext>
            </a:extLst>
          </p:cNvPr>
          <p:cNvSpPr txBox="1"/>
          <p:nvPr/>
        </p:nvSpPr>
        <p:spPr>
          <a:xfrm rot="16200000">
            <a:off x="-346815" y="4814500"/>
            <a:ext cx="1332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Weight (N)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2976B-DBB3-B0AD-ACDF-CC830F0ED20A}"/>
              </a:ext>
            </a:extLst>
          </p:cNvPr>
          <p:cNvSpPr txBox="1"/>
          <p:nvPr/>
        </p:nvSpPr>
        <p:spPr>
          <a:xfrm>
            <a:off x="-48724" y="8688964"/>
            <a:ext cx="263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Using the ruler to measure extension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6B3A4-2CC5-A6D4-A0B2-A950947FAFFE}"/>
              </a:ext>
            </a:extLst>
          </p:cNvPr>
          <p:cNvSpPr txBox="1"/>
          <p:nvPr/>
        </p:nvSpPr>
        <p:spPr>
          <a:xfrm>
            <a:off x="2584352" y="8700131"/>
            <a:ext cx="1399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weights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3FADC-EAD9-7679-26D8-490667F18C3E}"/>
              </a:ext>
            </a:extLst>
          </p:cNvPr>
          <p:cNvSpPr txBox="1"/>
          <p:nvPr/>
        </p:nvSpPr>
        <p:spPr>
          <a:xfrm>
            <a:off x="4066495" y="8694212"/>
            <a:ext cx="2637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Setting up the clamp and stand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15930C6-736F-4CDD-697B-FCCFBD96DDBF}"/>
              </a:ext>
            </a:extLst>
          </p:cNvPr>
          <p:cNvSpPr/>
          <p:nvPr/>
        </p:nvSpPr>
        <p:spPr>
          <a:xfrm>
            <a:off x="557723" y="3013004"/>
            <a:ext cx="6079120" cy="3995244"/>
          </a:xfrm>
          <a:prstGeom prst="roundRect">
            <a:avLst>
              <a:gd name="adj" fmla="val 178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049A60-B40A-9781-E7FE-A77C3E143D42}"/>
              </a:ext>
            </a:extLst>
          </p:cNvPr>
          <p:cNvSpPr txBox="1"/>
          <p:nvPr/>
        </p:nvSpPr>
        <p:spPr>
          <a:xfrm>
            <a:off x="1404755" y="7935566"/>
            <a:ext cx="839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Newtons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15DE08-AEF6-3EA5-EB5B-63C6BBF2B305}"/>
              </a:ext>
            </a:extLst>
          </p:cNvPr>
          <p:cNvSpPr txBox="1"/>
          <p:nvPr/>
        </p:nvSpPr>
        <p:spPr>
          <a:xfrm>
            <a:off x="5453245" y="7914869"/>
            <a:ext cx="927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increased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895CD5-9DB4-A7A0-6A46-E2CEC44F2555}"/>
              </a:ext>
            </a:extLst>
          </p:cNvPr>
          <p:cNvSpPr txBox="1"/>
          <p:nvPr/>
        </p:nvSpPr>
        <p:spPr>
          <a:xfrm>
            <a:off x="1198667" y="9214719"/>
            <a:ext cx="221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Calculating extension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D3683B-8863-1BB3-D409-BFAFA093B211}"/>
              </a:ext>
            </a:extLst>
          </p:cNvPr>
          <p:cNvSpPr txBox="1"/>
          <p:nvPr/>
        </p:nvSpPr>
        <p:spPr>
          <a:xfrm>
            <a:off x="3619636" y="8996201"/>
            <a:ext cx="221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Not waiting for the experiment to stop moving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638CAB-276D-1476-E962-539DA47D5B53}"/>
              </a:ext>
            </a:extLst>
          </p:cNvPr>
          <p:cNvSpPr/>
          <p:nvPr/>
        </p:nvSpPr>
        <p:spPr>
          <a:xfrm>
            <a:off x="169634" y="8641327"/>
            <a:ext cx="2217072" cy="509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E9739B-D773-717D-BAA0-8275294C3388}"/>
              </a:ext>
            </a:extLst>
          </p:cNvPr>
          <p:cNvSpPr/>
          <p:nvPr/>
        </p:nvSpPr>
        <p:spPr>
          <a:xfrm>
            <a:off x="3664527" y="8982378"/>
            <a:ext cx="2149827" cy="586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ED82E6C-EA36-DBD1-D2A3-0A7C47B82246}"/>
              </a:ext>
            </a:extLst>
          </p:cNvPr>
          <p:cNvSpPr/>
          <p:nvPr/>
        </p:nvSpPr>
        <p:spPr>
          <a:xfrm>
            <a:off x="1402564" y="9161796"/>
            <a:ext cx="1790910" cy="417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5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FFB3D4-A144-9B44-99E0-899965D3BB16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CBECE-9B43-F527-8515-27644282A91B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FBB82-2739-5C59-056F-F7A4BF4C3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70711-0B45-2E98-0FBE-D12329ADEC23}"/>
              </a:ext>
            </a:extLst>
          </p:cNvPr>
          <p:cNvSpPr txBox="1"/>
          <p:nvPr/>
        </p:nvSpPr>
        <p:spPr>
          <a:xfrm>
            <a:off x="1020903" y="204616"/>
            <a:ext cx="431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Investigate Hooke’s Law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                                           ANSWERS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719D70-24F9-ECAC-446D-371B71B70EB6}"/>
              </a:ext>
            </a:extLst>
          </p:cNvPr>
          <p:cNvSpPr/>
          <p:nvPr/>
        </p:nvSpPr>
        <p:spPr>
          <a:xfrm>
            <a:off x="5340350" y="250503"/>
            <a:ext cx="1296493" cy="562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5B39299-0B00-2C50-DBDF-9C412F432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34" b="24771"/>
          <a:stretch/>
        </p:blipFill>
        <p:spPr>
          <a:xfrm>
            <a:off x="5184085" y="265659"/>
            <a:ext cx="1609021" cy="531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BD1594-F7E4-72A5-37FB-274E7687CD64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KS3-12-02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A36E8-4A8E-A28A-40A3-E09C87D62928}"/>
              </a:ext>
            </a:extLst>
          </p:cNvPr>
          <p:cNvSpPr txBox="1"/>
          <p:nvPr/>
        </p:nvSpPr>
        <p:spPr>
          <a:xfrm>
            <a:off x="2634151" y="1491581"/>
            <a:ext cx="1589697" cy="306467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Identifying springs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054139-F5F3-6613-2B70-6A89EE5A4564}"/>
              </a:ext>
            </a:extLst>
          </p:cNvPr>
          <p:cNvSpPr/>
          <p:nvPr/>
        </p:nvSpPr>
        <p:spPr>
          <a:xfrm>
            <a:off x="170516" y="1465520"/>
            <a:ext cx="6533954" cy="35859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61698-5200-61C2-DAA6-58415D627C7B}"/>
              </a:ext>
            </a:extLst>
          </p:cNvPr>
          <p:cNvSpPr txBox="1"/>
          <p:nvPr/>
        </p:nvSpPr>
        <p:spPr>
          <a:xfrm>
            <a:off x="111573" y="1890186"/>
            <a:ext cx="6628270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List as many examples as you can think of for uses for springs. Use the pictures for inspiration.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Why do we need so many different types of springs with different levels of springiness?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2" name="Picture 2" descr="Gym Room, Fitness, Sport, Equipment, Treadmill">
            <a:extLst>
              <a:ext uri="{FF2B5EF4-FFF2-40B4-BE49-F238E27FC236}">
                <a16:creationId xmlns:a16="http://schemas.microsoft.com/office/drawing/2014/main" id="{F5AACD5D-93DA-7A1F-6772-B76E83E6A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/>
          <a:stretch/>
        </p:blipFill>
        <p:spPr bwMode="auto">
          <a:xfrm>
            <a:off x="2459557" y="3842771"/>
            <a:ext cx="1800515" cy="1501240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eds, Bunk Beds, Sleeping, Bedroom, Home, Interior">
            <a:extLst>
              <a:ext uri="{FF2B5EF4-FFF2-40B4-BE49-F238E27FC236}">
                <a16:creationId xmlns:a16="http://schemas.microsoft.com/office/drawing/2014/main" id="{7510D6C0-5666-5F67-1A6C-A117DFF2F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4636" r="33373" b="23714"/>
          <a:stretch/>
        </p:blipFill>
        <p:spPr bwMode="auto">
          <a:xfrm>
            <a:off x="2452775" y="2448618"/>
            <a:ext cx="1814081" cy="1183007"/>
          </a:xfrm>
          <a:prstGeom prst="roundRect">
            <a:avLst>
              <a:gd name="adj" fmla="val 10499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82EAC6-AB38-57B9-FE05-EFA6E3D30E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93" t="15778" r="18227" b="19301"/>
          <a:stretch/>
        </p:blipFill>
        <p:spPr>
          <a:xfrm>
            <a:off x="4661862" y="3842771"/>
            <a:ext cx="1792116" cy="1501240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5" name="Picture 8" descr="Saddle, Bicycle Saddle, Leather Saddle, Suspension">
            <a:extLst>
              <a:ext uri="{FF2B5EF4-FFF2-40B4-BE49-F238E27FC236}">
                <a16:creationId xmlns:a16="http://schemas.microsoft.com/office/drawing/2014/main" id="{0A8DF719-ECAF-2F0A-ECEC-B42165395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63" y="2448618"/>
            <a:ext cx="1797021" cy="1183007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Mouse Trap, Cheese, Device, Trap, Mouse, Danger, Bait">
            <a:extLst>
              <a:ext uri="{FF2B5EF4-FFF2-40B4-BE49-F238E27FC236}">
                <a16:creationId xmlns:a16="http://schemas.microsoft.com/office/drawing/2014/main" id="{A224048A-6DA1-E461-3D7A-4B550FF69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34474" r="41220" b="11879"/>
          <a:stretch/>
        </p:blipFill>
        <p:spPr bwMode="auto">
          <a:xfrm>
            <a:off x="441237" y="2442099"/>
            <a:ext cx="1616531" cy="1187824"/>
          </a:xfrm>
          <a:prstGeom prst="roundRect">
            <a:avLst>
              <a:gd name="adj" fmla="val 11403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Write, Plan, Business, Startup, Start-Up, Notebooks">
            <a:extLst>
              <a:ext uri="{FF2B5EF4-FFF2-40B4-BE49-F238E27FC236}">
                <a16:creationId xmlns:a16="http://schemas.microsoft.com/office/drawing/2014/main" id="{C2F4E8E8-C90D-E395-8F51-DA683C9D4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7" t="3856" r="29636" b="22826"/>
          <a:stretch/>
        </p:blipFill>
        <p:spPr bwMode="auto">
          <a:xfrm>
            <a:off x="441236" y="3842108"/>
            <a:ext cx="1616531" cy="1502565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A097B3-6584-73DE-D4C9-B6A8A7D74568}"/>
              </a:ext>
            </a:extLst>
          </p:cNvPr>
          <p:cNvSpPr txBox="1"/>
          <p:nvPr/>
        </p:nvSpPr>
        <p:spPr>
          <a:xfrm>
            <a:off x="118157" y="5716810"/>
            <a:ext cx="64833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Car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Computer key on the keyboard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Buttons on a computer mouse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Game controller buttons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Mattresses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Toasters and kettles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Door handles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Pens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Clock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435242-4393-130E-4900-2B0D2E9CA9E0}"/>
              </a:ext>
            </a:extLst>
          </p:cNvPr>
          <p:cNvSpPr txBox="1"/>
          <p:nvPr/>
        </p:nvSpPr>
        <p:spPr>
          <a:xfrm>
            <a:off x="81825" y="8275919"/>
            <a:ext cx="66282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Not all springs need to deal with the same amount of force when </a:t>
            </a:r>
            <a:r>
              <a:rPr lang="en-US" sz="1200">
                <a:solidFill>
                  <a:srgbClr val="FF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being used.</a:t>
            </a:r>
            <a:endParaRPr lang="en-US" sz="1200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4727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121</TotalTime>
  <Words>705</Words>
  <Application>Microsoft Macintosh PowerPoint</Application>
  <PresentationFormat>A4 Paper (210x297 mm)</PresentationFormat>
  <Paragraphs>217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4</cp:revision>
  <dcterms:created xsi:type="dcterms:W3CDTF">2023-06-30T11:25:04Z</dcterms:created>
  <dcterms:modified xsi:type="dcterms:W3CDTF">2023-09-02T10:57:55Z</dcterms:modified>
</cp:coreProperties>
</file>