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 id="256" r:id="rId3"/>
    <p:sldId id="257"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15"/>
  </p:normalViewPr>
  <p:slideViewPr>
    <p:cSldViewPr snapToGrid="0" snapToObjects="1">
      <p:cViewPr varScale="1">
        <p:scale>
          <a:sx n="78" d="100"/>
          <a:sy n="78" d="100"/>
        </p:scale>
        <p:origin x="31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8/17/22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KS4-18-03</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368597"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the Conservation of Energy </a:t>
            </a:r>
          </a:p>
        </p:txBody>
      </p:sp>
      <p:pic>
        <p:nvPicPr>
          <p:cNvPr id="78" name="Picture 77" descr="Icon&#10;&#10;Description automatically generated">
            <a:extLst>
              <a:ext uri="{FF2B5EF4-FFF2-40B4-BE49-F238E27FC236}">
                <a16:creationId xmlns:a16="http://schemas.microsoft.com/office/drawing/2014/main" id="{8A4290EF-9CD2-F44A-A478-D12C59BE059A}"/>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EED532-A483-D746-BBB3-DF71B847EDB1}"/>
              </a:ext>
            </a:extLst>
          </p:cNvPr>
          <p:cNvSpPr txBox="1"/>
          <p:nvPr/>
        </p:nvSpPr>
        <p:spPr>
          <a:xfrm>
            <a:off x="2014923" y="1773278"/>
            <a:ext cx="4571308" cy="2677656"/>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Emilie du Chatelet was an inquisitive natural philosopher; she was extremely gifted and highly intellectual. She was born in France in 1706 and spoke several languages, including Ancient Greek and Latin.</a:t>
            </a:r>
          </a:p>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Among other things, she is famous for a commentary and French translation of Sir Isaac Newton’s book – ‘Principia’.</a:t>
            </a:r>
          </a:p>
          <a:p>
            <a:endParaRPr lang="en-US" sz="1200" dirty="0">
              <a:solidFill>
                <a:srgbClr val="38D4D6"/>
              </a:solidFill>
              <a:latin typeface="Arial Rounded MT Bold" panose="020F0704030504030204" pitchFamily="34" charset="77"/>
            </a:endParaRPr>
          </a:p>
          <a:p>
            <a:pPr algn="just"/>
            <a:r>
              <a:rPr lang="en-US" sz="1200" dirty="0">
                <a:solidFill>
                  <a:srgbClr val="38D4D6"/>
                </a:solidFill>
                <a:latin typeface="Arial Rounded MT Bold" panose="020F0704030504030204" pitchFamily="34" charset="77"/>
              </a:rPr>
              <a:t>After studying theories of momentum and energy, she proposed that total energy was conserved.  She proved this by dropping metal balls from different heights into soft clay.</a:t>
            </a:r>
          </a:p>
          <a:p>
            <a:pPr algn="just"/>
            <a:endParaRPr lang="en-US" sz="1200" dirty="0">
              <a:solidFill>
                <a:srgbClr val="38D4D6"/>
              </a:solidFill>
              <a:latin typeface="Arial Rounded MT Bold" panose="020F0704030504030204" pitchFamily="34" charset="77"/>
            </a:endParaRPr>
          </a:p>
          <a:p>
            <a:pPr algn="just"/>
            <a:r>
              <a:rPr lang="en-US" sz="1200" dirty="0">
                <a:solidFill>
                  <a:srgbClr val="38D4D6"/>
                </a:solidFill>
                <a:latin typeface="Arial Rounded MT Bold" panose="020F0704030504030204" pitchFamily="34" charset="77"/>
              </a:rPr>
              <a:t>The dent left in the clay was proportional to the height that the ball had been dropped from.</a:t>
            </a:r>
          </a:p>
        </p:txBody>
      </p:sp>
      <p:sp>
        <p:nvSpPr>
          <p:cNvPr id="9" name="Rounded Rectangle 8">
            <a:extLst>
              <a:ext uri="{FF2B5EF4-FFF2-40B4-BE49-F238E27FC236}">
                <a16:creationId xmlns:a16="http://schemas.microsoft.com/office/drawing/2014/main" id="{8DC1F4E2-EF3F-8A46-A2C6-73170FB2EF6F}"/>
              </a:ext>
            </a:extLst>
          </p:cNvPr>
          <p:cNvSpPr/>
          <p:nvPr/>
        </p:nvSpPr>
        <p:spPr>
          <a:xfrm>
            <a:off x="1269000" y="1414838"/>
            <a:ext cx="4320000" cy="353544"/>
          </a:xfrm>
          <a:prstGeom prst="roundRect">
            <a:avLst/>
          </a:prstGeom>
          <a:solidFill>
            <a:srgbClr val="00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solidFill>
                  <a:schemeClr val="bg1"/>
                </a:solidFill>
                <a:latin typeface="Arial Rounded MT" charset="0"/>
                <a:ea typeface="Arial Rounded MT" charset="0"/>
                <a:cs typeface="Arial Rounded MT" charset="0"/>
              </a:rPr>
              <a:t>Emilie du Chatelet &amp; the laws of conservation</a:t>
            </a:r>
          </a:p>
        </p:txBody>
      </p:sp>
      <p:sp>
        <p:nvSpPr>
          <p:cNvPr id="10" name="Rounded Rectangle 1">
            <a:extLst>
              <a:ext uri="{FF2B5EF4-FFF2-40B4-BE49-F238E27FC236}">
                <a16:creationId xmlns:a16="http://schemas.microsoft.com/office/drawing/2014/main" id="{1023BB69-0A5F-7247-AB87-A7DC39175223}"/>
              </a:ext>
            </a:extLst>
          </p:cNvPr>
          <p:cNvSpPr/>
          <p:nvPr/>
        </p:nvSpPr>
        <p:spPr>
          <a:xfrm>
            <a:off x="271768" y="5783551"/>
            <a:ext cx="6324283" cy="39166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200" dirty="0">
                <a:solidFill>
                  <a:srgbClr val="38D4D6"/>
                </a:solidFill>
                <a:latin typeface="Arial Rounded MT Bold" panose="020F0704030504030204" pitchFamily="34" charset="77"/>
              </a:rPr>
              <a:t>1.  A roller-coaster has a complex</a:t>
            </a:r>
          </a:p>
          <a:p>
            <a:pPr lvl="0"/>
            <a:r>
              <a:rPr lang="en-US" sz="1200" dirty="0">
                <a:solidFill>
                  <a:srgbClr val="38D4D6"/>
                </a:solidFill>
                <a:latin typeface="Arial Rounded MT Bold" panose="020F0704030504030204" pitchFamily="34" charset="77"/>
              </a:rPr>
              <a:t>energy transfer.</a:t>
            </a:r>
          </a:p>
          <a:p>
            <a:pPr lvl="0"/>
            <a:endParaRPr lang="en-US" sz="1200" dirty="0">
              <a:solidFill>
                <a:srgbClr val="38D4D6"/>
              </a:solidFill>
              <a:latin typeface="Arial Rounded MT Bold" panose="020F0704030504030204" pitchFamily="34" charset="77"/>
            </a:endParaRPr>
          </a:p>
          <a:p>
            <a:pPr lvl="0"/>
            <a:r>
              <a:rPr lang="en-US" sz="1200" dirty="0">
                <a:solidFill>
                  <a:srgbClr val="38D4D6"/>
                </a:solidFill>
                <a:latin typeface="Arial Rounded MT Bold" panose="020F0704030504030204" pitchFamily="34" charset="77"/>
              </a:rPr>
              <a:t>Put these types of energy in the correct order of energy</a:t>
            </a:r>
          </a:p>
          <a:p>
            <a:pPr lvl="0"/>
            <a:r>
              <a:rPr lang="en-US" sz="1200" dirty="0">
                <a:solidFill>
                  <a:srgbClr val="38D4D6"/>
                </a:solidFill>
                <a:latin typeface="Arial Rounded MT Bold" panose="020F0704030504030204" pitchFamily="34" charset="77"/>
              </a:rPr>
              <a:t>transfer (Start from the rollercoaster pulling away </a:t>
            </a:r>
          </a:p>
          <a:p>
            <a:pPr lvl="0"/>
            <a:r>
              <a:rPr lang="en-US" sz="1200" dirty="0">
                <a:solidFill>
                  <a:srgbClr val="38D4D6"/>
                </a:solidFill>
                <a:latin typeface="Arial Rounded MT Bold" panose="020F0704030504030204" pitchFamily="34" charset="77"/>
              </a:rPr>
              <a:t>at the start of the ride.)</a:t>
            </a:r>
          </a:p>
          <a:p>
            <a:pPr lvl="0"/>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	thermal		GPE</a:t>
            </a:r>
          </a:p>
          <a:p>
            <a:r>
              <a:rPr lang="en-US" sz="1200" dirty="0">
                <a:solidFill>
                  <a:srgbClr val="38D4D6"/>
                </a:solidFill>
                <a:latin typeface="Arial Rounded MT Bold" panose="020F0704030504030204" pitchFamily="34" charset="77"/>
              </a:rPr>
              <a:t>	sound 		electrical</a:t>
            </a:r>
          </a:p>
          <a:p>
            <a:r>
              <a:rPr lang="en-US" sz="1200" dirty="0">
                <a:solidFill>
                  <a:srgbClr val="38D4D6"/>
                </a:solidFill>
                <a:latin typeface="Arial Rounded MT Bold" panose="020F0704030504030204" pitchFamily="34" charset="77"/>
              </a:rPr>
              <a:t>	kinetic 		kinetic</a:t>
            </a:r>
          </a:p>
          <a:p>
            <a:pPr lvl="0"/>
            <a:endParaRPr lang="en-US" sz="1200" dirty="0">
              <a:solidFill>
                <a:srgbClr val="38D4D6"/>
              </a:solidFill>
              <a:latin typeface="Arial Rounded MT Bold" panose="020F0704030504030204" pitchFamily="34" charset="77"/>
            </a:endParaRPr>
          </a:p>
          <a:p>
            <a:pPr lvl="0"/>
            <a:r>
              <a:rPr lang="en-US" sz="1200" dirty="0">
                <a:solidFill>
                  <a:srgbClr val="38D4D6"/>
                </a:solidFill>
                <a:latin typeface="Arial Rounded MT Bold" panose="020F0704030504030204" pitchFamily="34" charset="77"/>
              </a:rPr>
              <a:t>________________________________________________________________________________</a:t>
            </a:r>
          </a:p>
          <a:p>
            <a:pPr lvl="0"/>
            <a:r>
              <a:rPr lang="en-US" sz="1600" dirty="0">
                <a:solidFill>
                  <a:srgbClr val="38D4D6"/>
                </a:solidFill>
                <a:latin typeface="Arial Rounded MT Bold" panose="020F0704030504030204" pitchFamily="34" charset="77"/>
              </a:rPr>
              <a:t>____________________________________________________________</a:t>
            </a:r>
          </a:p>
          <a:p>
            <a:pPr lvl="0"/>
            <a:br>
              <a:rPr lang="en-US" sz="1200" dirty="0">
                <a:solidFill>
                  <a:srgbClr val="38D4D6"/>
                </a:solidFill>
                <a:latin typeface="Arial Rounded MT Bold" panose="020F0704030504030204" pitchFamily="34" charset="77"/>
              </a:rPr>
            </a:br>
            <a:endParaRPr lang="en-US" sz="1200" dirty="0">
              <a:solidFill>
                <a:srgbClr val="38D4D6"/>
              </a:solidFill>
              <a:latin typeface="Arial Rounded MT Bold" panose="020F0704030504030204" pitchFamily="34" charset="77"/>
            </a:endParaRPr>
          </a:p>
          <a:p>
            <a:pPr marL="228600" lvl="0" indent="-228600">
              <a:buAutoNum type="arabicPeriod" startAt="2"/>
            </a:pPr>
            <a:r>
              <a:rPr lang="en-US" sz="1200" dirty="0">
                <a:solidFill>
                  <a:srgbClr val="38D4D6"/>
                </a:solidFill>
                <a:latin typeface="Arial Rounded MT Bold" panose="020F0704030504030204" pitchFamily="34" charset="77"/>
              </a:rPr>
              <a:t>Which of the types of energy listed in question 1 are lost into the surroundings?</a:t>
            </a:r>
          </a:p>
          <a:p>
            <a:pPr lvl="0"/>
            <a:r>
              <a:rPr lang="en-US" sz="1600" dirty="0">
                <a:solidFill>
                  <a:srgbClr val="38D4D6"/>
                </a:solidFill>
                <a:latin typeface="Arial Rounded MT Bold" panose="020F0704030504030204" pitchFamily="34" charset="77"/>
              </a:rPr>
              <a:t>____________________________________________________________</a:t>
            </a:r>
          </a:p>
        </p:txBody>
      </p:sp>
      <p:pic>
        <p:nvPicPr>
          <p:cNvPr id="11" name="Picture 10">
            <a:extLst>
              <a:ext uri="{FF2B5EF4-FFF2-40B4-BE49-F238E27FC236}">
                <a16:creationId xmlns:a16="http://schemas.microsoft.com/office/drawing/2014/main" id="{C68BE9BB-CE4E-014B-887A-831F50D11A4E}"/>
              </a:ext>
            </a:extLst>
          </p:cNvPr>
          <p:cNvPicPr>
            <a:picLocks noChangeAspect="1"/>
          </p:cNvPicPr>
          <p:nvPr/>
        </p:nvPicPr>
        <p:blipFill rotWithShape="1">
          <a:blip r:embed="rId2"/>
          <a:srcRect r="7653"/>
          <a:stretch/>
        </p:blipFill>
        <p:spPr>
          <a:xfrm>
            <a:off x="271768" y="2015296"/>
            <a:ext cx="1677362" cy="2172937"/>
          </a:xfrm>
          <a:prstGeom prst="rect">
            <a:avLst/>
          </a:prstGeom>
        </p:spPr>
      </p:pic>
      <p:pic>
        <p:nvPicPr>
          <p:cNvPr id="12" name="Picture 11">
            <a:extLst>
              <a:ext uri="{FF2B5EF4-FFF2-40B4-BE49-F238E27FC236}">
                <a16:creationId xmlns:a16="http://schemas.microsoft.com/office/drawing/2014/main" id="{74AB9213-3037-834D-919E-690354E9D6F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3340"/>
          <a:stretch/>
        </p:blipFill>
        <p:spPr>
          <a:xfrm>
            <a:off x="4770308" y="4516717"/>
            <a:ext cx="1637383" cy="1201051"/>
          </a:xfrm>
          <a:prstGeom prst="rect">
            <a:avLst/>
          </a:prstGeom>
          <a:ln>
            <a:solidFill>
              <a:srgbClr val="00D4D6"/>
            </a:solidFill>
          </a:ln>
        </p:spPr>
      </p:pic>
      <p:sp>
        <p:nvSpPr>
          <p:cNvPr id="13" name="TextBox 12">
            <a:extLst>
              <a:ext uri="{FF2B5EF4-FFF2-40B4-BE49-F238E27FC236}">
                <a16:creationId xmlns:a16="http://schemas.microsoft.com/office/drawing/2014/main" id="{F0CCD0C0-A89D-364D-BDD8-E95E69F7A28D}"/>
              </a:ext>
            </a:extLst>
          </p:cNvPr>
          <p:cNvSpPr txBox="1"/>
          <p:nvPr/>
        </p:nvSpPr>
        <p:spPr>
          <a:xfrm>
            <a:off x="271769" y="4555142"/>
            <a:ext cx="4571308" cy="1384995"/>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The law of ‘conservation of energy’ states that:</a:t>
            </a:r>
          </a:p>
          <a:p>
            <a:endParaRPr lang="en-US" sz="1200" dirty="0">
              <a:solidFill>
                <a:srgbClr val="38D4D6"/>
              </a:solidFill>
              <a:latin typeface="Arial Rounded MT Bold" panose="020F0704030504030204" pitchFamily="34" charset="77"/>
            </a:endParaRPr>
          </a:p>
          <a:p>
            <a:r>
              <a:rPr lang="en-US" sz="1200" i="1" dirty="0">
                <a:solidFill>
                  <a:srgbClr val="38D4D6"/>
                </a:solidFill>
                <a:latin typeface="Arial Rounded MT Bold" panose="020F0704030504030204" pitchFamily="34" charset="77"/>
              </a:rPr>
              <a:t>The energy  of an isolated system remains the same over time. This means that energy cannot be created or destroyed - only transferred from one energy store to another.</a:t>
            </a:r>
            <a:r>
              <a:rPr lang="en-US" sz="1200" dirty="0">
                <a:solidFill>
                  <a:srgbClr val="38D4D6"/>
                </a:solidFill>
                <a:latin typeface="Arial Rounded MT Bold" panose="020F0704030504030204" pitchFamily="34" charset="77"/>
              </a:rPr>
              <a:t> </a:t>
            </a:r>
          </a:p>
          <a:p>
            <a:endParaRPr lang="en-US" sz="1200" dirty="0">
              <a:solidFill>
                <a:srgbClr val="38D4D6"/>
              </a:solidFill>
              <a:latin typeface="Arial Rounded MT Bold" panose="020F0704030504030204" pitchFamily="34" charset="77"/>
            </a:endParaRPr>
          </a:p>
        </p:txBody>
      </p:sp>
      <p:pic>
        <p:nvPicPr>
          <p:cNvPr id="14" name="Picture 2" descr="https://lh5.googleusercontent.com/71uhjTtsqc7WIPqpxbf_t0MIyU3TbmyrWuol13dzg3s07jV-3jPsIA0bKBlbJ6m-WpFrUo1HoITqswLIenBKLp7cFBR5uqhq92sFxGz70sdPZxiHiHXRTUpEw_4SSiNkOCvs3SQzoZo=s0">
            <a:extLst>
              <a:ext uri="{FF2B5EF4-FFF2-40B4-BE49-F238E27FC236}">
                <a16:creationId xmlns:a16="http://schemas.microsoft.com/office/drawing/2014/main" id="{8AA612BB-887A-784A-ADC0-CF0BAB89A2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7" t="1791" r="4907" b="3600"/>
          <a:stretch/>
        </p:blipFill>
        <p:spPr bwMode="auto">
          <a:xfrm>
            <a:off x="4833134" y="5793896"/>
            <a:ext cx="1511729" cy="17889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51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15" name="TextBox 14">
            <a:extLst>
              <a:ext uri="{FF2B5EF4-FFF2-40B4-BE49-F238E27FC236}">
                <a16:creationId xmlns:a16="http://schemas.microsoft.com/office/drawing/2014/main" id="{313A7624-67A8-1F45-AC67-9BFB7475779E}"/>
              </a:ext>
            </a:extLst>
          </p:cNvPr>
          <p:cNvSpPr txBox="1"/>
          <p:nvPr/>
        </p:nvSpPr>
        <p:spPr>
          <a:xfrm>
            <a:off x="209100" y="1743475"/>
            <a:ext cx="6516000" cy="3231654"/>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Transfers of energy and stores of energy</a:t>
            </a: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pPr lvl="0"/>
            <a:endParaRPr lang="en-US" sz="1200" dirty="0">
              <a:solidFill>
                <a:srgbClr val="38D4D6"/>
              </a:solidFill>
              <a:latin typeface="Arial Rounded MT Bold" panose="020F0704030504030204" pitchFamily="34" charset="77"/>
            </a:endParaRPr>
          </a:p>
          <a:p>
            <a:pPr marL="228600" lvl="0" indent="-228600">
              <a:buFont typeface="+mj-lt"/>
              <a:buAutoNum type="arabicPeriod" startAt="3"/>
            </a:pPr>
            <a:r>
              <a:rPr lang="en-US" sz="1200" dirty="0">
                <a:solidFill>
                  <a:srgbClr val="38D4D6"/>
                </a:solidFill>
                <a:latin typeface="Arial Rounded MT Bold" panose="020F0704030504030204" pitchFamily="34" charset="77"/>
              </a:rPr>
              <a:t>This table lists the stages of energy store or transfer of a pendulum swing. Put them in the correct order and number them from 1 to 6.</a:t>
            </a:r>
          </a:p>
          <a:p>
            <a:endParaRPr lang="en-US" sz="1200" b="1" dirty="0">
              <a:solidFill>
                <a:srgbClr val="38D4D6"/>
              </a:solidFill>
              <a:latin typeface="Arial Rounded MT Bold" panose="020F0704030504030204" pitchFamily="34" charset="77"/>
            </a:endParaRPr>
          </a:p>
        </p:txBody>
      </p:sp>
      <p:sp>
        <p:nvSpPr>
          <p:cNvPr id="16" name="Rounded Rectangle 15">
            <a:extLst>
              <a:ext uri="{FF2B5EF4-FFF2-40B4-BE49-F238E27FC236}">
                <a16:creationId xmlns:a16="http://schemas.microsoft.com/office/drawing/2014/main" id="{58D9FE1A-BF06-7245-BCCB-A2F100E02B32}"/>
              </a:ext>
            </a:extLst>
          </p:cNvPr>
          <p:cNvSpPr/>
          <p:nvPr/>
        </p:nvSpPr>
        <p:spPr>
          <a:xfrm>
            <a:off x="1809000" y="1424133"/>
            <a:ext cx="3240000" cy="361796"/>
          </a:xfrm>
          <a:prstGeom prst="roundRect">
            <a:avLst/>
          </a:prstGeom>
          <a:solidFill>
            <a:srgbClr val="00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The pendulum swing</a:t>
            </a:r>
          </a:p>
        </p:txBody>
      </p:sp>
      <p:graphicFrame>
        <p:nvGraphicFramePr>
          <p:cNvPr id="17" name="Google Shape;117;p4">
            <a:extLst>
              <a:ext uri="{FF2B5EF4-FFF2-40B4-BE49-F238E27FC236}">
                <a16:creationId xmlns:a16="http://schemas.microsoft.com/office/drawing/2014/main" id="{EC2A692A-B218-144D-873B-DABA18E21EC1}"/>
              </a:ext>
            </a:extLst>
          </p:cNvPr>
          <p:cNvGraphicFramePr/>
          <p:nvPr>
            <p:extLst>
              <p:ext uri="{D42A27DB-BD31-4B8C-83A1-F6EECF244321}">
                <p14:modId xmlns:p14="http://schemas.microsoft.com/office/powerpoint/2010/main" val="2856376818"/>
              </p:ext>
            </p:extLst>
          </p:nvPr>
        </p:nvGraphicFramePr>
        <p:xfrm>
          <a:off x="459353" y="4942506"/>
          <a:ext cx="5939294" cy="4122571"/>
        </p:xfrm>
        <a:graphic>
          <a:graphicData uri="http://schemas.openxmlformats.org/drawingml/2006/table">
            <a:tbl>
              <a:tblPr firstRow="1" bandRow="1">
                <a:noFill/>
              </a:tblPr>
              <a:tblGrid>
                <a:gridCol w="5024894">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42529">
                <a:tc>
                  <a:txBody>
                    <a:bodyPr/>
                    <a:lstStyle/>
                    <a:p>
                      <a:pPr marL="0" marR="0" lvl="0" indent="0" algn="ctr" rtl="0">
                        <a:spcBef>
                          <a:spcPts val="0"/>
                        </a:spcBef>
                        <a:spcAft>
                          <a:spcPts val="0"/>
                        </a:spcAft>
                        <a:buNone/>
                      </a:pPr>
                      <a:r>
                        <a:rPr lang="en-GB" sz="1200" b="1" u="none" strike="noStrike" cap="none" dirty="0">
                          <a:solidFill>
                            <a:schemeClr val="bg1"/>
                          </a:solidFill>
                          <a:latin typeface="Arial Rounded"/>
                          <a:sym typeface="Arial Rounded"/>
                        </a:rPr>
                        <a:t>Stage of energy transfer or store</a:t>
                      </a: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D4D6"/>
                    </a:solidFill>
                  </a:tcPr>
                </a:tc>
                <a:tc>
                  <a:txBody>
                    <a:bodyPr/>
                    <a:lstStyle/>
                    <a:p>
                      <a:pPr marL="0" marR="0" lvl="0" indent="0" algn="ctr" rtl="0">
                        <a:spcBef>
                          <a:spcPts val="0"/>
                        </a:spcBef>
                        <a:spcAft>
                          <a:spcPts val="0"/>
                        </a:spcAft>
                        <a:buNone/>
                      </a:pPr>
                      <a:r>
                        <a:rPr lang="en-GB" b="1" dirty="0">
                          <a:solidFill>
                            <a:schemeClr val="bg1"/>
                          </a:solidFill>
                        </a:rPr>
                        <a:t>1 - 6</a:t>
                      </a:r>
                      <a:endParaRPr b="1"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D4D6"/>
                    </a:solidFill>
                  </a:tcPr>
                </a:tc>
                <a:extLst>
                  <a:ext uri="{0D108BD9-81ED-4DB2-BD59-A6C34878D82A}">
                    <a16:rowId xmlns:a16="http://schemas.microsoft.com/office/drawing/2014/main" val="10000"/>
                  </a:ext>
                </a:extLst>
              </a:tr>
              <a:tr h="6300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rPr>
                        <a:t>In the centre the pendulum has the maximum kinetic and the minimum GPE </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00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rPr>
                        <a:t>As it swings away from the middle,  kinetic energy is transferred to GPE </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a:ea typeface="Arial Rounded"/>
                        <a:cs typeface="Arial Rounded"/>
                        <a:sym typeface="Arial Rounded"/>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00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rPr>
                        <a:t>The pendulum is released from a maximum point of GPE </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00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At the top of the swing the pendulum has the maximum GPE and minimum kinetic energy</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502056946"/>
                  </a:ext>
                </a:extLst>
              </a:tr>
              <a:tr h="6300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cs typeface="Arial" panose="020B0604020202020204" pitchFamily="34" charset="0"/>
                        </a:rPr>
                        <a:t>It swings back to the centre and continues to swing</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654003719"/>
                  </a:ext>
                </a:extLst>
              </a:tr>
              <a:tr h="6300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rgbClr val="38D4D6"/>
                          </a:solidFill>
                          <a:latin typeface="Arial Rounded MT Bold" panose="020F0704030504030204" pitchFamily="34" charset="77"/>
                        </a:rPr>
                        <a:t>As it swings toward the middle, GPE is transferred to kinetic energy </a:t>
                      </a:r>
                      <a:endParaRPr lang="en-US" sz="1200" b="0"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080575873"/>
                  </a:ext>
                </a:extLst>
              </a:tr>
            </a:tbl>
          </a:graphicData>
        </a:graphic>
      </p:graphicFrame>
      <p:pic>
        <p:nvPicPr>
          <p:cNvPr id="18" name="Picture 17">
            <a:extLst>
              <a:ext uri="{FF2B5EF4-FFF2-40B4-BE49-F238E27FC236}">
                <a16:creationId xmlns:a16="http://schemas.microsoft.com/office/drawing/2014/main" id="{737D354A-81FA-6240-94A1-FCABC42C56FE}"/>
              </a:ext>
            </a:extLst>
          </p:cNvPr>
          <p:cNvPicPr>
            <a:picLocks noChangeAspect="1"/>
          </p:cNvPicPr>
          <p:nvPr/>
        </p:nvPicPr>
        <p:blipFill rotWithShape="1">
          <a:blip r:embed="rId2"/>
          <a:srcRect t="6668" b="4984"/>
          <a:stretch/>
        </p:blipFill>
        <p:spPr>
          <a:xfrm>
            <a:off x="1809000" y="2123403"/>
            <a:ext cx="3590748" cy="2197100"/>
          </a:xfrm>
          <a:prstGeom prst="rect">
            <a:avLst/>
          </a:prstGeom>
        </p:spPr>
      </p:pic>
    </p:spTree>
    <p:extLst>
      <p:ext uri="{BB962C8B-B14F-4D97-AF65-F5344CB8AC3E}">
        <p14:creationId xmlns:p14="http://schemas.microsoft.com/office/powerpoint/2010/main" val="49811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2">
            <a:extLst>
              <a:ext uri="{FF2B5EF4-FFF2-40B4-BE49-F238E27FC236}">
                <a16:creationId xmlns:a16="http://schemas.microsoft.com/office/drawing/2014/main" id="{196A0602-0E96-504B-A962-92C1FC2618CD}"/>
              </a:ext>
            </a:extLst>
          </p:cNvPr>
          <p:cNvSpPr/>
          <p:nvPr/>
        </p:nvSpPr>
        <p:spPr>
          <a:xfrm>
            <a:off x="189000" y="1573181"/>
            <a:ext cx="6503900" cy="2145268"/>
          </a:xfrm>
          <a:prstGeom prst="roundRect">
            <a:avLst/>
          </a:prstGeom>
          <a:ln>
            <a:noFill/>
          </a:ln>
        </p:spPr>
        <p:txBody>
          <a:bodyPr wrap="square" anchor="t">
            <a:spAutoFit/>
          </a:bodyPr>
          <a:lstStyle/>
          <a:p>
            <a:pPr marL="228600" indent="-228600">
              <a:buFont typeface="+mj-lt"/>
              <a:buAutoNum type="arabicPeriod" startAt="4"/>
            </a:pPr>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A SANKEY DIAGRAM is a visual diagram to</a:t>
            </a:r>
          </a:p>
          <a:p>
            <a:r>
              <a:rPr lang="en-US" sz="1200" dirty="0">
                <a:solidFill>
                  <a:srgbClr val="38D4D6"/>
                </a:solidFill>
                <a:latin typeface="Arial Rounded MT Bold" panose="020F0704030504030204" pitchFamily="34" charset="77"/>
              </a:rPr>
              <a:t>represent an input/output in an energy system.</a:t>
            </a:r>
          </a:p>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It is drawn to illustrate the FLOW of a PROCESS </a:t>
            </a:r>
          </a:p>
          <a:p>
            <a:r>
              <a:rPr lang="en-US" sz="1200" dirty="0">
                <a:solidFill>
                  <a:srgbClr val="38D4D6"/>
                </a:solidFill>
                <a:latin typeface="Arial Rounded MT Bold" panose="020F0704030504030204" pitchFamily="34" charset="77"/>
              </a:rPr>
              <a:t>or SYSTEM.</a:t>
            </a:r>
          </a:p>
          <a:p>
            <a:pPr marL="228600" indent="-228600">
              <a:buFont typeface="+mj-lt"/>
              <a:buAutoNum type="arabicPeriod" startAt="4"/>
            </a:pPr>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The proportionality of the width of the arms is a</a:t>
            </a:r>
          </a:p>
          <a:p>
            <a:r>
              <a:rPr lang="en-US" sz="1200" dirty="0">
                <a:solidFill>
                  <a:srgbClr val="38D4D6"/>
                </a:solidFill>
                <a:latin typeface="Arial Rounded MT Bold" panose="020F0704030504030204" pitchFamily="34" charset="77"/>
              </a:rPr>
              <a:t>visual representation of the difference in amount</a:t>
            </a:r>
          </a:p>
          <a:p>
            <a:r>
              <a:rPr lang="en-US" sz="1200" dirty="0">
                <a:solidFill>
                  <a:srgbClr val="38D4D6"/>
                </a:solidFill>
                <a:latin typeface="Arial Rounded MT Bold" panose="020F0704030504030204" pitchFamily="34" charset="77"/>
              </a:rPr>
              <a:t>of energy flowing in that system or process.</a:t>
            </a:r>
          </a:p>
        </p:txBody>
      </p:sp>
      <p:sp>
        <p:nvSpPr>
          <p:cNvPr id="12" name="Rectangle 11">
            <a:extLst>
              <a:ext uri="{FF2B5EF4-FFF2-40B4-BE49-F238E27FC236}">
                <a16:creationId xmlns:a16="http://schemas.microsoft.com/office/drawing/2014/main" id="{2DEAD45F-625E-6C41-BA0B-35C30D10132E}"/>
              </a:ext>
            </a:extLst>
          </p:cNvPr>
          <p:cNvSpPr/>
          <p:nvPr/>
        </p:nvSpPr>
        <p:spPr>
          <a:xfrm>
            <a:off x="226476" y="3593185"/>
            <a:ext cx="6503900" cy="1015663"/>
          </a:xfrm>
          <a:prstGeom prst="rect">
            <a:avLst/>
          </a:prstGeom>
          <a:noFill/>
          <a:ln>
            <a:noFill/>
          </a:ln>
        </p:spPr>
        <p:txBody>
          <a:bodyPr wrap="square">
            <a:spAutoFit/>
          </a:bodyPr>
          <a:lstStyle/>
          <a:p>
            <a:pPr marL="228600" indent="-228600">
              <a:buFont typeface="+mj-lt"/>
              <a:buAutoNum type="arabicPeriod" startAt="4"/>
            </a:pPr>
            <a:endParaRPr lang="en-US" sz="1200" dirty="0">
              <a:solidFill>
                <a:srgbClr val="38D4D6"/>
              </a:solidFill>
              <a:latin typeface="Arial Rounded MT Bold" panose="020F0704030504030204" pitchFamily="34" charset="77"/>
            </a:endParaRPr>
          </a:p>
          <a:p>
            <a:pPr marL="228600" indent="-228600">
              <a:buFont typeface="+mj-lt"/>
              <a:buAutoNum type="arabicPeriod" startAt="4"/>
            </a:pPr>
            <a:r>
              <a:rPr lang="en-US" sz="1200" dirty="0">
                <a:solidFill>
                  <a:srgbClr val="38D4D6"/>
                </a:solidFill>
                <a:latin typeface="Arial Rounded MT Bold" panose="020F0704030504030204" pitchFamily="34" charset="77"/>
              </a:rPr>
              <a:t>When two surfaces are rubbed together this creates _________________  which causes energy to be lost to the surroundings.  </a:t>
            </a:r>
          </a:p>
          <a:p>
            <a:endParaRPr lang="en-US" sz="1200" b="1" dirty="0">
              <a:solidFill>
                <a:srgbClr val="38D4D6"/>
              </a:solidFill>
              <a:latin typeface="Arial Rounded MT Bold" panose="020F0704030504030204" pitchFamily="34" charset="77"/>
            </a:endParaRPr>
          </a:p>
          <a:p>
            <a:pPr marL="228600" indent="-228600">
              <a:buFont typeface="+mj-lt"/>
              <a:buAutoNum type="arabicPeriod" startAt="5"/>
            </a:pPr>
            <a:r>
              <a:rPr lang="en-US" sz="1200" dirty="0">
                <a:solidFill>
                  <a:srgbClr val="38D4D6"/>
                </a:solidFill>
                <a:latin typeface="Arial Rounded MT Bold" panose="020F0704030504030204" pitchFamily="34" charset="77"/>
              </a:rPr>
              <a:t>We call this transfer of energy to the surroundings _______________________</a:t>
            </a:r>
            <a:endParaRPr lang="en-US" sz="1200" dirty="0">
              <a:solidFill>
                <a:srgbClr val="38D4D6"/>
              </a:solidFill>
            </a:endParaRPr>
          </a:p>
        </p:txBody>
      </p:sp>
      <p:sp>
        <p:nvSpPr>
          <p:cNvPr id="13" name="TextBox 12">
            <a:extLst>
              <a:ext uri="{FF2B5EF4-FFF2-40B4-BE49-F238E27FC236}">
                <a16:creationId xmlns:a16="http://schemas.microsoft.com/office/drawing/2014/main" id="{B2E2E5FF-FE9D-104F-BDA1-A9B834078F56}"/>
              </a:ext>
            </a:extLst>
          </p:cNvPr>
          <p:cNvSpPr txBox="1"/>
          <p:nvPr/>
        </p:nvSpPr>
        <p:spPr>
          <a:xfrm>
            <a:off x="3308159" y="6628852"/>
            <a:ext cx="3384741" cy="2862322"/>
          </a:xfrm>
          <a:prstGeom prst="rect">
            <a:avLst/>
          </a:prstGeom>
          <a:noFill/>
        </p:spPr>
        <p:txBody>
          <a:bodyPr wrap="square" rtlCol="0">
            <a:spAutoFit/>
          </a:bodyPr>
          <a:lstStyle/>
          <a:p>
            <a:pPr algn="ctr"/>
            <a:r>
              <a:rPr lang="en-GB" sz="1200" dirty="0">
                <a:solidFill>
                  <a:srgbClr val="38D4D6"/>
                </a:solidFill>
                <a:latin typeface="Arial Rounded MT Bold" panose="020F0704030504030204" pitchFamily="34" charset="77"/>
              </a:rPr>
              <a:t>A bearing for a bicycle wheel</a:t>
            </a:r>
          </a:p>
          <a:p>
            <a:pPr algn="ctr"/>
            <a:endParaRPr lang="en-GB" sz="1200" dirty="0">
              <a:solidFill>
                <a:srgbClr val="38D4D6"/>
              </a:solidFill>
              <a:latin typeface="Arial Rounded MT Bold" panose="020F0704030504030204" pitchFamily="34" charset="77"/>
            </a:endParaRPr>
          </a:p>
          <a:p>
            <a:pPr marL="228600" indent="-228600">
              <a:buFont typeface="+mj-lt"/>
              <a:buAutoNum type="arabicPeriod" startAt="6"/>
            </a:pPr>
            <a:r>
              <a:rPr lang="en-GB" sz="1200" dirty="0">
                <a:solidFill>
                  <a:srgbClr val="38D4D6"/>
                </a:solidFill>
                <a:latin typeface="Arial Rounded MT Bold" panose="020F0704030504030204" pitchFamily="34" charset="77"/>
              </a:rPr>
              <a:t>Wheel bearings reduce friction.  Research online how they work and write a sentence here to explain how they reduce friction.</a:t>
            </a:r>
          </a:p>
          <a:p>
            <a:r>
              <a:rPr lang="en-GB" sz="1600" dirty="0">
                <a:solidFill>
                  <a:srgbClr val="38D4D6"/>
                </a:solidFill>
                <a:latin typeface="Arial Rounded MT Bold" panose="020F0704030504030204" pitchFamily="34" charset="77"/>
              </a:rPr>
              <a:t>_______________________________</a:t>
            </a:r>
          </a:p>
          <a:p>
            <a:r>
              <a:rPr lang="en-GB" sz="1600" dirty="0">
                <a:solidFill>
                  <a:srgbClr val="38D4D6"/>
                </a:solidFill>
                <a:latin typeface="Arial Rounded MT Bold" panose="020F0704030504030204" pitchFamily="34" charset="77"/>
              </a:rPr>
              <a:t>_______________________________</a:t>
            </a:r>
          </a:p>
          <a:p>
            <a:r>
              <a:rPr lang="en-GB" sz="1600" dirty="0">
                <a:solidFill>
                  <a:srgbClr val="38D4D6"/>
                </a:solidFill>
                <a:latin typeface="Arial Rounded MT Bold" panose="020F0704030504030204" pitchFamily="34" charset="77"/>
              </a:rPr>
              <a:t>_______________________________</a:t>
            </a:r>
          </a:p>
          <a:p>
            <a:r>
              <a:rPr lang="en-GB" sz="1600" dirty="0">
                <a:solidFill>
                  <a:srgbClr val="38D4D6"/>
                </a:solidFill>
                <a:latin typeface="Arial Rounded MT Bold" panose="020F0704030504030204" pitchFamily="34" charset="77"/>
              </a:rPr>
              <a:t>_______________________________</a:t>
            </a:r>
          </a:p>
          <a:p>
            <a:r>
              <a:rPr lang="en-GB" sz="1600" dirty="0">
                <a:solidFill>
                  <a:srgbClr val="38D4D6"/>
                </a:solidFill>
                <a:latin typeface="Arial Rounded MT Bold" panose="020F0704030504030204" pitchFamily="34" charset="77"/>
              </a:rPr>
              <a:t>_______________________________</a:t>
            </a:r>
          </a:p>
          <a:p>
            <a:r>
              <a:rPr lang="en-GB" sz="1600" dirty="0">
                <a:solidFill>
                  <a:srgbClr val="38D4D6"/>
                </a:solidFill>
                <a:latin typeface="Arial Rounded MT Bold" panose="020F0704030504030204" pitchFamily="34" charset="77"/>
              </a:rPr>
              <a:t>_______________________________</a:t>
            </a:r>
          </a:p>
          <a:p>
            <a:endParaRPr lang="en-GB" sz="1200" dirty="0">
              <a:solidFill>
                <a:srgbClr val="38D4D6"/>
              </a:solidFill>
              <a:latin typeface="Arial Rounded MT Bold" panose="020F0704030504030204" pitchFamily="34" charset="77"/>
            </a:endParaRPr>
          </a:p>
        </p:txBody>
      </p:sp>
      <p:sp>
        <p:nvSpPr>
          <p:cNvPr id="14" name="Google Shape;101;p2">
            <a:extLst>
              <a:ext uri="{FF2B5EF4-FFF2-40B4-BE49-F238E27FC236}">
                <a16:creationId xmlns:a16="http://schemas.microsoft.com/office/drawing/2014/main" id="{FE70838E-065B-104D-B2A3-5812C5B5A4BD}"/>
              </a:ext>
            </a:extLst>
          </p:cNvPr>
          <p:cNvSpPr/>
          <p:nvPr/>
        </p:nvSpPr>
        <p:spPr>
          <a:xfrm>
            <a:off x="295297" y="4633992"/>
            <a:ext cx="3027405" cy="2509866"/>
          </a:xfrm>
          <a:prstGeom prst="roundRect">
            <a:avLst>
              <a:gd name="adj" fmla="val 16667"/>
            </a:avLst>
          </a:prstGeom>
          <a:noFill/>
          <a:ln w="12700" cap="flat" cmpd="sng">
            <a:solidFill>
              <a:srgbClr val="00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lang="en-GB" sz="1200" b="1" dirty="0">
              <a:solidFill>
                <a:srgbClr val="38D4D6"/>
              </a:solidFill>
              <a:latin typeface="Arial Rounded"/>
              <a:ea typeface="Arial Rounded"/>
              <a:cs typeface="Arial Rounded"/>
              <a:sym typeface="Arial Rounded"/>
            </a:endParaRPr>
          </a:p>
        </p:txBody>
      </p:sp>
      <p:sp>
        <p:nvSpPr>
          <p:cNvPr id="15" name="Rectangle 14">
            <a:extLst>
              <a:ext uri="{FF2B5EF4-FFF2-40B4-BE49-F238E27FC236}">
                <a16:creationId xmlns:a16="http://schemas.microsoft.com/office/drawing/2014/main" id="{A0CEC861-D57A-1F42-86F4-08CBAC46E1DA}"/>
              </a:ext>
            </a:extLst>
          </p:cNvPr>
          <p:cNvSpPr/>
          <p:nvPr/>
        </p:nvSpPr>
        <p:spPr>
          <a:xfrm>
            <a:off x="480648" y="4669723"/>
            <a:ext cx="2842054" cy="2492990"/>
          </a:xfrm>
          <a:prstGeom prst="rect">
            <a:avLst/>
          </a:prstGeom>
        </p:spPr>
        <p:txBody>
          <a:bodyPr wrap="square">
            <a:spAutoFit/>
          </a:bodyPr>
          <a:lstStyle/>
          <a:p>
            <a:pPr algn="ctr"/>
            <a:r>
              <a:rPr lang="en-US" sz="1200" dirty="0">
                <a:solidFill>
                  <a:srgbClr val="38D4D6"/>
                </a:solidFill>
                <a:latin typeface="Arial Rounded MT Bold" panose="020F0704030504030204" pitchFamily="34" charset="77"/>
              </a:rPr>
              <a:t>Is ice slippery?</a:t>
            </a:r>
          </a:p>
          <a:p>
            <a:pPr algn="ctr"/>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Did you know that ice is not slippery – actually, it is very rough?</a:t>
            </a:r>
          </a:p>
          <a:p>
            <a:r>
              <a:rPr lang="en-US" sz="1200" dirty="0">
                <a:solidFill>
                  <a:srgbClr val="38D4D6"/>
                </a:solidFill>
                <a:latin typeface="Arial Rounded MT Bold" panose="020F0704030504030204" pitchFamily="34" charset="77"/>
              </a:rPr>
              <a:t> </a:t>
            </a:r>
          </a:p>
          <a:p>
            <a:r>
              <a:rPr lang="en-US" sz="1200" dirty="0">
                <a:solidFill>
                  <a:srgbClr val="38D4D6"/>
                </a:solidFill>
                <a:latin typeface="Arial Rounded MT Bold" panose="020F0704030504030204" pitchFamily="34" charset="77"/>
              </a:rPr>
              <a:t>The reason why skaters can skate is because of the transfer of kinetic energy to the surface of the ice and the loss of thermal energy through dissipation, causing the ice to melt and leaving a thin film of water.</a:t>
            </a:r>
          </a:p>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Skaters skate on water, not on ice.</a:t>
            </a:r>
            <a:endParaRPr lang="en-US" sz="1200" dirty="0">
              <a:solidFill>
                <a:srgbClr val="38D4D6"/>
              </a:solidFill>
            </a:endParaRPr>
          </a:p>
        </p:txBody>
      </p:sp>
      <p:pic>
        <p:nvPicPr>
          <p:cNvPr id="16" name="Picture 2" descr="https://lh4.googleusercontent.com/JCa10_L9XwIdgP_m3xzCAZETjWna7R35itBqdNdEArQdXbGqa3eWo9lRnbljdeEYKQB2TM8J1JvkX-jrFnyyPPumQeH5cynNJQXUoF6Re7a8qF0UECkq_rJ-FiRMNEM2JKGb92pjRSc=s0">
            <a:extLst>
              <a:ext uri="{FF2B5EF4-FFF2-40B4-BE49-F238E27FC236}">
                <a16:creationId xmlns:a16="http://schemas.microsoft.com/office/drawing/2014/main" id="{6D4462C9-DDA6-3C4A-BD4F-945D76571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861" y="4757069"/>
            <a:ext cx="2950819" cy="18717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lh4.googleusercontent.com/zICDYebKumQk5mXFdrbPqHwDW6cgTEszN6VlVz8briiC9N0gt3f4zLuMrcwLUwMNc6g9TD5Vwg8dl7AFCchDrv4PYgJzoUmXncCH3J0m85nBVJH0PCaVWO4Vh30Iz_g4zsg0BlEbKEk=s0">
            <a:extLst>
              <a:ext uri="{FF2B5EF4-FFF2-40B4-BE49-F238E27FC236}">
                <a16:creationId xmlns:a16="http://schemas.microsoft.com/office/drawing/2014/main" id="{A515C9F4-9564-7249-B160-C75A7B5FA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888" y="1784961"/>
            <a:ext cx="2346792" cy="19323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4.googleusercontent.com/911HQbiVpH7TtTsk_QPIY8n0qzuBswr_Y-3si9cX1DvZRFEzbzz2ZJ3gzZOgcIUfs8PZxhkErtHBAibBtm30UIUSQu9mqgE6huiznQrrQfpB5HGRFMdrp-9yf_HlSF9BnPPlb-uZsuA=s0">
            <a:extLst>
              <a:ext uri="{FF2B5EF4-FFF2-40B4-BE49-F238E27FC236}">
                <a16:creationId xmlns:a16="http://schemas.microsoft.com/office/drawing/2014/main" id="{0FD220CC-5DC8-C240-A700-277E1BC4D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24" y="7318875"/>
            <a:ext cx="2160952" cy="1732263"/>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a:extLst>
              <a:ext uri="{FF2B5EF4-FFF2-40B4-BE49-F238E27FC236}">
                <a16:creationId xmlns:a16="http://schemas.microsoft.com/office/drawing/2014/main" id="{05E1599C-4847-7F49-A455-E7B63A3243FC}"/>
              </a:ext>
            </a:extLst>
          </p:cNvPr>
          <p:cNvSpPr/>
          <p:nvPr/>
        </p:nvSpPr>
        <p:spPr>
          <a:xfrm>
            <a:off x="1809000" y="1402617"/>
            <a:ext cx="3240000" cy="360000"/>
          </a:xfrm>
          <a:prstGeom prst="roundRect">
            <a:avLst/>
          </a:prstGeom>
          <a:solidFill>
            <a:srgbClr val="00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Rounded MT Bold" panose="020F0704030504030204" pitchFamily="34" charset="0"/>
              </a:rPr>
              <a:t>The dissipation of energy</a:t>
            </a:r>
          </a:p>
        </p:txBody>
      </p:sp>
    </p:spTree>
    <p:extLst>
      <p:ext uri="{BB962C8B-B14F-4D97-AF65-F5344CB8AC3E}">
        <p14:creationId xmlns:p14="http://schemas.microsoft.com/office/powerpoint/2010/main" val="31613505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TotalTime>
  <Words>553</Words>
  <Application>Microsoft Macintosh PowerPoint</Application>
  <PresentationFormat>A4 Paper (210x297 mm)</PresentationFormat>
  <Paragraphs>85</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 Rounded</vt:lpstr>
      <vt:lpstr>Arial</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Shannon Weldon (BIO - Postgraduate Researcher)</cp:lastModifiedBy>
  <cp:revision>16</cp:revision>
  <dcterms:created xsi:type="dcterms:W3CDTF">2022-04-04T12:23:53Z</dcterms:created>
  <dcterms:modified xsi:type="dcterms:W3CDTF">2022-08-17T13:18:15Z</dcterms:modified>
</cp:coreProperties>
</file>