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257" r:id="rId2"/>
    <p:sldId id="258" r:id="rId3"/>
    <p:sldId id="259" r:id="rId4"/>
    <p:sldId id="260" r:id="rId5"/>
    <p:sldId id="261" r:id="rId6"/>
    <p:sldId id="262" r:id="rId7"/>
  </p:sldIdLst>
  <p:sldSz cx="6858000" cy="9906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 roundtripDataSignature="AMtx7miuPBw9bVdwv6Czxwf/MYFwWKmd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F38"/>
    <a:srgbClr val="807E80"/>
    <a:srgbClr val="55C7CC"/>
    <a:srgbClr val="38D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p:scale>
          <a:sx n="150" d="100"/>
          <a:sy n="150" d="100"/>
        </p:scale>
        <p:origin x="86" y="-6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26244DD6-FC3A-FA9D-7AD7-3D06CDDCCBFD}"/>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AFF163C4-736A-E569-CE11-D2EACFF4BC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C2817AA0-A0CB-0592-3744-81443970F3E0}"/>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13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265C4C02-C716-1AAF-24F9-7AF26A4D2B65}"/>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3AA43D61-A84D-C469-C122-344022EE2F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C5E51F1C-30EA-A7C4-C4D0-B0585C6F3360}"/>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10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27301D81-5F98-E84B-EB83-CB40741B9605}"/>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81E10951-2CEC-D229-A1C1-FB5FDC2208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157E8AE7-1875-15D0-EF28-0B72534F4628}"/>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0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68483BAD-D4EA-7446-5E49-10CBCCC719BB}"/>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9C81CB42-AD86-8812-9F3A-92D5B8FBEF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AC5CE22B-C119-C915-E63A-B21E25E52596}"/>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07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2184AC27-54CC-F3DD-3ECC-FDA1FCA0A6BD}"/>
            </a:ext>
          </a:extLst>
        </p:cNvPr>
        <p:cNvGrpSpPr/>
        <p:nvPr/>
      </p:nvGrpSpPr>
      <p:grpSpPr>
        <a:xfrm>
          <a:off x="0" y="0"/>
          <a:ext cx="0" cy="0"/>
          <a:chOff x="0" y="0"/>
          <a:chExt cx="0" cy="0"/>
        </a:xfrm>
      </p:grpSpPr>
      <p:sp>
        <p:nvSpPr>
          <p:cNvPr id="161" name="Google Shape;161;p2:notes">
            <a:extLst>
              <a:ext uri="{FF2B5EF4-FFF2-40B4-BE49-F238E27FC236}">
                <a16:creationId xmlns:a16="http://schemas.microsoft.com/office/drawing/2014/main" id="{CC20688D-706B-5F1B-EB34-0226E9A963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notes">
            <a:extLst>
              <a:ext uri="{FF2B5EF4-FFF2-40B4-BE49-F238E27FC236}">
                <a16:creationId xmlns:a16="http://schemas.microsoft.com/office/drawing/2014/main" id="{86CF9B8C-5BC9-E430-3C94-99432EF6D3E4}"/>
              </a:ext>
            </a:extLst>
          </p:cNvPr>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0340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9"/>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9"/>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12"/>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1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2915543" y="1426283"/>
            <a:ext cx="3471863" cy="7039681"/>
          </a:xfrm>
          <a:prstGeom prst="rect">
            <a:avLst/>
          </a:prstGeom>
          <a:noFill/>
          <a:ln>
            <a:noFill/>
          </a:ln>
        </p:spPr>
      </p:sp>
      <p:sp>
        <p:nvSpPr>
          <p:cNvPr id="64" name="Google Shape;64;p13"/>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1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1" name="TextBox 10">
            <a:extLst>
              <a:ext uri="{FF2B5EF4-FFF2-40B4-BE49-F238E27FC236}">
                <a16:creationId xmlns:a16="http://schemas.microsoft.com/office/drawing/2014/main" id="{E45172A2-1955-8A29-FE9B-746317DC1072}"/>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D3EDCC41-C4CF-4CA8-B272-0AC5BDB1EF17}"/>
              </a:ext>
            </a:extLst>
          </p:cNvPr>
          <p:cNvSpPr/>
          <p:nvPr/>
        </p:nvSpPr>
        <p:spPr>
          <a:xfrm>
            <a:off x="180775" y="1124306"/>
            <a:ext cx="6496449" cy="485901"/>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rPr>
              <a:t>W</a:t>
            </a:r>
            <a:r>
              <a:rPr lang="en-GB" sz="1600" b="0" i="0" u="none" strike="noStrike" dirty="0">
                <a:solidFill>
                  <a:srgbClr val="120F38"/>
                </a:solidFill>
                <a:effectLst/>
                <a:latin typeface="Arial Rounded MT Bold" panose="020F0704030504030204" pitchFamily="34" charset="0"/>
              </a:rPr>
              <a:t>rite a </a:t>
            </a:r>
            <a:r>
              <a:rPr lang="en-GB" sz="1600" dirty="0">
                <a:solidFill>
                  <a:srgbClr val="120F38"/>
                </a:solidFill>
                <a:latin typeface="Arial Rounded MT Bold" panose="020F0704030504030204" pitchFamily="34" charset="0"/>
              </a:rPr>
              <a:t>fact file</a:t>
            </a:r>
            <a:r>
              <a:rPr lang="en-GB" sz="1600" b="0" i="0" u="none" strike="noStrike" dirty="0">
                <a:solidFill>
                  <a:srgbClr val="120F38"/>
                </a:solidFill>
                <a:effectLst/>
                <a:latin typeface="Arial Rounded MT Bold" panose="020F0704030504030204" pitchFamily="34" charset="0"/>
              </a:rPr>
              <a:t> about a recent volcanic eruption.</a:t>
            </a:r>
            <a:endParaRPr lang="en-GB" dirty="0">
              <a:solidFill>
                <a:srgbClr val="120F38"/>
              </a:solidFill>
              <a:latin typeface="Arial Rounded MT Bold" panose="020F0704030504030204" pitchFamily="34" charset="0"/>
              <a:ea typeface="Arial Rounded"/>
              <a:cs typeface="Arial Rounded"/>
              <a:sym typeface="Arial Rounded"/>
            </a:endParaRPr>
          </a:p>
        </p:txBody>
      </p:sp>
      <p:sp>
        <p:nvSpPr>
          <p:cNvPr id="2" name="Rectangle: Rounded Corners 1">
            <a:extLst>
              <a:ext uri="{FF2B5EF4-FFF2-40B4-BE49-F238E27FC236}">
                <a16:creationId xmlns:a16="http://schemas.microsoft.com/office/drawing/2014/main" id="{AF8DE6C8-9C15-34A1-195A-75016BE602B4}"/>
              </a:ext>
            </a:extLst>
          </p:cNvPr>
          <p:cNvSpPr/>
          <p:nvPr/>
        </p:nvSpPr>
        <p:spPr>
          <a:xfrm>
            <a:off x="180774" y="1707594"/>
            <a:ext cx="6496449" cy="7706408"/>
          </a:xfrm>
          <a:prstGeom prst="roundRect">
            <a:avLst>
              <a:gd name="adj" fmla="val 540"/>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6" name="TextBox 5">
            <a:extLst>
              <a:ext uri="{FF2B5EF4-FFF2-40B4-BE49-F238E27FC236}">
                <a16:creationId xmlns:a16="http://schemas.microsoft.com/office/drawing/2014/main" id="{720CC60E-74D7-0A3D-B46B-64A9538A0530}"/>
              </a:ext>
            </a:extLst>
          </p:cNvPr>
          <p:cNvSpPr txBox="1"/>
          <p:nvPr/>
        </p:nvSpPr>
        <p:spPr>
          <a:xfrm>
            <a:off x="180774" y="1821894"/>
            <a:ext cx="3021518" cy="2215991"/>
          </a:xfrm>
          <a:prstGeom prst="rect">
            <a:avLst/>
          </a:prstGeom>
          <a:noFill/>
          <a:ln>
            <a:noFill/>
          </a:ln>
        </p:spPr>
        <p:txBody>
          <a:bodyPr wrap="square" rtlCol="0">
            <a:spAutoFit/>
          </a:bodyPr>
          <a:lstStyle/>
          <a:p>
            <a:r>
              <a:rPr lang="en-GB" sz="1600" dirty="0">
                <a:solidFill>
                  <a:srgbClr val="120F38"/>
                </a:solidFill>
                <a:latin typeface="Arial Rounded MT Bold" panose="020F0704030504030204" pitchFamily="34" charset="0"/>
              </a:rPr>
              <a:t>Where is the location of the volcano? </a:t>
            </a:r>
            <a:r>
              <a:rPr lang="en-GB" sz="1800" dirty="0">
                <a:solidFill>
                  <a:srgbClr val="120F38"/>
                </a:solidFill>
                <a:latin typeface="Arial Rounded MT Bold" panose="020F0704030504030204" pitchFamily="34" charset="0"/>
              </a:rPr>
              <a:t>________________________________________________</a:t>
            </a:r>
          </a:p>
          <a:p>
            <a:endParaRPr lang="en-GB" sz="18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When did the volcano erupt? </a:t>
            </a:r>
            <a:r>
              <a:rPr lang="en-GB" sz="1800" dirty="0">
                <a:solidFill>
                  <a:srgbClr val="120F38"/>
                </a:solidFill>
                <a:latin typeface="Arial Rounded MT Bold" panose="020F0704030504030204" pitchFamily="34" charset="0"/>
              </a:rPr>
              <a:t>________________________________________________</a:t>
            </a:r>
            <a:endParaRPr lang="en-GB" dirty="0">
              <a:solidFill>
                <a:srgbClr val="120F38"/>
              </a:solidFill>
              <a:latin typeface="Arial Rounded MT Bold" panose="020F0704030504030204" pitchFamily="34" charset="0"/>
            </a:endParaRPr>
          </a:p>
        </p:txBody>
      </p:sp>
      <p:sp>
        <p:nvSpPr>
          <p:cNvPr id="7" name="TextBox 6">
            <a:extLst>
              <a:ext uri="{FF2B5EF4-FFF2-40B4-BE49-F238E27FC236}">
                <a16:creationId xmlns:a16="http://schemas.microsoft.com/office/drawing/2014/main" id="{FD752073-B950-15D0-8711-4AB905A7798F}"/>
              </a:ext>
            </a:extLst>
          </p:cNvPr>
          <p:cNvSpPr txBox="1"/>
          <p:nvPr/>
        </p:nvSpPr>
        <p:spPr>
          <a:xfrm>
            <a:off x="180774" y="4196060"/>
            <a:ext cx="6496449" cy="2277547"/>
          </a:xfrm>
          <a:prstGeom prst="rect">
            <a:avLst/>
          </a:prstGeom>
          <a:noFill/>
          <a:ln>
            <a:noFill/>
          </a:ln>
        </p:spPr>
        <p:txBody>
          <a:bodyPr wrap="square" rtlCol="0">
            <a:spAutoFit/>
          </a:bodyPr>
          <a:lstStyle/>
          <a:p>
            <a:r>
              <a:rPr lang="en-GB" sz="1600" dirty="0">
                <a:solidFill>
                  <a:srgbClr val="120F38"/>
                </a:solidFill>
                <a:latin typeface="Arial Rounded MT Bold" panose="020F0704030504030204" pitchFamily="34" charset="0"/>
              </a:rPr>
              <a:t>What was the impact on the people living in the region? </a:t>
            </a:r>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a:t>
            </a:r>
            <a:endParaRPr lang="en-GB" sz="1600" dirty="0">
              <a:solidFill>
                <a:srgbClr val="120F38"/>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68FDFCEA-A7E6-95BC-8905-2E9502338914}"/>
              </a:ext>
            </a:extLst>
          </p:cNvPr>
          <p:cNvSpPr txBox="1"/>
          <p:nvPr/>
        </p:nvSpPr>
        <p:spPr>
          <a:xfrm>
            <a:off x="3293732" y="1798820"/>
            <a:ext cx="3289946" cy="2352973"/>
          </a:xfrm>
          <a:prstGeom prst="roundRect">
            <a:avLst>
              <a:gd name="adj" fmla="val 1631"/>
            </a:avLst>
          </a:prstGeom>
          <a:noFill/>
          <a:ln w="28575">
            <a:solidFill>
              <a:srgbClr val="120F38"/>
            </a:solidFill>
          </a:ln>
        </p:spPr>
        <p:txBody>
          <a:bodyPr wrap="square" rtlCol="0">
            <a:spAutoFit/>
          </a:bodyPr>
          <a:lstStyle/>
          <a:p>
            <a:r>
              <a:rPr lang="en-GB" sz="1600" dirty="0">
                <a:solidFill>
                  <a:srgbClr val="120F38"/>
                </a:solidFill>
                <a:latin typeface="Arial Rounded MT Bold" panose="020F0704030504030204" pitchFamily="34" charset="0"/>
              </a:rPr>
              <a:t>Draw a map of the country where the volcano is located.</a:t>
            </a:r>
          </a:p>
          <a:p>
            <a:endParaRPr lang="en-GB" sz="1600" dirty="0">
              <a:solidFill>
                <a:srgbClr val="120F38"/>
              </a:solidFill>
              <a:latin typeface="Arial Rounded MT Bold" panose="020F0704030504030204" pitchFamily="34" charset="0"/>
            </a:endParaRPr>
          </a:p>
          <a:p>
            <a:endParaRPr lang="en-GB" sz="1600" dirty="0">
              <a:solidFill>
                <a:srgbClr val="120F38"/>
              </a:solidFill>
              <a:latin typeface="Arial Rounded MT Bold" panose="020F0704030504030204" pitchFamily="34" charset="0"/>
            </a:endParaRPr>
          </a:p>
          <a:p>
            <a:endParaRPr lang="en-GB" sz="1600" dirty="0">
              <a:solidFill>
                <a:srgbClr val="120F38"/>
              </a:solidFill>
              <a:latin typeface="Arial Rounded MT Bold" panose="020F0704030504030204" pitchFamily="34" charset="0"/>
            </a:endParaRPr>
          </a:p>
          <a:p>
            <a:endParaRPr lang="en-GB" sz="1600" dirty="0">
              <a:solidFill>
                <a:srgbClr val="120F38"/>
              </a:solidFill>
              <a:latin typeface="Arial Rounded MT Bold" panose="020F0704030504030204" pitchFamily="34" charset="0"/>
            </a:endParaRPr>
          </a:p>
          <a:p>
            <a:endParaRPr lang="en-GB" sz="1600" dirty="0">
              <a:solidFill>
                <a:srgbClr val="120F38"/>
              </a:solidFill>
              <a:latin typeface="Arial Rounded MT Bold" panose="020F0704030504030204" pitchFamily="34" charset="0"/>
            </a:endParaRP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 </a:t>
            </a:r>
          </a:p>
        </p:txBody>
      </p:sp>
      <p:sp>
        <p:nvSpPr>
          <p:cNvPr id="3" name="TextBox 2">
            <a:extLst>
              <a:ext uri="{FF2B5EF4-FFF2-40B4-BE49-F238E27FC236}">
                <a16:creationId xmlns:a16="http://schemas.microsoft.com/office/drawing/2014/main" id="{F6C824A7-342F-A2BB-15F6-0A6F697FA98D}"/>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4" name="TextBox 3">
            <a:extLst>
              <a:ext uri="{FF2B5EF4-FFF2-40B4-BE49-F238E27FC236}">
                <a16:creationId xmlns:a16="http://schemas.microsoft.com/office/drawing/2014/main" id="{3101D5BE-F763-A19B-1F61-BAF4A81D9F95}"/>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5" name="Picture 4" descr="A blue square with white letters&#10;&#10;Description automatically generated">
            <a:extLst>
              <a:ext uri="{FF2B5EF4-FFF2-40B4-BE49-F238E27FC236}">
                <a16:creationId xmlns:a16="http://schemas.microsoft.com/office/drawing/2014/main" id="{BA1A8628-19C8-3F52-308B-C86BAF2A1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a:extLst>
              <a:ext uri="{FF2B5EF4-FFF2-40B4-BE49-F238E27FC236}">
                <a16:creationId xmlns:a16="http://schemas.microsoft.com/office/drawing/2014/main" id="{C8A12420-AFBA-5255-6BD3-224B3A7401DA}"/>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5. Do volcanoes still erupt?</a:t>
            </a:r>
            <a:endParaRPr lang="en-US" altLang="en-US" sz="1600" dirty="0">
              <a:solidFill>
                <a:srgbClr val="130E3C"/>
              </a:solidFill>
              <a:latin typeface="Arial Rounded MT Bold" panose="020F0704030504030204" pitchFamily="34" charset="77"/>
            </a:endParaRPr>
          </a:p>
        </p:txBody>
      </p:sp>
      <p:cxnSp>
        <p:nvCxnSpPr>
          <p:cNvPr id="13" name="Straight Connector 12">
            <a:extLst>
              <a:ext uri="{FF2B5EF4-FFF2-40B4-BE49-F238E27FC236}">
                <a16:creationId xmlns:a16="http://schemas.microsoft.com/office/drawing/2014/main" id="{70D82665-FBCE-D8A9-2F5E-1D5CCCBED775}"/>
              </a:ext>
            </a:extLst>
          </p:cNvPr>
          <p:cNvCxnSpPr>
            <a:cxnSpLocks/>
          </p:cNvCxnSpPr>
          <p:nvPr/>
        </p:nvCxnSpPr>
        <p:spPr>
          <a:xfrm>
            <a:off x="153988" y="960565"/>
            <a:ext cx="6505575" cy="3417"/>
          </a:xfrm>
          <a:prstGeom prst="line">
            <a:avLst/>
          </a:prstGeom>
          <a:ln w="28575">
            <a:solidFill>
              <a:srgbClr val="120F38"/>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4" name="Picture 13" descr="A blue square with a globe and text&#10;&#10;Description automatically generated">
            <a:extLst>
              <a:ext uri="{FF2B5EF4-FFF2-40B4-BE49-F238E27FC236}">
                <a16:creationId xmlns:a16="http://schemas.microsoft.com/office/drawing/2014/main" id="{F025B468-723B-87C3-FBFD-907B30EB9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821" y="156106"/>
            <a:ext cx="869251" cy="782326"/>
          </a:xfrm>
          <a:prstGeom prst="rect">
            <a:avLst/>
          </a:prstGeom>
        </p:spPr>
      </p:pic>
      <p:sp>
        <p:nvSpPr>
          <p:cNvPr id="15" name="TextBox 14">
            <a:extLst>
              <a:ext uri="{FF2B5EF4-FFF2-40B4-BE49-F238E27FC236}">
                <a16:creationId xmlns:a16="http://schemas.microsoft.com/office/drawing/2014/main" id="{B2DBD7D9-6052-9FC3-666A-176E38288B5D}"/>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6" name="TextBox 15">
            <a:extLst>
              <a:ext uri="{FF2B5EF4-FFF2-40B4-BE49-F238E27FC236}">
                <a16:creationId xmlns:a16="http://schemas.microsoft.com/office/drawing/2014/main" id="{CCF6F0FB-24EB-6A60-6A1A-756086FA1CCE}"/>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17" name="TextBox 8">
            <a:extLst>
              <a:ext uri="{FF2B5EF4-FFF2-40B4-BE49-F238E27FC236}">
                <a16:creationId xmlns:a16="http://schemas.microsoft.com/office/drawing/2014/main" id="{B6F7FF90-4023-CBBC-1E65-53A9C06BED4B}"/>
              </a:ext>
            </a:extLst>
          </p:cNvPr>
          <p:cNvSpPr txBox="1">
            <a:spLocks noChangeArrowheads="1"/>
          </p:cNvSpPr>
          <p:nvPr/>
        </p:nvSpPr>
        <p:spPr bwMode="auto">
          <a:xfrm>
            <a:off x="2946180" y="9616613"/>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18" name="Straight Connector 17">
            <a:extLst>
              <a:ext uri="{FF2B5EF4-FFF2-40B4-BE49-F238E27FC236}">
                <a16:creationId xmlns:a16="http://schemas.microsoft.com/office/drawing/2014/main" id="{DF97C4F6-2C9D-3A09-8E02-C527B8876B44}"/>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0" name="Rounded Rectangle 19">
            <a:extLst>
              <a:ext uri="{FF2B5EF4-FFF2-40B4-BE49-F238E27FC236}">
                <a16:creationId xmlns:a16="http://schemas.microsoft.com/office/drawing/2014/main" id="{ADDA2159-D2DD-F82A-5F7D-929D98F28B80}"/>
              </a:ext>
            </a:extLst>
          </p:cNvPr>
          <p:cNvSpPr/>
          <p:nvPr/>
        </p:nvSpPr>
        <p:spPr>
          <a:xfrm>
            <a:off x="315310" y="6473607"/>
            <a:ext cx="6268368" cy="2828048"/>
          </a:xfrm>
          <a:prstGeom prst="roundRect">
            <a:avLst>
              <a:gd name="adj" fmla="val 1615"/>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20F38"/>
              </a:solidFill>
            </a:endParaRPr>
          </a:p>
        </p:txBody>
      </p:sp>
      <p:sp>
        <p:nvSpPr>
          <p:cNvPr id="21" name="TextBox 20">
            <a:extLst>
              <a:ext uri="{FF2B5EF4-FFF2-40B4-BE49-F238E27FC236}">
                <a16:creationId xmlns:a16="http://schemas.microsoft.com/office/drawing/2014/main" id="{7518E2B1-0F31-3CCF-A526-761E0FE0E758}"/>
              </a:ext>
            </a:extLst>
          </p:cNvPr>
          <p:cNvSpPr txBox="1"/>
          <p:nvPr/>
        </p:nvSpPr>
        <p:spPr>
          <a:xfrm>
            <a:off x="315310" y="6536768"/>
            <a:ext cx="4219425" cy="338554"/>
          </a:xfrm>
          <a:prstGeom prst="rect">
            <a:avLst/>
          </a:prstGeom>
          <a:noFill/>
          <a:ln>
            <a:noFill/>
          </a:ln>
        </p:spPr>
        <p:txBody>
          <a:bodyPr wrap="none" rtlCol="0">
            <a:spAutoFit/>
          </a:bodyPr>
          <a:lstStyle/>
          <a:p>
            <a:r>
              <a:rPr lang="en-GB" sz="1600" dirty="0">
                <a:solidFill>
                  <a:srgbClr val="120F38"/>
                </a:solidFill>
                <a:latin typeface="Arial Rounded MT Bold" panose="020F0704030504030204" pitchFamily="34" charset="0"/>
              </a:rPr>
              <a:t>Draw a diagram of the volcanic eruption.</a:t>
            </a:r>
            <a:endParaRPr lang="en-US" sz="1600" dirty="0">
              <a:solidFill>
                <a:srgbClr val="120F38"/>
              </a:solidFill>
            </a:endParaRPr>
          </a:p>
        </p:txBody>
      </p:sp>
      <p:pic>
        <p:nvPicPr>
          <p:cNvPr id="8" name="Picture 7" descr="A blue star with a white background&#10;&#10;Description automatically generated">
            <a:extLst>
              <a:ext uri="{FF2B5EF4-FFF2-40B4-BE49-F238E27FC236}">
                <a16:creationId xmlns:a16="http://schemas.microsoft.com/office/drawing/2014/main" id="{B7D530AC-050B-12B2-04BF-3C9F961F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59525" y="696685"/>
            <a:ext cx="218062" cy="208929"/>
          </a:xfrm>
          <a:prstGeom prst="rect">
            <a:avLst/>
          </a:prstGeom>
        </p:spPr>
      </p:pic>
      <p:sp>
        <p:nvSpPr>
          <p:cNvPr id="10" name="TextBox 9">
            <a:extLst>
              <a:ext uri="{FF2B5EF4-FFF2-40B4-BE49-F238E27FC236}">
                <a16:creationId xmlns:a16="http://schemas.microsoft.com/office/drawing/2014/main" id="{4BBF923A-08BC-4CAA-0089-3E33ADC15F45}"/>
              </a:ext>
            </a:extLst>
          </p:cNvPr>
          <p:cNvSpPr txBox="1"/>
          <p:nvPr/>
        </p:nvSpPr>
        <p:spPr>
          <a:xfrm>
            <a:off x="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C114779D-9134-EBD7-EC97-462A8A8AA8E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0371741-FFF4-F9D3-F95A-F7EE3C3DE42A}"/>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FE09D952-6015-66FD-617D-17BCDB5FD4D6}"/>
              </a:ext>
            </a:extLst>
          </p:cNvPr>
          <p:cNvSpPr/>
          <p:nvPr/>
        </p:nvSpPr>
        <p:spPr>
          <a:xfrm>
            <a:off x="163114" y="1163828"/>
            <a:ext cx="6496449" cy="484228"/>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rgbClr val="120F38"/>
                </a:solidFill>
                <a:latin typeface="Arial Rounded MT Bold" panose="020F0704030504030204" pitchFamily="34" charset="0"/>
              </a:rPr>
              <a:t>W</a:t>
            </a:r>
            <a:r>
              <a:rPr lang="en-GB" sz="1600" b="0" i="0" u="none" strike="noStrike" dirty="0">
                <a:solidFill>
                  <a:srgbClr val="120F38"/>
                </a:solidFill>
                <a:effectLst/>
                <a:latin typeface="Arial Rounded MT Bold" panose="020F0704030504030204" pitchFamily="34" charset="0"/>
              </a:rPr>
              <a:t>rite a </a:t>
            </a:r>
            <a:r>
              <a:rPr lang="en-GB" sz="1600" dirty="0">
                <a:solidFill>
                  <a:srgbClr val="120F38"/>
                </a:solidFill>
                <a:latin typeface="Arial Rounded MT Bold" panose="020F0704030504030204" pitchFamily="34" charset="0"/>
              </a:rPr>
              <a:t>fact file</a:t>
            </a:r>
            <a:r>
              <a:rPr lang="en-GB" sz="1600" b="0" i="0" u="none" strike="noStrike" dirty="0">
                <a:solidFill>
                  <a:srgbClr val="120F38"/>
                </a:solidFill>
                <a:effectLst/>
                <a:latin typeface="Arial Rounded MT Bold" panose="020F0704030504030204" pitchFamily="34" charset="0"/>
              </a:rPr>
              <a:t> about a recent volcanic eruption.</a:t>
            </a:r>
            <a:endParaRPr lang="en-GB" dirty="0">
              <a:solidFill>
                <a:srgbClr val="120F38"/>
              </a:solidFill>
              <a:latin typeface="Arial Rounded MT Bold" panose="020F0704030504030204" pitchFamily="34" charset="0"/>
              <a:ea typeface="Arial Rounded"/>
              <a:cs typeface="Arial Rounded"/>
              <a:sym typeface="Arial Rounded"/>
            </a:endParaRPr>
          </a:p>
        </p:txBody>
      </p:sp>
      <p:sp>
        <p:nvSpPr>
          <p:cNvPr id="2" name="Rectangle: Rounded Corners 1">
            <a:extLst>
              <a:ext uri="{FF2B5EF4-FFF2-40B4-BE49-F238E27FC236}">
                <a16:creationId xmlns:a16="http://schemas.microsoft.com/office/drawing/2014/main" id="{5F0E27E7-FDE4-91BC-93A8-5186952926E5}"/>
              </a:ext>
            </a:extLst>
          </p:cNvPr>
          <p:cNvSpPr/>
          <p:nvPr/>
        </p:nvSpPr>
        <p:spPr>
          <a:xfrm>
            <a:off x="180292" y="1847902"/>
            <a:ext cx="6496449" cy="7429500"/>
          </a:xfrm>
          <a:prstGeom prst="roundRect">
            <a:avLst>
              <a:gd name="adj" fmla="val 540"/>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20F38"/>
              </a:solidFill>
            </a:endParaRPr>
          </a:p>
        </p:txBody>
      </p:sp>
      <p:cxnSp>
        <p:nvCxnSpPr>
          <p:cNvPr id="5" name="Straight Connector 4">
            <a:extLst>
              <a:ext uri="{FF2B5EF4-FFF2-40B4-BE49-F238E27FC236}">
                <a16:creationId xmlns:a16="http://schemas.microsoft.com/office/drawing/2014/main" id="{7826B81C-61D6-CC4E-F4B5-D620D41CABC1}"/>
              </a:ext>
            </a:extLst>
          </p:cNvPr>
          <p:cNvCxnSpPr/>
          <p:nvPr/>
        </p:nvCxnSpPr>
        <p:spPr>
          <a:xfrm>
            <a:off x="450990" y="2289862"/>
            <a:ext cx="5958840"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9D636C-2CA3-5ECE-51B7-9385B10ADCAD}"/>
              </a:ext>
            </a:extLst>
          </p:cNvPr>
          <p:cNvSpPr txBox="1"/>
          <p:nvPr/>
        </p:nvSpPr>
        <p:spPr>
          <a:xfrm>
            <a:off x="180291" y="2485222"/>
            <a:ext cx="3333727" cy="2585323"/>
          </a:xfrm>
          <a:prstGeom prst="rect">
            <a:avLst/>
          </a:prstGeom>
          <a:noFill/>
          <a:ln>
            <a:noFill/>
          </a:ln>
        </p:spPr>
        <p:txBody>
          <a:bodyPr wrap="square" rtlCol="0">
            <a:spAutoFit/>
          </a:bodyPr>
          <a:lstStyle/>
          <a:p>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3" name="Rectangle: Rounded Corners 12">
            <a:extLst>
              <a:ext uri="{FF2B5EF4-FFF2-40B4-BE49-F238E27FC236}">
                <a16:creationId xmlns:a16="http://schemas.microsoft.com/office/drawing/2014/main" id="{E696899B-07EA-2584-671B-F6108E03DF04}"/>
              </a:ext>
            </a:extLst>
          </p:cNvPr>
          <p:cNvSpPr/>
          <p:nvPr/>
        </p:nvSpPr>
        <p:spPr>
          <a:xfrm>
            <a:off x="268110" y="5162602"/>
            <a:ext cx="2994660" cy="3962400"/>
          </a:xfrm>
          <a:prstGeom prst="roundRect">
            <a:avLst>
              <a:gd name="adj" fmla="val 1568"/>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14" name="Rectangle: Rounded Corners 13">
            <a:extLst>
              <a:ext uri="{FF2B5EF4-FFF2-40B4-BE49-F238E27FC236}">
                <a16:creationId xmlns:a16="http://schemas.microsoft.com/office/drawing/2014/main" id="{8025F8AF-FEBB-4413-31A1-2459ADAFB1A1}"/>
              </a:ext>
            </a:extLst>
          </p:cNvPr>
          <p:cNvSpPr/>
          <p:nvPr/>
        </p:nvSpPr>
        <p:spPr>
          <a:xfrm>
            <a:off x="3598050" y="2645932"/>
            <a:ext cx="2994660" cy="2393832"/>
          </a:xfrm>
          <a:prstGeom prst="roundRect">
            <a:avLst>
              <a:gd name="adj" fmla="val 2093"/>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20F38"/>
              </a:solidFill>
            </a:endParaRPr>
          </a:p>
        </p:txBody>
      </p:sp>
      <p:sp>
        <p:nvSpPr>
          <p:cNvPr id="15" name="TextBox 14">
            <a:extLst>
              <a:ext uri="{FF2B5EF4-FFF2-40B4-BE49-F238E27FC236}">
                <a16:creationId xmlns:a16="http://schemas.microsoft.com/office/drawing/2014/main" id="{D56DD834-45E6-3854-C3E7-4630C0850A49}"/>
              </a:ext>
            </a:extLst>
          </p:cNvPr>
          <p:cNvSpPr txBox="1"/>
          <p:nvPr/>
        </p:nvSpPr>
        <p:spPr>
          <a:xfrm>
            <a:off x="3325837" y="5138824"/>
            <a:ext cx="3333726" cy="3970318"/>
          </a:xfrm>
          <a:prstGeom prst="rect">
            <a:avLst/>
          </a:prstGeom>
          <a:noFill/>
          <a:ln>
            <a:noFill/>
          </a:ln>
        </p:spPr>
        <p:txBody>
          <a:bodyPr wrap="square" rtlCol="0">
            <a:spAutoFit/>
          </a:bodyPr>
          <a:lstStyle/>
          <a:p>
            <a:r>
              <a:rPr lang="en-GB" sz="1800" dirty="0">
                <a:solidFill>
                  <a:srgbClr val="120F38"/>
                </a:solidFill>
                <a:latin typeface="Arial Rounded MT Bold" panose="020F070403050403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cxnSp>
        <p:nvCxnSpPr>
          <p:cNvPr id="16" name="Straight Connector 15">
            <a:extLst>
              <a:ext uri="{FF2B5EF4-FFF2-40B4-BE49-F238E27FC236}">
                <a16:creationId xmlns:a16="http://schemas.microsoft.com/office/drawing/2014/main" id="{239EBDF6-FCA1-2557-0872-3A07F9507005}"/>
              </a:ext>
            </a:extLst>
          </p:cNvPr>
          <p:cNvCxnSpPr>
            <a:cxnSpLocks/>
          </p:cNvCxnSpPr>
          <p:nvPr/>
        </p:nvCxnSpPr>
        <p:spPr>
          <a:xfrm>
            <a:off x="3758070" y="4873042"/>
            <a:ext cx="2651760"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F6818F-0445-06F1-7822-F2996F42EB48}"/>
              </a:ext>
            </a:extLst>
          </p:cNvPr>
          <p:cNvCxnSpPr>
            <a:cxnSpLocks/>
          </p:cNvCxnSpPr>
          <p:nvPr/>
        </p:nvCxnSpPr>
        <p:spPr>
          <a:xfrm>
            <a:off x="439560" y="8980222"/>
            <a:ext cx="2651760" cy="0"/>
          </a:xfrm>
          <a:prstGeom prst="line">
            <a:avLst/>
          </a:prstGeom>
          <a:ln w="38100">
            <a:solidFill>
              <a:srgbClr val="120F3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1C4EC9D-76FA-F227-B1E1-1B4AF30A8A8C}"/>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7" name="TextBox 6">
            <a:extLst>
              <a:ext uri="{FF2B5EF4-FFF2-40B4-BE49-F238E27FC236}">
                <a16:creationId xmlns:a16="http://schemas.microsoft.com/office/drawing/2014/main" id="{ECD666F0-FDD9-262F-138B-71B79F4153F5}"/>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8" name="Picture 7" descr="A blue square with white letters&#10;&#10;Description automatically generated">
            <a:extLst>
              <a:ext uri="{FF2B5EF4-FFF2-40B4-BE49-F238E27FC236}">
                <a16:creationId xmlns:a16="http://schemas.microsoft.com/office/drawing/2014/main" id="{691C8730-C8B4-FD09-BF3F-D5738AAE5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a:extLst>
              <a:ext uri="{FF2B5EF4-FFF2-40B4-BE49-F238E27FC236}">
                <a16:creationId xmlns:a16="http://schemas.microsoft.com/office/drawing/2014/main" id="{717DCC85-FFB1-4151-2C2D-09EA0F1C8D0D}"/>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5. Do volcanoes still erupt?</a:t>
            </a:r>
            <a:endParaRPr lang="en-US" altLang="en-US" sz="1600" dirty="0">
              <a:solidFill>
                <a:srgbClr val="130E3C"/>
              </a:solidFill>
              <a:latin typeface="Arial Rounded MT Bold" panose="020F0704030504030204" pitchFamily="34" charset="77"/>
            </a:endParaRPr>
          </a:p>
        </p:txBody>
      </p:sp>
      <p:cxnSp>
        <p:nvCxnSpPr>
          <p:cNvPr id="17" name="Straight Connector 16">
            <a:extLst>
              <a:ext uri="{FF2B5EF4-FFF2-40B4-BE49-F238E27FC236}">
                <a16:creationId xmlns:a16="http://schemas.microsoft.com/office/drawing/2014/main" id="{3EF6F709-A799-DF09-8267-2FF224F99D55}"/>
              </a:ext>
            </a:extLst>
          </p:cNvPr>
          <p:cNvCxnSpPr>
            <a:cxnSpLocks/>
          </p:cNvCxnSpPr>
          <p:nvPr/>
        </p:nvCxnSpPr>
        <p:spPr>
          <a:xfrm>
            <a:off x="153988" y="960565"/>
            <a:ext cx="6505575" cy="3417"/>
          </a:xfrm>
          <a:prstGeom prst="line">
            <a:avLst/>
          </a:prstGeom>
          <a:ln w="28575">
            <a:solidFill>
              <a:srgbClr val="120F38"/>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8" name="Picture 17" descr="A blue square with a globe and text&#10;&#10;Description automatically generated">
            <a:extLst>
              <a:ext uri="{FF2B5EF4-FFF2-40B4-BE49-F238E27FC236}">
                <a16:creationId xmlns:a16="http://schemas.microsoft.com/office/drawing/2014/main" id="{B2C98D0C-C712-58B1-DBC2-7C34A9C39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821" y="156751"/>
            <a:ext cx="869251" cy="782326"/>
          </a:xfrm>
          <a:prstGeom prst="rect">
            <a:avLst/>
          </a:prstGeom>
        </p:spPr>
      </p:pic>
      <p:sp>
        <p:nvSpPr>
          <p:cNvPr id="20" name="TextBox 19">
            <a:extLst>
              <a:ext uri="{FF2B5EF4-FFF2-40B4-BE49-F238E27FC236}">
                <a16:creationId xmlns:a16="http://schemas.microsoft.com/office/drawing/2014/main" id="{D69F76E9-32D6-6554-5E70-A2C591210A4F}"/>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1" name="TextBox 20">
            <a:extLst>
              <a:ext uri="{FF2B5EF4-FFF2-40B4-BE49-F238E27FC236}">
                <a16:creationId xmlns:a16="http://schemas.microsoft.com/office/drawing/2014/main" id="{379371C5-AF02-56F8-CEDC-9008F4E03E33}"/>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2" name="TextBox 21">
            <a:extLst>
              <a:ext uri="{FF2B5EF4-FFF2-40B4-BE49-F238E27FC236}">
                <a16:creationId xmlns:a16="http://schemas.microsoft.com/office/drawing/2014/main" id="{131506BC-D426-A9FF-34B3-CB2C0FEE6FE7}"/>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23" name="TextBox 8">
            <a:extLst>
              <a:ext uri="{FF2B5EF4-FFF2-40B4-BE49-F238E27FC236}">
                <a16:creationId xmlns:a16="http://schemas.microsoft.com/office/drawing/2014/main" id="{A054DA7A-3A12-15B1-60C0-415BA2D96064}"/>
              </a:ext>
            </a:extLst>
          </p:cNvPr>
          <p:cNvSpPr txBox="1">
            <a:spLocks noChangeArrowheads="1"/>
          </p:cNvSpPr>
          <p:nvPr/>
        </p:nvSpPr>
        <p:spPr bwMode="auto">
          <a:xfrm>
            <a:off x="2882553" y="9626147"/>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24" name="Straight Connector 23">
            <a:extLst>
              <a:ext uri="{FF2B5EF4-FFF2-40B4-BE49-F238E27FC236}">
                <a16:creationId xmlns:a16="http://schemas.microsoft.com/office/drawing/2014/main" id="{1660F065-C3EB-F63C-6D57-F8A7FBE01793}"/>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3" name="Picture 2" descr="A blue star with a white background&#10;&#10;Description automatically generated">
            <a:extLst>
              <a:ext uri="{FF2B5EF4-FFF2-40B4-BE49-F238E27FC236}">
                <a16:creationId xmlns:a16="http://schemas.microsoft.com/office/drawing/2014/main" id="{13C8D5C4-A165-AA62-7588-A8FB7F27F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59525" y="696685"/>
            <a:ext cx="218062" cy="208929"/>
          </a:xfrm>
          <a:prstGeom prst="rect">
            <a:avLst/>
          </a:prstGeom>
        </p:spPr>
      </p:pic>
      <p:pic>
        <p:nvPicPr>
          <p:cNvPr id="4" name="Picture 3" descr="A blue star with a white background&#10;&#10;Description automatically generated">
            <a:extLst>
              <a:ext uri="{FF2B5EF4-FFF2-40B4-BE49-F238E27FC236}">
                <a16:creationId xmlns:a16="http://schemas.microsoft.com/office/drawing/2014/main" id="{C8212DFC-3ED5-F83B-8326-0E9A6DA3B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14795" y="693510"/>
            <a:ext cx="218062" cy="208929"/>
          </a:xfrm>
          <a:prstGeom prst="rect">
            <a:avLst/>
          </a:prstGeom>
        </p:spPr>
      </p:pic>
      <p:sp>
        <p:nvSpPr>
          <p:cNvPr id="10" name="TextBox 9">
            <a:extLst>
              <a:ext uri="{FF2B5EF4-FFF2-40B4-BE49-F238E27FC236}">
                <a16:creationId xmlns:a16="http://schemas.microsoft.com/office/drawing/2014/main" id="{F7D69C79-52B4-7777-039C-E02644BE53E9}"/>
              </a:ext>
            </a:extLst>
          </p:cNvPr>
          <p:cNvSpPr txBox="1"/>
          <p:nvPr/>
        </p:nvSpPr>
        <p:spPr>
          <a:xfrm>
            <a:off x="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2</a:t>
            </a:r>
          </a:p>
        </p:txBody>
      </p:sp>
    </p:spTree>
    <p:extLst>
      <p:ext uri="{BB962C8B-B14F-4D97-AF65-F5344CB8AC3E}">
        <p14:creationId xmlns:p14="http://schemas.microsoft.com/office/powerpoint/2010/main" val="383474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0D4FFE87-2121-C6BD-7A82-52DF0DC344B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1F422CF-ED6F-0D59-8451-BFB589FF2FD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27162DD1-ACF1-E6B4-5DBD-083F5EE0F72E}"/>
              </a:ext>
            </a:extLst>
          </p:cNvPr>
          <p:cNvSpPr/>
          <p:nvPr/>
        </p:nvSpPr>
        <p:spPr>
          <a:xfrm>
            <a:off x="180775" y="1037955"/>
            <a:ext cx="6496449" cy="584622"/>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rgbClr val="120F38"/>
                </a:solidFill>
                <a:latin typeface="Arial Rounded MT Bold" panose="020F0704030504030204" pitchFamily="34" charset="0"/>
              </a:rPr>
              <a:t>Example fact file 1: </a:t>
            </a:r>
          </a:p>
          <a:p>
            <a:pPr algn="ctr"/>
            <a:r>
              <a:rPr lang="en-GB" sz="1600" dirty="0" err="1">
                <a:solidFill>
                  <a:srgbClr val="120F38"/>
                </a:solidFill>
                <a:latin typeface="Arial Rounded MT Bold" panose="020F0704030504030204" pitchFamily="34" charset="0"/>
              </a:rPr>
              <a:t>Shishaldin</a:t>
            </a:r>
            <a:r>
              <a:rPr lang="en-GB" sz="1600" dirty="0">
                <a:solidFill>
                  <a:srgbClr val="120F38"/>
                </a:solidFill>
                <a:latin typeface="Arial Rounded MT Bold" panose="020F0704030504030204" pitchFamily="34" charset="0"/>
              </a:rPr>
              <a:t> Volcano, Alaska, USA (2023)</a:t>
            </a:r>
          </a:p>
        </p:txBody>
      </p:sp>
      <p:sp>
        <p:nvSpPr>
          <p:cNvPr id="2" name="Rectangle: Rounded Corners 1">
            <a:extLst>
              <a:ext uri="{FF2B5EF4-FFF2-40B4-BE49-F238E27FC236}">
                <a16:creationId xmlns:a16="http://schemas.microsoft.com/office/drawing/2014/main" id="{F1E04A0E-43D4-C301-69E8-6DA1A3B2BE6E}"/>
              </a:ext>
            </a:extLst>
          </p:cNvPr>
          <p:cNvSpPr/>
          <p:nvPr/>
        </p:nvSpPr>
        <p:spPr>
          <a:xfrm>
            <a:off x="180774" y="1696752"/>
            <a:ext cx="6496449" cy="7609715"/>
          </a:xfrm>
          <a:prstGeom prst="roundRect">
            <a:avLst>
              <a:gd name="adj" fmla="val 540"/>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20F38"/>
              </a:solidFill>
            </a:endParaRPr>
          </a:p>
        </p:txBody>
      </p:sp>
      <p:sp>
        <p:nvSpPr>
          <p:cNvPr id="4" name="TextBox 3">
            <a:extLst>
              <a:ext uri="{FF2B5EF4-FFF2-40B4-BE49-F238E27FC236}">
                <a16:creationId xmlns:a16="http://schemas.microsoft.com/office/drawing/2014/main" id="{171C9281-FB93-68D8-7D3D-154062201578}"/>
              </a:ext>
            </a:extLst>
          </p:cNvPr>
          <p:cNvSpPr txBox="1"/>
          <p:nvPr/>
        </p:nvSpPr>
        <p:spPr>
          <a:xfrm>
            <a:off x="202389" y="1686316"/>
            <a:ext cx="3354829" cy="5509200"/>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In 2023, </a:t>
            </a:r>
            <a:r>
              <a:rPr lang="en-GB" sz="1600" dirty="0" err="1">
                <a:solidFill>
                  <a:srgbClr val="120F38"/>
                </a:solidFill>
                <a:latin typeface="Arial Rounded MT Bold" panose="020F0704030504030204" pitchFamily="34" charset="0"/>
              </a:rPr>
              <a:t>Shishaldin</a:t>
            </a:r>
            <a:r>
              <a:rPr lang="en-GB" sz="1600" dirty="0">
                <a:solidFill>
                  <a:srgbClr val="120F38"/>
                </a:solidFill>
                <a:latin typeface="Arial Rounded MT Bold" panose="020F0704030504030204" pitchFamily="34" charset="0"/>
              </a:rPr>
              <a:t> Volcano, a big mountain in Alaska’s Aleutian Islands, showed how powerful volcanoes can be!</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Having been quiet for over two year, in July 2023, it erupted multiple times during the year. </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The volcano sent shooting ash high into the sky—almost as high as 30,000 feet! This made it hard for aeroplanes to fly safely, so some flights had to change their routes or be cancelled. The ash could be dangerous for aeroplane engines and make it difficult to see in the sky.</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The eruption was also concerning because it could</a:t>
            </a:r>
          </a:p>
        </p:txBody>
      </p:sp>
      <p:sp>
        <p:nvSpPr>
          <p:cNvPr id="7" name="TextBox 6">
            <a:extLst>
              <a:ext uri="{FF2B5EF4-FFF2-40B4-BE49-F238E27FC236}">
                <a16:creationId xmlns:a16="http://schemas.microsoft.com/office/drawing/2014/main" id="{C9F77F98-2771-BF6C-4B5E-463DB9C6FE23}"/>
              </a:ext>
            </a:extLst>
          </p:cNvPr>
          <p:cNvSpPr txBox="1"/>
          <p:nvPr/>
        </p:nvSpPr>
        <p:spPr>
          <a:xfrm>
            <a:off x="3583344" y="3284855"/>
            <a:ext cx="3140103" cy="6001643"/>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affect the plants and animals that live in the cold, wild areas nearby. When the volcano erupts, it releases ash that falls to the ground and covers plants. This can block sunlight, making it harder for plants to grow. Volcanic ash can pollute rivers, lakes and streams, making the water unsafe for fish and other creatures.</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Alaskan officials acted quickly, telling people in small towns to stay inside when ash was falling from the sky. </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Even though most people weren’t in danger, </a:t>
            </a:r>
            <a:r>
              <a:rPr lang="en-GB" sz="1600" dirty="0" err="1">
                <a:solidFill>
                  <a:srgbClr val="120F38"/>
                </a:solidFill>
                <a:latin typeface="Arial Rounded MT Bold" panose="020F0704030504030204" pitchFamily="34" charset="0"/>
              </a:rPr>
              <a:t>Shishaldin’s</a:t>
            </a:r>
            <a:r>
              <a:rPr lang="en-GB" sz="1600" dirty="0">
                <a:solidFill>
                  <a:srgbClr val="120F38"/>
                </a:solidFill>
                <a:latin typeface="Arial Rounded MT Bold" panose="020F0704030504030204" pitchFamily="34" charset="0"/>
              </a:rPr>
              <a:t> eruptions remind us that volcanoes are powerful and can still change the land around them!</a:t>
            </a:r>
          </a:p>
        </p:txBody>
      </p:sp>
      <p:pic>
        <p:nvPicPr>
          <p:cNvPr id="9" name="Picture 8" descr="A map of the island&#10;&#10;Description automatically generated">
            <a:extLst>
              <a:ext uri="{FF2B5EF4-FFF2-40B4-BE49-F238E27FC236}">
                <a16:creationId xmlns:a16="http://schemas.microsoft.com/office/drawing/2014/main" id="{5EB3C16B-CD37-00BA-FEBE-AA45B579D14B}"/>
              </a:ext>
            </a:extLst>
          </p:cNvPr>
          <p:cNvPicPr>
            <a:picLocks noChangeAspect="1"/>
          </p:cNvPicPr>
          <p:nvPr/>
        </p:nvPicPr>
        <p:blipFill>
          <a:blip r:embed="rId3"/>
          <a:srcRect t="8036" r="8514" b="23085"/>
          <a:stretch/>
        </p:blipFill>
        <p:spPr>
          <a:xfrm>
            <a:off x="3650841" y="1788556"/>
            <a:ext cx="2854175" cy="1432560"/>
          </a:xfrm>
          <a:prstGeom prst="roundRect">
            <a:avLst>
              <a:gd name="adj" fmla="val 8594"/>
            </a:avLst>
          </a:prstGeom>
          <a:solidFill>
            <a:srgbClr val="FFFFFF">
              <a:shade val="85000"/>
            </a:srgbClr>
          </a:solidFill>
          <a:ln w="28575">
            <a:solidFill>
              <a:srgbClr val="120F38"/>
            </a:solidFill>
          </a:ln>
          <a:effectLst/>
        </p:spPr>
      </p:pic>
      <p:pic>
        <p:nvPicPr>
          <p:cNvPr id="18" name="Picture 17" descr="A mountain range covered in snow&#10;&#10;Description automatically generated">
            <a:extLst>
              <a:ext uri="{FF2B5EF4-FFF2-40B4-BE49-F238E27FC236}">
                <a16:creationId xmlns:a16="http://schemas.microsoft.com/office/drawing/2014/main" id="{6E48C6C7-22CE-4C9F-9588-A878E92EF205}"/>
              </a:ext>
            </a:extLst>
          </p:cNvPr>
          <p:cNvPicPr>
            <a:picLocks noChangeAspect="1"/>
          </p:cNvPicPr>
          <p:nvPr/>
        </p:nvPicPr>
        <p:blipFill>
          <a:blip r:embed="rId4"/>
          <a:stretch>
            <a:fillRect/>
          </a:stretch>
        </p:blipFill>
        <p:spPr>
          <a:xfrm>
            <a:off x="337505" y="7133966"/>
            <a:ext cx="3020616" cy="2091407"/>
          </a:xfrm>
          <a:prstGeom prst="roundRect">
            <a:avLst>
              <a:gd name="adj" fmla="val 8594"/>
            </a:avLst>
          </a:prstGeom>
          <a:solidFill>
            <a:srgbClr val="FFFFFF">
              <a:shade val="85000"/>
            </a:srgbClr>
          </a:solidFill>
          <a:ln w="28575">
            <a:solidFill>
              <a:srgbClr val="120F38"/>
            </a:solidFill>
          </a:ln>
          <a:effectLst/>
        </p:spPr>
      </p:pic>
      <p:sp>
        <p:nvSpPr>
          <p:cNvPr id="3" name="TextBox 2">
            <a:extLst>
              <a:ext uri="{FF2B5EF4-FFF2-40B4-BE49-F238E27FC236}">
                <a16:creationId xmlns:a16="http://schemas.microsoft.com/office/drawing/2014/main" id="{2A8BAD88-0AC5-45CA-7639-CC4778272F80}"/>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5" name="TextBox 4">
            <a:extLst>
              <a:ext uri="{FF2B5EF4-FFF2-40B4-BE49-F238E27FC236}">
                <a16:creationId xmlns:a16="http://schemas.microsoft.com/office/drawing/2014/main" id="{A6C0F1F6-B52A-5661-2C96-4A3C09DB974E}"/>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6" name="Picture 5" descr="A blue square with white letters&#10;&#10;Description automatically generated">
            <a:extLst>
              <a:ext uri="{FF2B5EF4-FFF2-40B4-BE49-F238E27FC236}">
                <a16:creationId xmlns:a16="http://schemas.microsoft.com/office/drawing/2014/main" id="{3AFB70B9-7FD4-9DC1-EF15-CA0CA9DD0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5F03B509-4BF2-F45A-54AE-CCC0FA9975B4}"/>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5. Do volcanoes still erupt?</a:t>
            </a:r>
            <a:endParaRPr lang="en-US" altLang="en-US" sz="1600" dirty="0">
              <a:solidFill>
                <a:srgbClr val="130E3C"/>
              </a:solidFill>
              <a:latin typeface="Arial Rounded MT Bold" panose="020F0704030504030204" pitchFamily="34" charset="77"/>
            </a:endParaRPr>
          </a:p>
        </p:txBody>
      </p:sp>
      <p:cxnSp>
        <p:nvCxnSpPr>
          <p:cNvPr id="12" name="Straight Connector 11">
            <a:extLst>
              <a:ext uri="{FF2B5EF4-FFF2-40B4-BE49-F238E27FC236}">
                <a16:creationId xmlns:a16="http://schemas.microsoft.com/office/drawing/2014/main" id="{BC741DBB-221D-1DD6-5429-EF3D17E3A27D}"/>
              </a:ext>
            </a:extLst>
          </p:cNvPr>
          <p:cNvCxnSpPr>
            <a:cxnSpLocks/>
          </p:cNvCxnSpPr>
          <p:nvPr/>
        </p:nvCxnSpPr>
        <p:spPr>
          <a:xfrm>
            <a:off x="153988" y="960565"/>
            <a:ext cx="6505575" cy="3417"/>
          </a:xfrm>
          <a:prstGeom prst="line">
            <a:avLst/>
          </a:prstGeom>
          <a:ln w="28575">
            <a:solidFill>
              <a:srgbClr val="120F38"/>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3" name="Picture 12" descr="A blue square with a globe and text&#10;&#10;Description automatically generated">
            <a:extLst>
              <a:ext uri="{FF2B5EF4-FFF2-40B4-BE49-F238E27FC236}">
                <a16:creationId xmlns:a16="http://schemas.microsoft.com/office/drawing/2014/main" id="{8F85F39A-8F1E-D66E-7813-5285CE14EE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8821" y="159467"/>
            <a:ext cx="869251" cy="782326"/>
          </a:xfrm>
          <a:prstGeom prst="rect">
            <a:avLst/>
          </a:prstGeom>
        </p:spPr>
      </p:pic>
      <p:sp>
        <p:nvSpPr>
          <p:cNvPr id="21" name="TextBox 20">
            <a:extLst>
              <a:ext uri="{FF2B5EF4-FFF2-40B4-BE49-F238E27FC236}">
                <a16:creationId xmlns:a16="http://schemas.microsoft.com/office/drawing/2014/main" id="{24440B3E-D07A-97E1-5139-931AFC07189D}"/>
              </a:ext>
            </a:extLst>
          </p:cNvPr>
          <p:cNvSpPr txBox="1"/>
          <p:nvPr/>
        </p:nvSpPr>
        <p:spPr>
          <a:xfrm>
            <a:off x="3888393" y="9569590"/>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2" name="TextBox 21">
            <a:extLst>
              <a:ext uri="{FF2B5EF4-FFF2-40B4-BE49-F238E27FC236}">
                <a16:creationId xmlns:a16="http://schemas.microsoft.com/office/drawing/2014/main" id="{BCF7DCE1-1653-B0D7-550D-939AEE254C2A}"/>
              </a:ext>
            </a:extLst>
          </p:cNvPr>
          <p:cNvSpPr txBox="1"/>
          <p:nvPr/>
        </p:nvSpPr>
        <p:spPr>
          <a:xfrm>
            <a:off x="3888393" y="9569590"/>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23" name="TextBox 22">
            <a:extLst>
              <a:ext uri="{FF2B5EF4-FFF2-40B4-BE49-F238E27FC236}">
                <a16:creationId xmlns:a16="http://schemas.microsoft.com/office/drawing/2014/main" id="{70F53A98-6CD2-4E05-BAC8-C2CB9AAA182E}"/>
              </a:ext>
            </a:extLst>
          </p:cNvPr>
          <p:cNvSpPr txBox="1"/>
          <p:nvPr/>
        </p:nvSpPr>
        <p:spPr>
          <a:xfrm>
            <a:off x="3888393" y="9569590"/>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24" name="TextBox 8">
            <a:extLst>
              <a:ext uri="{FF2B5EF4-FFF2-40B4-BE49-F238E27FC236}">
                <a16:creationId xmlns:a16="http://schemas.microsoft.com/office/drawing/2014/main" id="{96662BA7-DD61-2C89-0176-C4E1B0B5E6C0}"/>
              </a:ext>
            </a:extLst>
          </p:cNvPr>
          <p:cNvSpPr txBox="1">
            <a:spLocks noChangeArrowheads="1"/>
          </p:cNvSpPr>
          <p:nvPr/>
        </p:nvSpPr>
        <p:spPr bwMode="auto">
          <a:xfrm>
            <a:off x="2922752" y="9569590"/>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25" name="Straight Connector 24">
            <a:extLst>
              <a:ext uri="{FF2B5EF4-FFF2-40B4-BE49-F238E27FC236}">
                <a16:creationId xmlns:a16="http://schemas.microsoft.com/office/drawing/2014/main" id="{1D9BA813-77B5-B08F-06D0-25125F8F811F}"/>
              </a:ext>
            </a:extLst>
          </p:cNvPr>
          <p:cNvCxnSpPr>
            <a:cxnSpLocks/>
          </p:cNvCxnSpPr>
          <p:nvPr/>
        </p:nvCxnSpPr>
        <p:spPr>
          <a:xfrm>
            <a:off x="153988" y="9452454"/>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C2A4ABB-1B92-758A-FE91-C8D12A0E8E76}"/>
              </a:ext>
            </a:extLst>
          </p:cNvPr>
          <p:cNvSpPr txBox="1">
            <a:spLocks noChangeArrowheads="1"/>
          </p:cNvSpPr>
          <p:nvPr/>
        </p:nvSpPr>
        <p:spPr bwMode="auto">
          <a:xfrm>
            <a:off x="4600957" y="660595"/>
            <a:ext cx="3516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sz="1600" dirty="0">
              <a:solidFill>
                <a:srgbClr val="130E3C"/>
              </a:solidFill>
              <a:latin typeface="Arial Rounded MT Bold" panose="020F0704030504030204" pitchFamily="34" charset="77"/>
            </a:endParaRPr>
          </a:p>
        </p:txBody>
      </p:sp>
      <p:sp>
        <p:nvSpPr>
          <p:cNvPr id="14" name="TextBox 13">
            <a:extLst>
              <a:ext uri="{FF2B5EF4-FFF2-40B4-BE49-F238E27FC236}">
                <a16:creationId xmlns:a16="http://schemas.microsoft.com/office/drawing/2014/main" id="{AEB86A3B-E2BD-188E-C28E-33E4885A92D3}"/>
              </a:ext>
            </a:extLst>
          </p:cNvPr>
          <p:cNvSpPr txBox="1"/>
          <p:nvPr/>
        </p:nvSpPr>
        <p:spPr>
          <a:xfrm>
            <a:off x="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3</a:t>
            </a:r>
          </a:p>
        </p:txBody>
      </p:sp>
    </p:spTree>
    <p:extLst>
      <p:ext uri="{BB962C8B-B14F-4D97-AF65-F5344CB8AC3E}">
        <p14:creationId xmlns:p14="http://schemas.microsoft.com/office/powerpoint/2010/main" val="115957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3C897EEB-B50A-464F-AFE9-6FE3F19AD7C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2BFE13C-1737-4DA8-580B-765150385775}"/>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EC66C14C-25B7-5296-D685-3C0D1424DC31}"/>
              </a:ext>
            </a:extLst>
          </p:cNvPr>
          <p:cNvSpPr/>
          <p:nvPr/>
        </p:nvSpPr>
        <p:spPr>
          <a:xfrm>
            <a:off x="186799" y="1091149"/>
            <a:ext cx="6496449" cy="632105"/>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rgbClr val="120F38"/>
                </a:solidFill>
                <a:latin typeface="Arial Rounded MT Bold" panose="020F0704030504030204" pitchFamily="34" charset="0"/>
              </a:rPr>
              <a:t>Example fact file 2: </a:t>
            </a:r>
          </a:p>
          <a:p>
            <a:pPr algn="ctr"/>
            <a:r>
              <a:rPr lang="en-GB" sz="1600" dirty="0">
                <a:solidFill>
                  <a:srgbClr val="120F38"/>
                </a:solidFill>
                <a:latin typeface="Arial Rounded MT Bold" panose="020F0704030504030204" pitchFamily="34" charset="0"/>
              </a:rPr>
              <a:t>Mount Etna, Sicily, Italy (2024)</a:t>
            </a:r>
          </a:p>
        </p:txBody>
      </p:sp>
      <p:sp>
        <p:nvSpPr>
          <p:cNvPr id="2" name="Rectangle: Rounded Corners 1">
            <a:extLst>
              <a:ext uri="{FF2B5EF4-FFF2-40B4-BE49-F238E27FC236}">
                <a16:creationId xmlns:a16="http://schemas.microsoft.com/office/drawing/2014/main" id="{2DA157A8-2741-6423-58D2-8697AEF4A644}"/>
              </a:ext>
            </a:extLst>
          </p:cNvPr>
          <p:cNvSpPr/>
          <p:nvPr/>
        </p:nvSpPr>
        <p:spPr>
          <a:xfrm>
            <a:off x="186799" y="1803551"/>
            <a:ext cx="6496449" cy="7685276"/>
          </a:xfrm>
          <a:prstGeom prst="roundRect">
            <a:avLst>
              <a:gd name="adj" fmla="val 1025"/>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20F38"/>
              </a:solidFill>
            </a:endParaRPr>
          </a:p>
        </p:txBody>
      </p:sp>
      <p:sp>
        <p:nvSpPr>
          <p:cNvPr id="6" name="TextBox 5">
            <a:extLst>
              <a:ext uri="{FF2B5EF4-FFF2-40B4-BE49-F238E27FC236}">
                <a16:creationId xmlns:a16="http://schemas.microsoft.com/office/drawing/2014/main" id="{E7C9AA69-10EF-E4B3-DA7A-76EA804A8AD3}"/>
              </a:ext>
            </a:extLst>
          </p:cNvPr>
          <p:cNvSpPr txBox="1"/>
          <p:nvPr/>
        </p:nvSpPr>
        <p:spPr>
          <a:xfrm>
            <a:off x="205136" y="1979339"/>
            <a:ext cx="3282646" cy="1569660"/>
          </a:xfrm>
          <a:prstGeom prst="rect">
            <a:avLst/>
          </a:prstGeom>
          <a:noFill/>
        </p:spPr>
        <p:txBody>
          <a:bodyPr wrap="square" rtlCol="0">
            <a:spAutoFit/>
          </a:bodyPr>
          <a:lstStyle/>
          <a:p>
            <a:r>
              <a:rPr lang="en-GB" sz="1600" dirty="0">
                <a:solidFill>
                  <a:srgbClr val="120F38"/>
                </a:solidFill>
                <a:latin typeface="Arial Rounded MT Bold" panose="020F0704030504030204" pitchFamily="34" charset="0"/>
              </a:rPr>
              <a:t>Mount Etna is a volcano located on the island of Sicily in Italy. It erupted in August 2024 and cause significant disruption to the local communities. </a:t>
            </a:r>
          </a:p>
        </p:txBody>
      </p:sp>
      <p:sp>
        <p:nvSpPr>
          <p:cNvPr id="8" name="TextBox 7">
            <a:extLst>
              <a:ext uri="{FF2B5EF4-FFF2-40B4-BE49-F238E27FC236}">
                <a16:creationId xmlns:a16="http://schemas.microsoft.com/office/drawing/2014/main" id="{D39EE8BA-7182-E054-288E-BBBF7094E902}"/>
              </a:ext>
            </a:extLst>
          </p:cNvPr>
          <p:cNvSpPr txBox="1"/>
          <p:nvPr/>
        </p:nvSpPr>
        <p:spPr>
          <a:xfrm>
            <a:off x="192073" y="3559432"/>
            <a:ext cx="6479128" cy="5755422"/>
          </a:xfrm>
          <a:prstGeom prst="rect">
            <a:avLst/>
          </a:prstGeom>
          <a:noFill/>
        </p:spPr>
        <p:txBody>
          <a:bodyPr wrap="square" rtlCol="0">
            <a:spAutoFit/>
          </a:bodyPr>
          <a:lstStyle/>
          <a:p>
            <a:r>
              <a:rPr lang="en-GB" sz="1600" dirty="0">
                <a:solidFill>
                  <a:srgbClr val="120F38"/>
                </a:solidFill>
                <a:latin typeface="Arial Rounded MT Bold" panose="020F0704030504030204" pitchFamily="34" charset="0"/>
              </a:rPr>
              <a:t>As one of the most active volcanoes in Europe, Mount Etna has long captured the world’s attention. It is one of the most famous volcanoes in the world, attracting tourists from all over. This tourism brings money and jobs to the area in hotels, restaurants and local businesses.</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However, this recent eruption disrupted daily life on the island, including the temporary closure of Catania’s airport.</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The eruption covered nearby towns in volcanic ash, turning day to night in some areas and creating a layer of fine grit over homes, cars and streets. Local authorities issued health warnings, advising residents to wear masks and stay indoors as much as possible to avoid inhaling ash.</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While the Italian government and scientists closely monitor Mount Etna, the eruption once again showed the importance of being prepared for those living near active volcanic zones.</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By observing changes in gas emissions, ground deformation and seismic activity, researchers hope to improve predictions for future eruptions, which could help protect the residents who live in Etna’s shadow.</a:t>
            </a:r>
          </a:p>
        </p:txBody>
      </p:sp>
      <p:pic>
        <p:nvPicPr>
          <p:cNvPr id="13" name="Picture 12" descr="A mountain range with a crater&#10;&#10;Description automatically generated with medium confidence">
            <a:extLst>
              <a:ext uri="{FF2B5EF4-FFF2-40B4-BE49-F238E27FC236}">
                <a16:creationId xmlns:a16="http://schemas.microsoft.com/office/drawing/2014/main" id="{A06D95B0-F195-9A16-8667-00D5CF6ED057}"/>
              </a:ext>
            </a:extLst>
          </p:cNvPr>
          <p:cNvPicPr>
            <a:picLocks noChangeAspect="1"/>
          </p:cNvPicPr>
          <p:nvPr/>
        </p:nvPicPr>
        <p:blipFill>
          <a:blip r:embed="rId3"/>
          <a:srcRect t="9556" r="8215" b="19363"/>
          <a:stretch/>
        </p:blipFill>
        <p:spPr>
          <a:xfrm>
            <a:off x="3535554" y="1981474"/>
            <a:ext cx="3051998" cy="1569660"/>
          </a:xfrm>
          <a:prstGeom prst="roundRect">
            <a:avLst>
              <a:gd name="adj" fmla="val 8594"/>
            </a:avLst>
          </a:prstGeom>
          <a:solidFill>
            <a:srgbClr val="FFFFFF">
              <a:shade val="85000"/>
            </a:srgbClr>
          </a:solidFill>
          <a:ln w="28575">
            <a:solidFill>
              <a:srgbClr val="120F38"/>
            </a:solidFill>
          </a:ln>
          <a:effectLst/>
        </p:spPr>
      </p:pic>
      <p:sp>
        <p:nvSpPr>
          <p:cNvPr id="3" name="TextBox 2">
            <a:extLst>
              <a:ext uri="{FF2B5EF4-FFF2-40B4-BE49-F238E27FC236}">
                <a16:creationId xmlns:a16="http://schemas.microsoft.com/office/drawing/2014/main" id="{BD85D9DC-D511-B55C-715D-FBFD2E98F24C}"/>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4" name="TextBox 3">
            <a:extLst>
              <a:ext uri="{FF2B5EF4-FFF2-40B4-BE49-F238E27FC236}">
                <a16:creationId xmlns:a16="http://schemas.microsoft.com/office/drawing/2014/main" id="{D8545ECC-4C8B-E2E1-BEA3-D89C652F6B72}"/>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5" name="TextBox 4">
            <a:extLst>
              <a:ext uri="{FF2B5EF4-FFF2-40B4-BE49-F238E27FC236}">
                <a16:creationId xmlns:a16="http://schemas.microsoft.com/office/drawing/2014/main" id="{407F9FCD-F872-7297-66A9-4BD0950D90E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7" name="TextBox 8">
            <a:extLst>
              <a:ext uri="{FF2B5EF4-FFF2-40B4-BE49-F238E27FC236}">
                <a16:creationId xmlns:a16="http://schemas.microsoft.com/office/drawing/2014/main" id="{1D38358A-E7A4-8BC0-A928-3A10F5501614}"/>
              </a:ext>
            </a:extLst>
          </p:cNvPr>
          <p:cNvSpPr txBox="1">
            <a:spLocks noChangeArrowheads="1"/>
          </p:cNvSpPr>
          <p:nvPr/>
        </p:nvSpPr>
        <p:spPr bwMode="auto">
          <a:xfrm>
            <a:off x="2946180" y="9618239"/>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9" name="Straight Connector 8">
            <a:extLst>
              <a:ext uri="{FF2B5EF4-FFF2-40B4-BE49-F238E27FC236}">
                <a16:creationId xmlns:a16="http://schemas.microsoft.com/office/drawing/2014/main" id="{AD84A301-77BE-A3CB-0FDF-8BED5BDF2ACA}"/>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B29D132-2EE2-B501-D373-2B9618B58921}"/>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14" name="TextBox 13">
            <a:extLst>
              <a:ext uri="{FF2B5EF4-FFF2-40B4-BE49-F238E27FC236}">
                <a16:creationId xmlns:a16="http://schemas.microsoft.com/office/drawing/2014/main" id="{2DCB7725-E88D-DD62-A773-8DA3323FACC0}"/>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15" name="Picture 14" descr="A blue square with white letters&#10;&#10;Description automatically generated">
            <a:extLst>
              <a:ext uri="{FF2B5EF4-FFF2-40B4-BE49-F238E27FC236}">
                <a16:creationId xmlns:a16="http://schemas.microsoft.com/office/drawing/2014/main" id="{62376524-E7FB-2BF8-2867-1DA89EC3B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9">
            <a:extLst>
              <a:ext uri="{FF2B5EF4-FFF2-40B4-BE49-F238E27FC236}">
                <a16:creationId xmlns:a16="http://schemas.microsoft.com/office/drawing/2014/main" id="{0D91B4CA-71E6-81A2-6A68-1898C278DB8E}"/>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5. Do volcanoes still erupt?</a:t>
            </a:r>
            <a:endParaRPr lang="en-US" altLang="en-US" sz="1600" dirty="0">
              <a:solidFill>
                <a:srgbClr val="130E3C"/>
              </a:solidFill>
              <a:latin typeface="Arial Rounded MT Bold" panose="020F0704030504030204" pitchFamily="34" charset="77"/>
            </a:endParaRPr>
          </a:p>
        </p:txBody>
      </p:sp>
      <p:cxnSp>
        <p:nvCxnSpPr>
          <p:cNvPr id="17" name="Straight Connector 16">
            <a:extLst>
              <a:ext uri="{FF2B5EF4-FFF2-40B4-BE49-F238E27FC236}">
                <a16:creationId xmlns:a16="http://schemas.microsoft.com/office/drawing/2014/main" id="{720AAE61-FD1C-376F-2D5B-ACF7A9CDAAD6}"/>
              </a:ext>
            </a:extLst>
          </p:cNvPr>
          <p:cNvCxnSpPr>
            <a:cxnSpLocks/>
          </p:cNvCxnSpPr>
          <p:nvPr/>
        </p:nvCxnSpPr>
        <p:spPr>
          <a:xfrm>
            <a:off x="153988" y="960565"/>
            <a:ext cx="6505575" cy="3417"/>
          </a:xfrm>
          <a:prstGeom prst="line">
            <a:avLst/>
          </a:prstGeom>
          <a:ln w="28575">
            <a:solidFill>
              <a:srgbClr val="120F38"/>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8" name="Picture 17" descr="A blue square with a globe and text&#10;&#10;Description automatically generated">
            <a:extLst>
              <a:ext uri="{FF2B5EF4-FFF2-40B4-BE49-F238E27FC236}">
                <a16:creationId xmlns:a16="http://schemas.microsoft.com/office/drawing/2014/main" id="{44B45446-436B-2EE9-A755-1E20585FD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821" y="159357"/>
            <a:ext cx="869251" cy="782326"/>
          </a:xfrm>
          <a:prstGeom prst="rect">
            <a:avLst/>
          </a:prstGeom>
        </p:spPr>
      </p:pic>
      <p:sp>
        <p:nvSpPr>
          <p:cNvPr id="10" name="TextBox 9">
            <a:extLst>
              <a:ext uri="{FF2B5EF4-FFF2-40B4-BE49-F238E27FC236}">
                <a16:creationId xmlns:a16="http://schemas.microsoft.com/office/drawing/2014/main" id="{C6E5F601-A179-DAA2-A726-21ED1239D0C9}"/>
              </a:ext>
            </a:extLst>
          </p:cNvPr>
          <p:cNvSpPr txBox="1">
            <a:spLocks noChangeArrowheads="1"/>
          </p:cNvSpPr>
          <p:nvPr/>
        </p:nvSpPr>
        <p:spPr bwMode="auto">
          <a:xfrm>
            <a:off x="4600957" y="660595"/>
            <a:ext cx="3516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sz="1600" dirty="0">
              <a:solidFill>
                <a:srgbClr val="130E3C"/>
              </a:solidFill>
              <a:latin typeface="Arial Rounded MT Bold" panose="020F0704030504030204" pitchFamily="34" charset="77"/>
            </a:endParaRPr>
          </a:p>
        </p:txBody>
      </p:sp>
      <p:sp>
        <p:nvSpPr>
          <p:cNvPr id="19" name="TextBox 18">
            <a:extLst>
              <a:ext uri="{FF2B5EF4-FFF2-40B4-BE49-F238E27FC236}">
                <a16:creationId xmlns:a16="http://schemas.microsoft.com/office/drawing/2014/main" id="{46623F61-FA3D-8870-FC90-46CE1C77B0ED}"/>
              </a:ext>
            </a:extLst>
          </p:cNvPr>
          <p:cNvSpPr txBox="1"/>
          <p:nvPr/>
        </p:nvSpPr>
        <p:spPr>
          <a:xfrm>
            <a:off x="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5</a:t>
            </a:r>
          </a:p>
        </p:txBody>
      </p:sp>
    </p:spTree>
    <p:extLst>
      <p:ext uri="{BB962C8B-B14F-4D97-AF65-F5344CB8AC3E}">
        <p14:creationId xmlns:p14="http://schemas.microsoft.com/office/powerpoint/2010/main" val="274825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2A88EFB4-FB1D-4C86-1C68-76F4A46F9B7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1CB06C9-180E-053B-1815-197384C5D1E0}"/>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DA45C829-A7EF-FE07-9E91-F52267A5A8FA}"/>
              </a:ext>
            </a:extLst>
          </p:cNvPr>
          <p:cNvSpPr/>
          <p:nvPr/>
        </p:nvSpPr>
        <p:spPr>
          <a:xfrm>
            <a:off x="190020" y="1069548"/>
            <a:ext cx="6496449" cy="668873"/>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rgbClr val="120F38"/>
                </a:solidFill>
                <a:latin typeface="Arial Rounded MT Bold" panose="020F0704030504030204" pitchFamily="34" charset="0"/>
              </a:rPr>
              <a:t>Example fact file 3: </a:t>
            </a:r>
          </a:p>
          <a:p>
            <a:pPr algn="ctr"/>
            <a:r>
              <a:rPr lang="en-GB" sz="1600" dirty="0" err="1">
                <a:solidFill>
                  <a:srgbClr val="120F38"/>
                </a:solidFill>
                <a:latin typeface="Arial Rounded MT Bold" panose="020F0704030504030204" pitchFamily="34" charset="0"/>
              </a:rPr>
              <a:t>Semeru</a:t>
            </a:r>
            <a:r>
              <a:rPr lang="en-GB" sz="1600" dirty="0">
                <a:solidFill>
                  <a:srgbClr val="120F38"/>
                </a:solidFill>
                <a:latin typeface="Arial Rounded MT Bold" panose="020F0704030504030204" pitchFamily="34" charset="0"/>
              </a:rPr>
              <a:t> Volcano, East Java, Indonesia (2022)</a:t>
            </a:r>
            <a:endParaRPr lang="en-GB" sz="1200" dirty="0">
              <a:solidFill>
                <a:srgbClr val="120F38"/>
              </a:solidFill>
              <a:latin typeface="Arial Rounded MT Bold" panose="020F0704030504030204" pitchFamily="34" charset="0"/>
            </a:endParaRPr>
          </a:p>
        </p:txBody>
      </p:sp>
      <p:sp>
        <p:nvSpPr>
          <p:cNvPr id="2" name="Rectangle: Rounded Corners 1">
            <a:extLst>
              <a:ext uri="{FF2B5EF4-FFF2-40B4-BE49-F238E27FC236}">
                <a16:creationId xmlns:a16="http://schemas.microsoft.com/office/drawing/2014/main" id="{6865D738-C073-58BF-B366-DB37865666E2}"/>
              </a:ext>
            </a:extLst>
          </p:cNvPr>
          <p:cNvSpPr/>
          <p:nvPr/>
        </p:nvSpPr>
        <p:spPr>
          <a:xfrm>
            <a:off x="190020" y="1801582"/>
            <a:ext cx="6496449" cy="7623005"/>
          </a:xfrm>
          <a:prstGeom prst="roundRect">
            <a:avLst>
              <a:gd name="adj" fmla="val 540"/>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20F38"/>
              </a:solidFill>
            </a:endParaRPr>
          </a:p>
        </p:txBody>
      </p:sp>
      <p:sp>
        <p:nvSpPr>
          <p:cNvPr id="7" name="TextBox 6">
            <a:extLst>
              <a:ext uri="{FF2B5EF4-FFF2-40B4-BE49-F238E27FC236}">
                <a16:creationId xmlns:a16="http://schemas.microsoft.com/office/drawing/2014/main" id="{60E2AB69-87DC-440D-256F-64B798FA5754}"/>
              </a:ext>
            </a:extLst>
          </p:cNvPr>
          <p:cNvSpPr txBox="1"/>
          <p:nvPr/>
        </p:nvSpPr>
        <p:spPr>
          <a:xfrm>
            <a:off x="190020" y="1830857"/>
            <a:ext cx="3144350" cy="5262979"/>
          </a:xfrm>
          <a:prstGeom prst="rect">
            <a:avLst/>
          </a:prstGeom>
          <a:noFill/>
          <a:ln>
            <a:noFill/>
          </a:ln>
        </p:spPr>
        <p:txBody>
          <a:bodyPr wrap="square">
            <a:spAutoFit/>
          </a:bodyPr>
          <a:lstStyle/>
          <a:p>
            <a:r>
              <a:rPr lang="en-GB" sz="1600" dirty="0" err="1">
                <a:solidFill>
                  <a:srgbClr val="120F38"/>
                </a:solidFill>
                <a:latin typeface="Arial Rounded MT Bold" panose="020F0704030504030204" pitchFamily="34" charset="0"/>
              </a:rPr>
              <a:t>Semeru</a:t>
            </a:r>
            <a:r>
              <a:rPr lang="en-GB" sz="1600" dirty="0">
                <a:solidFill>
                  <a:srgbClr val="120F38"/>
                </a:solidFill>
                <a:latin typeface="Arial Rounded MT Bold" panose="020F0704030504030204" pitchFamily="34" charset="0"/>
              </a:rPr>
              <a:t> Volcano in East Java, Indonesia, made headlines in December 2022 with a powerful eruption that forced over 2,000 people to leave their homes. </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Although </a:t>
            </a:r>
            <a:r>
              <a:rPr lang="en-GB" sz="1600" dirty="0" err="1">
                <a:solidFill>
                  <a:srgbClr val="120F38"/>
                </a:solidFill>
                <a:latin typeface="Arial Rounded MT Bold" panose="020F0704030504030204" pitchFamily="34" charset="0"/>
              </a:rPr>
              <a:t>Semeru</a:t>
            </a:r>
            <a:r>
              <a:rPr lang="en-GB" sz="1600" dirty="0">
                <a:solidFill>
                  <a:srgbClr val="120F38"/>
                </a:solidFill>
                <a:latin typeface="Arial Rounded MT Bold" panose="020F0704030504030204" pitchFamily="34" charset="0"/>
              </a:rPr>
              <a:t> had been showing signs of increased activity, the scale of the eruption caught people by surprise. Lava and hot ash flowed down the slopes, covering nearby villages and prompting local authorities to declare a state of emergency. This eruption was part of a series of recent volcanic events in Indonesia, a country known for lots of volcanic </a:t>
            </a:r>
          </a:p>
          <a:p>
            <a:endParaRPr lang="en-GB" sz="1600" dirty="0">
              <a:solidFill>
                <a:srgbClr val="120F38"/>
              </a:solidFill>
              <a:latin typeface="Arial Rounded MT Bold" panose="020F0704030504030204" pitchFamily="34" charset="0"/>
            </a:endParaRPr>
          </a:p>
        </p:txBody>
      </p:sp>
      <p:pic>
        <p:nvPicPr>
          <p:cNvPr id="15" name="Picture 14" descr="A mountain with clouds in the background&#10;&#10;Description automatically generated">
            <a:extLst>
              <a:ext uri="{FF2B5EF4-FFF2-40B4-BE49-F238E27FC236}">
                <a16:creationId xmlns:a16="http://schemas.microsoft.com/office/drawing/2014/main" id="{1743DB1E-2F86-FB89-AC17-EAE108BE240B}"/>
              </a:ext>
            </a:extLst>
          </p:cNvPr>
          <p:cNvPicPr>
            <a:picLocks noChangeAspect="1"/>
          </p:cNvPicPr>
          <p:nvPr/>
        </p:nvPicPr>
        <p:blipFill>
          <a:blip r:embed="rId3"/>
          <a:srcRect t="7078" b="23598"/>
          <a:stretch/>
        </p:blipFill>
        <p:spPr>
          <a:xfrm>
            <a:off x="293893" y="6837804"/>
            <a:ext cx="6288702" cy="2452112"/>
          </a:xfrm>
          <a:prstGeom prst="roundRect">
            <a:avLst>
              <a:gd name="adj" fmla="val 3874"/>
            </a:avLst>
          </a:prstGeom>
          <a:solidFill>
            <a:srgbClr val="FFFFFF">
              <a:shade val="85000"/>
            </a:srgbClr>
          </a:solidFill>
          <a:ln w="28575">
            <a:solidFill>
              <a:srgbClr val="120F38"/>
            </a:solidFill>
          </a:ln>
          <a:effectLst/>
        </p:spPr>
      </p:pic>
      <p:sp>
        <p:nvSpPr>
          <p:cNvPr id="17" name="TextBox 16">
            <a:extLst>
              <a:ext uri="{FF2B5EF4-FFF2-40B4-BE49-F238E27FC236}">
                <a16:creationId xmlns:a16="http://schemas.microsoft.com/office/drawing/2014/main" id="{114D01B6-FA6C-7AD9-DC49-405E2686812A}"/>
              </a:ext>
            </a:extLst>
          </p:cNvPr>
          <p:cNvSpPr txBox="1"/>
          <p:nvPr/>
        </p:nvSpPr>
        <p:spPr>
          <a:xfrm>
            <a:off x="3438243" y="1823841"/>
            <a:ext cx="3242343" cy="5262979"/>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activity due to its location along tectonic plate boundaries.</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The eruption also triggered dangerous mudflows, known as lahars, that flowed down the rivers near </a:t>
            </a:r>
            <a:r>
              <a:rPr lang="en-GB" sz="1600" dirty="0" err="1">
                <a:solidFill>
                  <a:srgbClr val="120F38"/>
                </a:solidFill>
                <a:latin typeface="Arial Rounded MT Bold" panose="020F0704030504030204" pitchFamily="34" charset="0"/>
              </a:rPr>
              <a:t>Semeru</a:t>
            </a:r>
            <a:r>
              <a:rPr lang="en-GB" sz="1600" dirty="0">
                <a:solidFill>
                  <a:srgbClr val="120F38"/>
                </a:solidFill>
                <a:latin typeface="Arial Rounded MT Bold" panose="020F0704030504030204" pitchFamily="34" charset="0"/>
              </a:rPr>
              <a:t>. These thick, fast-moving mudflows carried debris and ash into villages, damaging buildings and threatening lives. </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Indonesia’s National Agency for Disaster Management sent additional teams to monitor the volcano and support ongoing evacuations, showing how well the government reacted to the volcanic disaster. </a:t>
            </a:r>
          </a:p>
          <a:p>
            <a:endParaRPr lang="en-GB" sz="1600" dirty="0">
              <a:solidFill>
                <a:srgbClr val="120F38"/>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6DD1E4A7-03DF-087E-53C6-5F50118CE7FC}"/>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4" name="TextBox 3">
            <a:extLst>
              <a:ext uri="{FF2B5EF4-FFF2-40B4-BE49-F238E27FC236}">
                <a16:creationId xmlns:a16="http://schemas.microsoft.com/office/drawing/2014/main" id="{1356F020-9471-7759-9C6C-185E446E9DA0}"/>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5" name="Picture 4" descr="A blue square with white letters&#10;&#10;Description automatically generated">
            <a:extLst>
              <a:ext uri="{FF2B5EF4-FFF2-40B4-BE49-F238E27FC236}">
                <a16:creationId xmlns:a16="http://schemas.microsoft.com/office/drawing/2014/main" id="{72082BD3-304F-C528-42C3-FBF5D7296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BDE8C91B-D19A-3306-0A2A-3014DFCDCC70}"/>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5. Do volcanoes still erupt?</a:t>
            </a:r>
            <a:endParaRPr lang="en-US" altLang="en-US" sz="1600" dirty="0">
              <a:solidFill>
                <a:srgbClr val="130E3C"/>
              </a:solidFill>
              <a:latin typeface="Arial Rounded MT Bold" panose="020F0704030504030204" pitchFamily="34" charset="77"/>
            </a:endParaRPr>
          </a:p>
        </p:txBody>
      </p:sp>
      <p:cxnSp>
        <p:nvCxnSpPr>
          <p:cNvPr id="8" name="Straight Connector 7">
            <a:extLst>
              <a:ext uri="{FF2B5EF4-FFF2-40B4-BE49-F238E27FC236}">
                <a16:creationId xmlns:a16="http://schemas.microsoft.com/office/drawing/2014/main" id="{DE02D55A-70D8-CB7E-26B2-150927FAD181}"/>
              </a:ext>
            </a:extLst>
          </p:cNvPr>
          <p:cNvCxnSpPr>
            <a:cxnSpLocks/>
          </p:cNvCxnSpPr>
          <p:nvPr/>
        </p:nvCxnSpPr>
        <p:spPr>
          <a:xfrm>
            <a:off x="153988" y="960565"/>
            <a:ext cx="6505575" cy="3417"/>
          </a:xfrm>
          <a:prstGeom prst="line">
            <a:avLst/>
          </a:prstGeom>
          <a:ln w="28575">
            <a:solidFill>
              <a:srgbClr val="120F38"/>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9" name="Picture 8" descr="A blue square with a globe and text&#10;&#10;Description automatically generated">
            <a:extLst>
              <a:ext uri="{FF2B5EF4-FFF2-40B4-BE49-F238E27FC236}">
                <a16:creationId xmlns:a16="http://schemas.microsoft.com/office/drawing/2014/main" id="{204FC0D2-3BD2-9849-3F55-950880399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8821" y="159821"/>
            <a:ext cx="869251" cy="782326"/>
          </a:xfrm>
          <a:prstGeom prst="rect">
            <a:avLst/>
          </a:prstGeom>
        </p:spPr>
      </p:pic>
      <p:sp>
        <p:nvSpPr>
          <p:cNvPr id="13" name="TextBox 12">
            <a:extLst>
              <a:ext uri="{FF2B5EF4-FFF2-40B4-BE49-F238E27FC236}">
                <a16:creationId xmlns:a16="http://schemas.microsoft.com/office/drawing/2014/main" id="{B80C5BB6-0810-8B01-2E66-1B5AE7D29156}"/>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4" name="TextBox 13">
            <a:extLst>
              <a:ext uri="{FF2B5EF4-FFF2-40B4-BE49-F238E27FC236}">
                <a16:creationId xmlns:a16="http://schemas.microsoft.com/office/drawing/2014/main" id="{544342F1-4263-60CF-7853-6404A8519D2B}"/>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6" name="TextBox 15">
            <a:extLst>
              <a:ext uri="{FF2B5EF4-FFF2-40B4-BE49-F238E27FC236}">
                <a16:creationId xmlns:a16="http://schemas.microsoft.com/office/drawing/2014/main" id="{39DAC188-AE57-5FEB-8746-2314E77CCAF7}"/>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8" name="TextBox 17">
            <a:extLst>
              <a:ext uri="{FF2B5EF4-FFF2-40B4-BE49-F238E27FC236}">
                <a16:creationId xmlns:a16="http://schemas.microsoft.com/office/drawing/2014/main" id="{71B6635B-0E50-F328-B519-9367864EE15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20" name="TextBox 8">
            <a:extLst>
              <a:ext uri="{FF2B5EF4-FFF2-40B4-BE49-F238E27FC236}">
                <a16:creationId xmlns:a16="http://schemas.microsoft.com/office/drawing/2014/main" id="{6608787B-3B61-3A67-2527-4E5D17D2B32C}"/>
              </a:ext>
            </a:extLst>
          </p:cNvPr>
          <p:cNvSpPr txBox="1">
            <a:spLocks noChangeArrowheads="1"/>
          </p:cNvSpPr>
          <p:nvPr/>
        </p:nvSpPr>
        <p:spPr bwMode="auto">
          <a:xfrm>
            <a:off x="2946180" y="9638457"/>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21" name="Straight Connector 20">
            <a:extLst>
              <a:ext uri="{FF2B5EF4-FFF2-40B4-BE49-F238E27FC236}">
                <a16:creationId xmlns:a16="http://schemas.microsoft.com/office/drawing/2014/main" id="{DBE797B5-5219-5859-FEE1-58C346BC715F}"/>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B2B489E-7EE9-4EBF-8669-8A67DD92E159}"/>
              </a:ext>
            </a:extLst>
          </p:cNvPr>
          <p:cNvSpPr txBox="1">
            <a:spLocks noChangeArrowheads="1"/>
          </p:cNvSpPr>
          <p:nvPr/>
        </p:nvSpPr>
        <p:spPr bwMode="auto">
          <a:xfrm>
            <a:off x="4600957" y="660595"/>
            <a:ext cx="3516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sz="1600" dirty="0">
              <a:solidFill>
                <a:srgbClr val="130E3C"/>
              </a:solidFill>
              <a:latin typeface="Arial Rounded MT Bold" panose="020F0704030504030204" pitchFamily="34" charset="77"/>
            </a:endParaRPr>
          </a:p>
        </p:txBody>
      </p:sp>
      <p:sp>
        <p:nvSpPr>
          <p:cNvPr id="12" name="TextBox 11">
            <a:extLst>
              <a:ext uri="{FF2B5EF4-FFF2-40B4-BE49-F238E27FC236}">
                <a16:creationId xmlns:a16="http://schemas.microsoft.com/office/drawing/2014/main" id="{CCF28BD8-3193-3CD7-BD41-4E56C86A6BAD}"/>
              </a:ext>
            </a:extLst>
          </p:cNvPr>
          <p:cNvSpPr txBox="1"/>
          <p:nvPr/>
        </p:nvSpPr>
        <p:spPr>
          <a:xfrm>
            <a:off x="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5</a:t>
            </a:r>
          </a:p>
        </p:txBody>
      </p:sp>
    </p:spTree>
    <p:extLst>
      <p:ext uri="{BB962C8B-B14F-4D97-AF65-F5344CB8AC3E}">
        <p14:creationId xmlns:p14="http://schemas.microsoft.com/office/powerpoint/2010/main" val="420876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2E547464-45D0-F530-7300-774F5ACB04B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8E64BD4-927D-44E3-F3FC-055BF479BFA7}"/>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61" name="Google Shape;116;p1">
            <a:extLst>
              <a:ext uri="{FF2B5EF4-FFF2-40B4-BE49-F238E27FC236}">
                <a16:creationId xmlns:a16="http://schemas.microsoft.com/office/drawing/2014/main" id="{F3840578-FC38-AF80-D210-3C6000B6C3B9}"/>
              </a:ext>
            </a:extLst>
          </p:cNvPr>
          <p:cNvSpPr/>
          <p:nvPr/>
        </p:nvSpPr>
        <p:spPr>
          <a:xfrm>
            <a:off x="180775" y="1070661"/>
            <a:ext cx="6496449" cy="635113"/>
          </a:xfrm>
          <a:prstGeom prst="roundRect">
            <a:avLst>
              <a:gd name="adj" fmla="val 4891"/>
            </a:avLst>
          </a:prstGeom>
          <a:noFill/>
          <a:ln w="28575" cap="flat" cmpd="sng">
            <a:solidFill>
              <a:srgbClr val="120F38"/>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600" dirty="0">
                <a:solidFill>
                  <a:srgbClr val="120F38"/>
                </a:solidFill>
                <a:latin typeface="Arial Rounded MT Bold" panose="020F0704030504030204" pitchFamily="34" charset="0"/>
              </a:rPr>
              <a:t>Example fact file 4: </a:t>
            </a:r>
          </a:p>
          <a:p>
            <a:pPr algn="ctr"/>
            <a:r>
              <a:rPr lang="en-GB" sz="1600" dirty="0">
                <a:solidFill>
                  <a:srgbClr val="120F38"/>
                </a:solidFill>
                <a:latin typeface="Arial Rounded MT Bold" panose="020F0704030504030204" pitchFamily="34" charset="0"/>
              </a:rPr>
              <a:t>Mauna Loa, Hawaii, USA (2022)</a:t>
            </a:r>
            <a:endParaRPr lang="en-GB" sz="1200" dirty="0">
              <a:solidFill>
                <a:srgbClr val="120F38"/>
              </a:solidFill>
              <a:latin typeface="Arial Rounded MT Bold" panose="020F0704030504030204" pitchFamily="34" charset="0"/>
            </a:endParaRPr>
          </a:p>
        </p:txBody>
      </p:sp>
      <p:sp>
        <p:nvSpPr>
          <p:cNvPr id="2" name="Rectangle: Rounded Corners 1">
            <a:extLst>
              <a:ext uri="{FF2B5EF4-FFF2-40B4-BE49-F238E27FC236}">
                <a16:creationId xmlns:a16="http://schemas.microsoft.com/office/drawing/2014/main" id="{A4E17331-01BC-07D1-027F-9D7CB5AD0B3A}"/>
              </a:ext>
            </a:extLst>
          </p:cNvPr>
          <p:cNvSpPr/>
          <p:nvPr/>
        </p:nvSpPr>
        <p:spPr>
          <a:xfrm>
            <a:off x="180775" y="1777601"/>
            <a:ext cx="6496449" cy="7429500"/>
          </a:xfrm>
          <a:prstGeom prst="roundRect">
            <a:avLst>
              <a:gd name="adj" fmla="val 297"/>
            </a:avLst>
          </a:prstGeom>
          <a:noFill/>
          <a:ln w="28575">
            <a:solidFill>
              <a:srgbClr val="120F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20F38"/>
              </a:solidFill>
            </a:endParaRPr>
          </a:p>
        </p:txBody>
      </p:sp>
      <p:sp>
        <p:nvSpPr>
          <p:cNvPr id="6" name="TextBox 5">
            <a:extLst>
              <a:ext uri="{FF2B5EF4-FFF2-40B4-BE49-F238E27FC236}">
                <a16:creationId xmlns:a16="http://schemas.microsoft.com/office/drawing/2014/main" id="{ED8407DD-1069-F9FC-F08D-DBC0940D956E}"/>
              </a:ext>
            </a:extLst>
          </p:cNvPr>
          <p:cNvSpPr txBox="1"/>
          <p:nvPr/>
        </p:nvSpPr>
        <p:spPr>
          <a:xfrm>
            <a:off x="180775" y="1801512"/>
            <a:ext cx="3250118" cy="2308324"/>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After being dormant for almost 40 years, Mauna Loa, one of the biggest and most famous volcanoes in the world, started to erupt in November 2022. Lava began flowing down its sides, and people were amazed by the incredible sight of the volcano waking up!</a:t>
            </a:r>
          </a:p>
        </p:txBody>
      </p:sp>
      <p:pic>
        <p:nvPicPr>
          <p:cNvPr id="9" name="Picture 8" descr="A red and black sky with clouds&#10;&#10;Description automatically generated">
            <a:extLst>
              <a:ext uri="{FF2B5EF4-FFF2-40B4-BE49-F238E27FC236}">
                <a16:creationId xmlns:a16="http://schemas.microsoft.com/office/drawing/2014/main" id="{A4C4D531-1F6E-4D8D-30FC-25BCAD071F01}"/>
              </a:ext>
            </a:extLst>
          </p:cNvPr>
          <p:cNvPicPr>
            <a:picLocks noChangeAspect="1"/>
          </p:cNvPicPr>
          <p:nvPr/>
        </p:nvPicPr>
        <p:blipFill>
          <a:blip r:embed="rId3"/>
          <a:stretch>
            <a:fillRect/>
          </a:stretch>
        </p:blipFill>
        <p:spPr>
          <a:xfrm>
            <a:off x="3525055" y="1840701"/>
            <a:ext cx="3042179" cy="2281634"/>
          </a:xfrm>
          <a:prstGeom prst="roundRect">
            <a:avLst>
              <a:gd name="adj" fmla="val 8594"/>
            </a:avLst>
          </a:prstGeom>
          <a:solidFill>
            <a:srgbClr val="FFFFFF">
              <a:shade val="85000"/>
            </a:srgbClr>
          </a:solidFill>
          <a:ln>
            <a:solidFill>
              <a:srgbClr val="120F38"/>
            </a:solidFill>
          </a:ln>
          <a:effectLst/>
        </p:spPr>
      </p:pic>
      <p:pic>
        <p:nvPicPr>
          <p:cNvPr id="14" name="Picture 13" descr="A volcano erupting with lava&#10;&#10;Description automatically generated">
            <a:extLst>
              <a:ext uri="{FF2B5EF4-FFF2-40B4-BE49-F238E27FC236}">
                <a16:creationId xmlns:a16="http://schemas.microsoft.com/office/drawing/2014/main" id="{57AFE6E3-5810-0E6C-ED2C-083843F3FB21}"/>
              </a:ext>
            </a:extLst>
          </p:cNvPr>
          <p:cNvPicPr>
            <a:picLocks noChangeAspect="1"/>
          </p:cNvPicPr>
          <p:nvPr/>
        </p:nvPicPr>
        <p:blipFill>
          <a:blip r:embed="rId4"/>
          <a:srcRect r="11224"/>
          <a:stretch/>
        </p:blipFill>
        <p:spPr>
          <a:xfrm>
            <a:off x="321745" y="4213776"/>
            <a:ext cx="2968178" cy="1880692"/>
          </a:xfrm>
          <a:prstGeom prst="roundRect">
            <a:avLst>
              <a:gd name="adj" fmla="val 8594"/>
            </a:avLst>
          </a:prstGeom>
          <a:solidFill>
            <a:srgbClr val="FFFFFF">
              <a:shade val="85000"/>
            </a:srgbClr>
          </a:solidFill>
          <a:ln w="28575">
            <a:solidFill>
              <a:srgbClr val="120F38"/>
            </a:solidFill>
          </a:ln>
          <a:effectLst/>
        </p:spPr>
      </p:pic>
      <p:sp>
        <p:nvSpPr>
          <p:cNvPr id="18" name="TextBox 17">
            <a:extLst>
              <a:ext uri="{FF2B5EF4-FFF2-40B4-BE49-F238E27FC236}">
                <a16:creationId xmlns:a16="http://schemas.microsoft.com/office/drawing/2014/main" id="{CFA969F1-64E9-9689-3FE2-D1484256CADC}"/>
              </a:ext>
            </a:extLst>
          </p:cNvPr>
          <p:cNvSpPr txBox="1"/>
          <p:nvPr/>
        </p:nvSpPr>
        <p:spPr>
          <a:xfrm>
            <a:off x="180775" y="6166295"/>
            <a:ext cx="3097906" cy="3046988"/>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Located on the Big Island of Hawaii, Mauna Loa’s eruption was a significant event, drawing attention from scientists, residents and tourists alike.</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However, the eruption posed a unique challenge, as Mauna Loa’s slopes come very close to populated areas where people live. </a:t>
            </a:r>
          </a:p>
        </p:txBody>
      </p:sp>
      <p:sp>
        <p:nvSpPr>
          <p:cNvPr id="21" name="TextBox 20">
            <a:extLst>
              <a:ext uri="{FF2B5EF4-FFF2-40B4-BE49-F238E27FC236}">
                <a16:creationId xmlns:a16="http://schemas.microsoft.com/office/drawing/2014/main" id="{5216F22A-FC96-3CBC-D961-4A5FCF6096A4}"/>
              </a:ext>
            </a:extLst>
          </p:cNvPr>
          <p:cNvSpPr txBox="1"/>
          <p:nvPr/>
        </p:nvSpPr>
        <p:spPr>
          <a:xfrm>
            <a:off x="3498929" y="4224624"/>
            <a:ext cx="3247946" cy="4524315"/>
          </a:xfrm>
          <a:prstGeom prst="rect">
            <a:avLst/>
          </a:prstGeom>
          <a:noFill/>
          <a:ln>
            <a:noFill/>
          </a:ln>
        </p:spPr>
        <p:txBody>
          <a:bodyPr wrap="square">
            <a:spAutoFit/>
          </a:bodyPr>
          <a:lstStyle/>
          <a:p>
            <a:r>
              <a:rPr lang="en-GB" sz="1600" dirty="0">
                <a:solidFill>
                  <a:srgbClr val="120F38"/>
                </a:solidFill>
                <a:latin typeface="Arial Rounded MT Bold" panose="020F0704030504030204" pitchFamily="34" charset="0"/>
              </a:rPr>
              <a:t>Luckily, even though the lava flows got close to important roads and buildings, they stopped before reaching any big towns. The local authorities worked fast to make sure everyone was safe by planning evacuations, closing roads, and keeping people updated.</a:t>
            </a:r>
          </a:p>
          <a:p>
            <a:endParaRPr lang="en-GB" sz="1600" dirty="0">
              <a:solidFill>
                <a:srgbClr val="120F38"/>
              </a:solidFill>
              <a:latin typeface="Arial Rounded MT Bold" panose="020F0704030504030204" pitchFamily="34" charset="0"/>
            </a:endParaRPr>
          </a:p>
          <a:p>
            <a:r>
              <a:rPr lang="en-GB" sz="1600" dirty="0">
                <a:solidFill>
                  <a:srgbClr val="120F38"/>
                </a:solidFill>
                <a:latin typeface="Arial Rounded MT Bold" panose="020F0704030504030204" pitchFamily="34" charset="0"/>
              </a:rPr>
              <a:t>Scientists were really interested in this eruption because Mauna Loa is so big, and it gave them a special chance to learn more about how volcanoes work on a huge scale!</a:t>
            </a:r>
          </a:p>
        </p:txBody>
      </p:sp>
      <p:sp>
        <p:nvSpPr>
          <p:cNvPr id="3" name="TextBox 2">
            <a:extLst>
              <a:ext uri="{FF2B5EF4-FFF2-40B4-BE49-F238E27FC236}">
                <a16:creationId xmlns:a16="http://schemas.microsoft.com/office/drawing/2014/main" id="{A726A36C-F048-83C9-445F-1587EFCB4244}"/>
              </a:ext>
            </a:extLst>
          </p:cNvPr>
          <p:cNvSpPr txBox="1"/>
          <p:nvPr/>
        </p:nvSpPr>
        <p:spPr>
          <a:xfrm>
            <a:off x="1042997" y="215435"/>
            <a:ext cx="5637589" cy="276999"/>
          </a:xfrm>
          <a:prstGeom prst="rect">
            <a:avLst/>
          </a:prstGeom>
          <a:noFill/>
        </p:spPr>
        <p:txBody>
          <a:bodyPr wrap="square" rtlCol="0">
            <a:spAutoFit/>
          </a:bodyPr>
          <a:lstStyle/>
          <a:p>
            <a:pPr defTabSz="457200">
              <a:buClrTx/>
              <a:buFontTx/>
              <a:buNone/>
            </a:pPr>
            <a:r>
              <a:rPr lang="en-US" sz="1200" kern="1200" dirty="0">
                <a:solidFill>
                  <a:prstClr val="white"/>
                </a:solidFill>
                <a:latin typeface="Arial Rounded MT Bold" panose="020F0704030504030204" pitchFamily="34" charset="77"/>
                <a:ea typeface="+mn-ea"/>
                <a:cs typeface="+mn-cs"/>
              </a:rPr>
              <a:t>Mission Assignment: What is the equator?</a:t>
            </a:r>
          </a:p>
        </p:txBody>
      </p:sp>
      <p:sp>
        <p:nvSpPr>
          <p:cNvPr id="4" name="TextBox 3">
            <a:extLst>
              <a:ext uri="{FF2B5EF4-FFF2-40B4-BE49-F238E27FC236}">
                <a16:creationId xmlns:a16="http://schemas.microsoft.com/office/drawing/2014/main" id="{C9F701B0-CB06-581E-6AE6-2F4400F84BFB}"/>
              </a:ext>
            </a:extLst>
          </p:cNvPr>
          <p:cNvSpPr txBox="1">
            <a:spLocks noChangeArrowheads="1"/>
          </p:cNvSpPr>
          <p:nvPr/>
        </p:nvSpPr>
        <p:spPr bwMode="auto">
          <a:xfrm>
            <a:off x="966788" y="136784"/>
            <a:ext cx="4815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Year 4: Volcanoes, Mountains and Earthquakes</a:t>
            </a:r>
            <a:endParaRPr lang="en-US" altLang="en-US" dirty="0">
              <a:solidFill>
                <a:srgbClr val="130E3C"/>
              </a:solidFill>
              <a:latin typeface="Arial Rounded MT Bold" panose="020F0704030504030204" pitchFamily="34" charset="77"/>
            </a:endParaRPr>
          </a:p>
        </p:txBody>
      </p:sp>
      <p:pic>
        <p:nvPicPr>
          <p:cNvPr id="5" name="Picture 4" descr="A blue square with white letters&#10;&#10;Description automatically generated">
            <a:extLst>
              <a:ext uri="{FF2B5EF4-FFF2-40B4-BE49-F238E27FC236}">
                <a16:creationId xmlns:a16="http://schemas.microsoft.com/office/drawing/2014/main" id="{1DA2D730-C4BE-D5AC-9D50-74EE4D787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127000"/>
            <a:ext cx="812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a:extLst>
              <a:ext uri="{FF2B5EF4-FFF2-40B4-BE49-F238E27FC236}">
                <a16:creationId xmlns:a16="http://schemas.microsoft.com/office/drawing/2014/main" id="{895955ED-C305-82AD-8241-49C9410122DC}"/>
              </a:ext>
            </a:extLst>
          </p:cNvPr>
          <p:cNvSpPr txBox="1">
            <a:spLocks noChangeArrowheads="1"/>
          </p:cNvSpPr>
          <p:nvPr/>
        </p:nvSpPr>
        <p:spPr bwMode="auto">
          <a:xfrm>
            <a:off x="966788" y="385284"/>
            <a:ext cx="351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sz="1600" dirty="0">
                <a:solidFill>
                  <a:srgbClr val="130E3C"/>
                </a:solidFill>
                <a:latin typeface="Arial Rounded MT Bold" panose="020F0704030504030204" pitchFamily="34" charset="77"/>
              </a:rPr>
              <a:t>5. Do volcanoes still erupt?</a:t>
            </a:r>
            <a:endParaRPr lang="en-US" altLang="en-US" sz="1600" dirty="0">
              <a:solidFill>
                <a:srgbClr val="130E3C"/>
              </a:solidFill>
              <a:latin typeface="Arial Rounded MT Bold" panose="020F0704030504030204" pitchFamily="34" charset="77"/>
            </a:endParaRPr>
          </a:p>
        </p:txBody>
      </p:sp>
      <p:cxnSp>
        <p:nvCxnSpPr>
          <p:cNvPr id="8" name="Straight Connector 7">
            <a:extLst>
              <a:ext uri="{FF2B5EF4-FFF2-40B4-BE49-F238E27FC236}">
                <a16:creationId xmlns:a16="http://schemas.microsoft.com/office/drawing/2014/main" id="{00D518B6-035B-20FB-C470-34AD89CE9600}"/>
              </a:ext>
            </a:extLst>
          </p:cNvPr>
          <p:cNvCxnSpPr>
            <a:cxnSpLocks/>
          </p:cNvCxnSpPr>
          <p:nvPr/>
        </p:nvCxnSpPr>
        <p:spPr>
          <a:xfrm>
            <a:off x="153988" y="960565"/>
            <a:ext cx="6505575" cy="3417"/>
          </a:xfrm>
          <a:prstGeom prst="line">
            <a:avLst/>
          </a:prstGeom>
          <a:ln w="28575">
            <a:solidFill>
              <a:srgbClr val="120F38"/>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12" name="Picture 11" descr="A blue square with a globe and text&#10;&#10;Description automatically generated">
            <a:extLst>
              <a:ext uri="{FF2B5EF4-FFF2-40B4-BE49-F238E27FC236}">
                <a16:creationId xmlns:a16="http://schemas.microsoft.com/office/drawing/2014/main" id="{85D0CE5A-E825-B5C3-9BD4-E6E2521BD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8821" y="156657"/>
            <a:ext cx="869251" cy="782326"/>
          </a:xfrm>
          <a:prstGeom prst="rect">
            <a:avLst/>
          </a:prstGeom>
        </p:spPr>
      </p:pic>
      <p:sp>
        <p:nvSpPr>
          <p:cNvPr id="13" name="TextBox 12">
            <a:extLst>
              <a:ext uri="{FF2B5EF4-FFF2-40B4-BE49-F238E27FC236}">
                <a16:creationId xmlns:a16="http://schemas.microsoft.com/office/drawing/2014/main" id="{FC8B4748-65BA-26D7-9976-86E45C5FB402}"/>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5" name="TextBox 14">
            <a:extLst>
              <a:ext uri="{FF2B5EF4-FFF2-40B4-BE49-F238E27FC236}">
                <a16:creationId xmlns:a16="http://schemas.microsoft.com/office/drawing/2014/main" id="{2684C4A2-4AD8-6CCF-CC06-DF407B0A1B39}"/>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6" name="TextBox 15">
            <a:extLst>
              <a:ext uri="{FF2B5EF4-FFF2-40B4-BE49-F238E27FC236}">
                <a16:creationId xmlns:a16="http://schemas.microsoft.com/office/drawing/2014/main" id="{40A2D2A4-AC7A-63A3-EDFD-F21A48E75E11}"/>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Rights Reserved</a:t>
            </a:r>
          </a:p>
        </p:txBody>
      </p:sp>
      <p:sp>
        <p:nvSpPr>
          <p:cNvPr id="17" name="TextBox 16">
            <a:extLst>
              <a:ext uri="{FF2B5EF4-FFF2-40B4-BE49-F238E27FC236}">
                <a16:creationId xmlns:a16="http://schemas.microsoft.com/office/drawing/2014/main" id="{1419F008-ACC2-504A-3E6B-3FC001E0191E}"/>
              </a:ext>
            </a:extLst>
          </p:cNvPr>
          <p:cNvSpPr txBox="1"/>
          <p:nvPr/>
        </p:nvSpPr>
        <p:spPr>
          <a:xfrm>
            <a:off x="3911821" y="9669124"/>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19" name="TextBox 8">
            <a:extLst>
              <a:ext uri="{FF2B5EF4-FFF2-40B4-BE49-F238E27FC236}">
                <a16:creationId xmlns:a16="http://schemas.microsoft.com/office/drawing/2014/main" id="{787B4A68-F85A-B9E2-C69E-2DBDF73753FE}"/>
              </a:ext>
            </a:extLst>
          </p:cNvPr>
          <p:cNvSpPr txBox="1">
            <a:spLocks noChangeArrowheads="1"/>
          </p:cNvSpPr>
          <p:nvPr/>
        </p:nvSpPr>
        <p:spPr bwMode="auto">
          <a:xfrm>
            <a:off x="2946180" y="9639418"/>
            <a:ext cx="3800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gn="r" eaLnBrk="1" hangingPunct="1"/>
            <a:r>
              <a:rPr lang="en-US" altLang="en-US" sz="800" dirty="0">
                <a:solidFill>
                  <a:srgbClr val="130E3C"/>
                </a:solidFill>
                <a:latin typeface="Arial Rounded MT Bold" panose="020F0704030504030204" pitchFamily="34" charset="77"/>
              </a:rPr>
              <a:t>Developing Experts Copyright 2025 All Rights Reserved</a:t>
            </a:r>
          </a:p>
        </p:txBody>
      </p:sp>
      <p:cxnSp>
        <p:nvCxnSpPr>
          <p:cNvPr id="20" name="Straight Connector 19">
            <a:extLst>
              <a:ext uri="{FF2B5EF4-FFF2-40B4-BE49-F238E27FC236}">
                <a16:creationId xmlns:a16="http://schemas.microsoft.com/office/drawing/2014/main" id="{C4261CE0-4B91-92CB-F61C-8BCA3F0E1239}"/>
              </a:ext>
            </a:extLst>
          </p:cNvPr>
          <p:cNvCxnSpPr>
            <a:cxnSpLocks/>
          </p:cNvCxnSpPr>
          <p:nvPr/>
        </p:nvCxnSpPr>
        <p:spPr>
          <a:xfrm>
            <a:off x="177416" y="9551988"/>
            <a:ext cx="6505832" cy="0"/>
          </a:xfrm>
          <a:prstGeom prst="line">
            <a:avLst/>
          </a:prstGeom>
          <a:ln w="28575">
            <a:solidFill>
              <a:srgbClr val="130E3C"/>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A39F581-B514-932E-E19E-EEF122F136B1}"/>
              </a:ext>
            </a:extLst>
          </p:cNvPr>
          <p:cNvSpPr txBox="1">
            <a:spLocks noChangeArrowheads="1"/>
          </p:cNvSpPr>
          <p:nvPr/>
        </p:nvSpPr>
        <p:spPr bwMode="auto">
          <a:xfrm>
            <a:off x="4600957" y="660595"/>
            <a:ext cx="3516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fontAlgn="base">
              <a:spcBef>
                <a:spcPct val="0"/>
              </a:spcBef>
              <a:spcAft>
                <a:spcPct val="0"/>
              </a:spcAft>
              <a:defRPr>
                <a:solidFill>
                  <a:schemeClr val="tx1"/>
                </a:solidFill>
                <a:latin typeface="Aptos" panose="020B0004020202020204" pitchFamily="34" charset="0"/>
              </a:defRPr>
            </a:lvl6pPr>
            <a:lvl7pPr marL="2971800" indent="-228600" defTabSz="457200" fontAlgn="base">
              <a:spcBef>
                <a:spcPct val="0"/>
              </a:spcBef>
              <a:spcAft>
                <a:spcPct val="0"/>
              </a:spcAft>
              <a:defRPr>
                <a:solidFill>
                  <a:schemeClr val="tx1"/>
                </a:solidFill>
                <a:latin typeface="Aptos" panose="020B0004020202020204" pitchFamily="34" charset="0"/>
              </a:defRPr>
            </a:lvl7pPr>
            <a:lvl8pPr marL="3429000" indent="-228600" defTabSz="457200" fontAlgn="base">
              <a:spcBef>
                <a:spcPct val="0"/>
              </a:spcBef>
              <a:spcAft>
                <a:spcPct val="0"/>
              </a:spcAft>
              <a:defRPr>
                <a:solidFill>
                  <a:schemeClr val="tx1"/>
                </a:solidFill>
                <a:latin typeface="Aptos" panose="020B0004020202020204" pitchFamily="34" charset="0"/>
              </a:defRPr>
            </a:lvl8pPr>
            <a:lvl9pPr marL="3886200" indent="-228600" defTabSz="4572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130E3C"/>
                </a:solidFill>
                <a:latin typeface="Arial Rounded MT Bold" panose="020F0704030504030204" pitchFamily="34" charset="77"/>
              </a:rPr>
              <a:t>Research tool</a:t>
            </a:r>
            <a:endParaRPr lang="en-US" altLang="en-US" sz="1600" dirty="0">
              <a:solidFill>
                <a:srgbClr val="130E3C"/>
              </a:solidFill>
              <a:latin typeface="Arial Rounded MT Bold" panose="020F0704030504030204" pitchFamily="34" charset="77"/>
            </a:endParaRPr>
          </a:p>
        </p:txBody>
      </p:sp>
      <p:sp>
        <p:nvSpPr>
          <p:cNvPr id="22" name="TextBox 21">
            <a:extLst>
              <a:ext uri="{FF2B5EF4-FFF2-40B4-BE49-F238E27FC236}">
                <a16:creationId xmlns:a16="http://schemas.microsoft.com/office/drawing/2014/main" id="{D2CF92A4-4216-39F6-766B-A60637A1EEF1}"/>
              </a:ext>
            </a:extLst>
          </p:cNvPr>
          <p:cNvSpPr txBox="1"/>
          <p:nvPr/>
        </p:nvSpPr>
        <p:spPr>
          <a:xfrm>
            <a:off x="0" y="9653735"/>
            <a:ext cx="261610" cy="246221"/>
          </a:xfrm>
          <a:prstGeom prst="rect">
            <a:avLst/>
          </a:prstGeom>
          <a:noFill/>
        </p:spPr>
        <p:txBody>
          <a:bodyPr wrap="none" rtlCol="0">
            <a:spAutoFit/>
          </a:bodyPr>
          <a:lstStyle/>
          <a:p>
            <a:r>
              <a:rPr lang="en-GB" sz="1000" dirty="0">
                <a:solidFill>
                  <a:srgbClr val="120F38"/>
                </a:solidFill>
                <a:latin typeface="Arial Rounded MT Bold" panose="020F0704030504030204" pitchFamily="34" charset="0"/>
              </a:rPr>
              <a:t>6</a:t>
            </a:r>
          </a:p>
        </p:txBody>
      </p:sp>
    </p:spTree>
    <p:extLst>
      <p:ext uri="{BB962C8B-B14F-4D97-AF65-F5344CB8AC3E}">
        <p14:creationId xmlns:p14="http://schemas.microsoft.com/office/powerpoint/2010/main" val="896975426"/>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3181</TotalTime>
  <Words>1279</Words>
  <Application>Microsoft Office PowerPoint</Application>
  <PresentationFormat>A4 Paper (210x297 mm)</PresentationFormat>
  <Paragraphs>121</Paragraphs>
  <Slides>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Arial Rounded MT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Mintey</dc:creator>
  <cp:lastModifiedBy>Developing Experts</cp:lastModifiedBy>
  <cp:revision>29</cp:revision>
  <dcterms:created xsi:type="dcterms:W3CDTF">2022-04-04T08:08:59Z</dcterms:created>
  <dcterms:modified xsi:type="dcterms:W3CDTF">2025-02-05T12:18:05Z</dcterms:modified>
</cp:coreProperties>
</file>