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
  </p:notesMasterIdLst>
  <p:sldIdLst>
    <p:sldId id="257" r:id="rId2"/>
    <p:sldId id="258" r:id="rId3"/>
    <p:sldId id="259" r:id="rId4"/>
    <p:sldId id="260" r:id="rId5"/>
    <p:sldId id="261" r:id="rId6"/>
    <p:sldId id="262" r:id="rId7"/>
  </p:sldIdLst>
  <p:sldSz cx="6858000" cy="9906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 roundtripDataSignature="AMtx7miuPBw9bVdwv6Czxwf/MYFwWKmd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F38"/>
    <a:srgbClr val="55C7CC"/>
    <a:srgbClr val="807E80"/>
    <a:srgbClr val="38D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p:scale>
          <a:sx n="75" d="100"/>
          <a:sy n="75" d="100"/>
        </p:scale>
        <p:origin x="2131" y="-1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8EE9A495-BB19-2CC9-1AA0-D600CF873538}"/>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BF233A70-F27E-AB6D-7FC3-CDC9035BD1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3F43C439-7848-C966-1291-E2054134FB82}"/>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14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545B8F63-B560-BF65-F792-4DD40B9EE2E4}"/>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99525F1B-FD10-35F0-09FC-B776AF8A35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98CD550A-8B49-5BFE-E744-98BF65007283}"/>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42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7453274B-5D6B-5827-66E6-C830F363B01A}"/>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0A3E2735-D816-AA79-7B37-914B71EA38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29A67A5A-8E43-4F4D-B74F-ED8193E6CE3C}"/>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2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6DA79352-BC33-FC46-C622-4A15A8E621EB}"/>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F845A367-6627-236A-5CBC-102A12FF5D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A4E35056-2097-A144-5359-A05784AD573B}"/>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90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9DFBC36E-F953-6F74-44D2-36B55004D49B}"/>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D602F60A-3294-E680-8943-8032008A8D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20D9AB2B-9543-0F74-828D-ECBBD23EE2EC}"/>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03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 name="Google Shape;26;p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9"/>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9"/>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7" name="Google Shape;57;p12"/>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8" name="Google Shape;58;p1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2915543" y="1426283"/>
            <a:ext cx="3471863" cy="7039681"/>
          </a:xfrm>
          <a:prstGeom prst="rect">
            <a:avLst/>
          </a:prstGeom>
          <a:noFill/>
          <a:ln>
            <a:noFill/>
          </a:ln>
        </p:spPr>
      </p:sp>
      <p:sp>
        <p:nvSpPr>
          <p:cNvPr id="64" name="Google Shape;64;p13"/>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1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2.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1" name="TextBox 10">
            <a:extLst>
              <a:ext uri="{FF2B5EF4-FFF2-40B4-BE49-F238E27FC236}">
                <a16:creationId xmlns:a16="http://schemas.microsoft.com/office/drawing/2014/main" id="{E45172A2-1955-8A29-FE9B-746317DC1072}"/>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D3EDCC41-C4CF-4CA8-B272-0AC5BDB1EF17}"/>
              </a:ext>
            </a:extLst>
          </p:cNvPr>
          <p:cNvSpPr/>
          <p:nvPr/>
        </p:nvSpPr>
        <p:spPr>
          <a:xfrm>
            <a:off x="178882" y="1132767"/>
            <a:ext cx="6496449" cy="600114"/>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ea typeface="Arial Rounded"/>
                <a:cs typeface="Arial Rounded"/>
                <a:sym typeface="Arial Rounded"/>
              </a:rPr>
              <a:t>Use this planning sheet to prepare your news report on a recent earthquake. </a:t>
            </a:r>
          </a:p>
        </p:txBody>
      </p:sp>
      <p:sp>
        <p:nvSpPr>
          <p:cNvPr id="2" name="Rectangle: Rounded Corners 1">
            <a:extLst>
              <a:ext uri="{FF2B5EF4-FFF2-40B4-BE49-F238E27FC236}">
                <a16:creationId xmlns:a16="http://schemas.microsoft.com/office/drawing/2014/main" id="{AF8DE6C8-9C15-34A1-195A-75016BE602B4}"/>
              </a:ext>
            </a:extLst>
          </p:cNvPr>
          <p:cNvSpPr/>
          <p:nvPr/>
        </p:nvSpPr>
        <p:spPr>
          <a:xfrm>
            <a:off x="177416" y="1834626"/>
            <a:ext cx="6496449" cy="7540717"/>
          </a:xfrm>
          <a:prstGeom prst="roundRect">
            <a:avLst>
              <a:gd name="adj" fmla="val 681"/>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45" name="TextBox 44">
            <a:extLst>
              <a:ext uri="{FF2B5EF4-FFF2-40B4-BE49-F238E27FC236}">
                <a16:creationId xmlns:a16="http://schemas.microsoft.com/office/drawing/2014/main" id="{35B4FC7F-EB5D-2675-2C25-7307353C092A}"/>
              </a:ext>
            </a:extLst>
          </p:cNvPr>
          <p:cNvSpPr txBox="1"/>
          <p:nvPr/>
        </p:nvSpPr>
        <p:spPr>
          <a:xfrm>
            <a:off x="163114" y="1963732"/>
            <a:ext cx="3250118" cy="7263527"/>
          </a:xfrm>
          <a:prstGeom prst="rect">
            <a:avLst/>
          </a:prstGeom>
          <a:noFill/>
          <a:ln>
            <a:noFill/>
          </a:ln>
        </p:spPr>
        <p:txBody>
          <a:bodyPr wrap="square" rtlCol="0">
            <a:spAutoFit/>
          </a:bodyPr>
          <a:lstStyle/>
          <a:p>
            <a:r>
              <a:rPr lang="en-GB" sz="1600" dirty="0">
                <a:solidFill>
                  <a:srgbClr val="120F38"/>
                </a:solidFill>
                <a:latin typeface="Arial Rounded MT Bold" panose="020F0704030504030204" pitchFamily="34" charset="0"/>
              </a:rPr>
              <a:t>Where did the earthquake happen? </a:t>
            </a:r>
            <a:r>
              <a:rPr lang="en-GB" sz="1800" dirty="0">
                <a:solidFill>
                  <a:srgbClr val="120F38"/>
                </a:solidFill>
                <a:latin typeface="Arial Rounded MT Bold" panose="020F0704030504030204" pitchFamily="34" charset="0"/>
              </a:rPr>
              <a:t>____________________________________________________</a:t>
            </a:r>
            <a:endParaRPr lang="en-GB" sz="1600" dirty="0">
              <a:solidFill>
                <a:srgbClr val="120F38"/>
              </a:solidFill>
              <a:latin typeface="Arial Rounded MT Bold" panose="020F0704030504030204" pitchFamily="34" charset="0"/>
            </a:endParaRP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What happened? </a:t>
            </a:r>
            <a:r>
              <a:rPr lang="en-GB" sz="1800" dirty="0">
                <a:solidFill>
                  <a:srgbClr val="120F38"/>
                </a:solidFill>
                <a:latin typeface="Arial Rounded MT Bold" panose="020F0704030504030204" pitchFamily="34" charset="0"/>
              </a:rPr>
              <a:t>____________________________________________________________________________________________________________________________________________________________</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How severe was the earthquake? </a:t>
            </a:r>
            <a:r>
              <a:rPr lang="en-GB" sz="1800" dirty="0">
                <a:solidFill>
                  <a:srgbClr val="120F38"/>
                </a:solidFill>
                <a:latin typeface="Arial Rounded MT Bold" panose="020F0704030504030204" pitchFamily="34" charset="0"/>
              </a:rPr>
              <a:t>____________________________________________________</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What was the impact on people living in the region? </a:t>
            </a:r>
            <a:r>
              <a:rPr lang="en-GB" sz="1800" dirty="0">
                <a:solidFill>
                  <a:srgbClr val="120F38"/>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a:t>
            </a:r>
          </a:p>
        </p:txBody>
      </p:sp>
      <p:sp>
        <p:nvSpPr>
          <p:cNvPr id="46" name="Rectangle: Rounded Corners 45">
            <a:extLst>
              <a:ext uri="{FF2B5EF4-FFF2-40B4-BE49-F238E27FC236}">
                <a16:creationId xmlns:a16="http://schemas.microsoft.com/office/drawing/2014/main" id="{8D1D1E50-6A44-8375-14E0-B0727B8DAF92}"/>
              </a:ext>
            </a:extLst>
          </p:cNvPr>
          <p:cNvSpPr/>
          <p:nvPr/>
        </p:nvSpPr>
        <p:spPr>
          <a:xfrm>
            <a:off x="3537660" y="1963733"/>
            <a:ext cx="2986268" cy="3742442"/>
          </a:xfrm>
          <a:prstGeom prst="roundRect">
            <a:avLst>
              <a:gd name="adj" fmla="val 1018"/>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48" name="TextBox 47">
            <a:extLst>
              <a:ext uri="{FF2B5EF4-FFF2-40B4-BE49-F238E27FC236}">
                <a16:creationId xmlns:a16="http://schemas.microsoft.com/office/drawing/2014/main" id="{DC2FF6CF-320D-062A-0D9B-E5FD19B4B382}"/>
              </a:ext>
            </a:extLst>
          </p:cNvPr>
          <p:cNvSpPr txBox="1"/>
          <p:nvPr/>
        </p:nvSpPr>
        <p:spPr>
          <a:xfrm>
            <a:off x="3537660" y="1990702"/>
            <a:ext cx="2986268" cy="1077218"/>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Draw a map of the country where the earthquake happened. Label the area where it occurred. </a:t>
            </a:r>
            <a:endParaRPr lang="en-GB" sz="1600" dirty="0">
              <a:solidFill>
                <a:srgbClr val="120F38"/>
              </a:solidFill>
            </a:endParaRPr>
          </a:p>
        </p:txBody>
      </p:sp>
      <p:sp>
        <p:nvSpPr>
          <p:cNvPr id="49" name="Rectangle: Rounded Corners 48">
            <a:extLst>
              <a:ext uri="{FF2B5EF4-FFF2-40B4-BE49-F238E27FC236}">
                <a16:creationId xmlns:a16="http://schemas.microsoft.com/office/drawing/2014/main" id="{EE643526-8CD2-0B21-2717-971779F7CC23}"/>
              </a:ext>
            </a:extLst>
          </p:cNvPr>
          <p:cNvSpPr/>
          <p:nvPr/>
        </p:nvSpPr>
        <p:spPr>
          <a:xfrm>
            <a:off x="3537660" y="5860601"/>
            <a:ext cx="2986268" cy="3337216"/>
          </a:xfrm>
          <a:prstGeom prst="roundRect">
            <a:avLst>
              <a:gd name="adj" fmla="val 1358"/>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51" name="TextBox 50">
            <a:extLst>
              <a:ext uri="{FF2B5EF4-FFF2-40B4-BE49-F238E27FC236}">
                <a16:creationId xmlns:a16="http://schemas.microsoft.com/office/drawing/2014/main" id="{E111D8BC-1E00-FFA1-8C78-C780EDAF07C3}"/>
              </a:ext>
            </a:extLst>
          </p:cNvPr>
          <p:cNvSpPr txBox="1"/>
          <p:nvPr/>
        </p:nvSpPr>
        <p:spPr>
          <a:xfrm>
            <a:off x="3537660" y="5883528"/>
            <a:ext cx="2986268" cy="584775"/>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Draw the effects of the earthquake. </a:t>
            </a:r>
            <a:endParaRPr lang="en-GB" sz="1600" dirty="0">
              <a:solidFill>
                <a:srgbClr val="120F38"/>
              </a:solidFill>
            </a:endParaRPr>
          </a:p>
        </p:txBody>
      </p:sp>
      <p:sp>
        <p:nvSpPr>
          <p:cNvPr id="3" name="TextBox 2">
            <a:extLst>
              <a:ext uri="{FF2B5EF4-FFF2-40B4-BE49-F238E27FC236}">
                <a16:creationId xmlns:a16="http://schemas.microsoft.com/office/drawing/2014/main" id="{51B62F04-8758-3D8B-1098-68A7B3A5F6B9}"/>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4" name="TextBox 3">
            <a:extLst>
              <a:ext uri="{FF2B5EF4-FFF2-40B4-BE49-F238E27FC236}">
                <a16:creationId xmlns:a16="http://schemas.microsoft.com/office/drawing/2014/main" id="{E7EE7AFF-5346-D071-B095-2BA168710FD3}"/>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5" name="Picture 4" descr="A blue square with white letters&#10;&#10;Description automatically generated">
            <a:extLst>
              <a:ext uri="{FF2B5EF4-FFF2-40B4-BE49-F238E27FC236}">
                <a16:creationId xmlns:a16="http://schemas.microsoft.com/office/drawing/2014/main" id="{49DE1987-1863-9440-4FE0-7D620144D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0D202E44-64DA-188B-81FB-212D7BDF32C0}"/>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3. Do earthquakes still happen?</a:t>
            </a:r>
            <a:endParaRPr lang="en-US" altLang="en-US" sz="1600" dirty="0">
              <a:solidFill>
                <a:srgbClr val="130E3C"/>
              </a:solidFill>
              <a:latin typeface="Arial Rounded MT Bold" panose="020F0704030504030204" pitchFamily="34" charset="77"/>
            </a:endParaRPr>
          </a:p>
        </p:txBody>
      </p:sp>
      <p:cxnSp>
        <p:nvCxnSpPr>
          <p:cNvPr id="7" name="Straight Connector 6">
            <a:extLst>
              <a:ext uri="{FF2B5EF4-FFF2-40B4-BE49-F238E27FC236}">
                <a16:creationId xmlns:a16="http://schemas.microsoft.com/office/drawing/2014/main" id="{99028631-018C-204A-A7EB-F3959A1AB7B8}"/>
              </a:ext>
            </a:extLst>
          </p:cNvPr>
          <p:cNvCxnSpPr>
            <a:cxnSpLocks/>
          </p:cNvCxnSpPr>
          <p:nvPr/>
        </p:nvCxnSpPr>
        <p:spPr>
          <a:xfrm>
            <a:off x="153988" y="960565"/>
            <a:ext cx="6505575" cy="3417"/>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8" name="Picture 7" descr="A blue square with a globe and text&#10;&#10;Description automatically generated">
            <a:extLst>
              <a:ext uri="{FF2B5EF4-FFF2-40B4-BE49-F238E27FC236}">
                <a16:creationId xmlns:a16="http://schemas.microsoft.com/office/drawing/2014/main" id="{1E31A5CD-6613-2613-1ABE-9F2CF3287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761" y="147603"/>
            <a:ext cx="869251" cy="782326"/>
          </a:xfrm>
          <a:prstGeom prst="rect">
            <a:avLst/>
          </a:prstGeom>
        </p:spPr>
      </p:pic>
      <p:sp>
        <p:nvSpPr>
          <p:cNvPr id="9" name="TextBox 8">
            <a:extLst>
              <a:ext uri="{FF2B5EF4-FFF2-40B4-BE49-F238E27FC236}">
                <a16:creationId xmlns:a16="http://schemas.microsoft.com/office/drawing/2014/main" id="{B29DB70C-F8EF-CEB5-54ED-4DDC8C1A77B9}"/>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2" name="TextBox 11">
            <a:extLst>
              <a:ext uri="{FF2B5EF4-FFF2-40B4-BE49-F238E27FC236}">
                <a16:creationId xmlns:a16="http://schemas.microsoft.com/office/drawing/2014/main" id="{BEDA1B89-9B45-A40C-F206-D61A9F0F88A5}"/>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13" name="TextBox 8">
            <a:extLst>
              <a:ext uri="{FF2B5EF4-FFF2-40B4-BE49-F238E27FC236}">
                <a16:creationId xmlns:a16="http://schemas.microsoft.com/office/drawing/2014/main" id="{57FA5C47-475F-345E-0275-3B21F76B8EE8}"/>
              </a:ext>
            </a:extLst>
          </p:cNvPr>
          <p:cNvSpPr txBox="1">
            <a:spLocks noChangeArrowheads="1"/>
          </p:cNvSpPr>
          <p:nvPr/>
        </p:nvSpPr>
        <p:spPr bwMode="auto">
          <a:xfrm>
            <a:off x="2946180" y="9635312"/>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14" name="Straight Connector 13">
            <a:extLst>
              <a:ext uri="{FF2B5EF4-FFF2-40B4-BE49-F238E27FC236}">
                <a16:creationId xmlns:a16="http://schemas.microsoft.com/office/drawing/2014/main" id="{F342089D-DE53-DF97-80FF-B9D22F6AD442}"/>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0" name="Picture 9" descr="A blue star with a white background&#10;&#10;Description automatically generated">
            <a:extLst>
              <a:ext uri="{FF2B5EF4-FFF2-40B4-BE49-F238E27FC236}">
                <a16:creationId xmlns:a16="http://schemas.microsoft.com/office/drawing/2014/main" id="{BB5D909E-2BC0-201E-DFC6-80DBEA803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634752" y="706182"/>
            <a:ext cx="198238" cy="189935"/>
          </a:xfrm>
          <a:prstGeom prst="rect">
            <a:avLst/>
          </a:prstGeom>
        </p:spPr>
      </p:pic>
      <p:sp>
        <p:nvSpPr>
          <p:cNvPr id="15" name="TextBox 14">
            <a:extLst>
              <a:ext uri="{FF2B5EF4-FFF2-40B4-BE49-F238E27FC236}">
                <a16:creationId xmlns:a16="http://schemas.microsoft.com/office/drawing/2014/main" id="{E2116565-A790-8F3E-7B63-458A9CE87538}"/>
              </a:ext>
            </a:extLst>
          </p:cNvPr>
          <p:cNvSpPr txBox="1"/>
          <p:nvPr/>
        </p:nvSpPr>
        <p:spPr>
          <a:xfrm>
            <a:off x="-1968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F538EB40-8E7D-29EE-1047-C8B0173249F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5EFFC52-6A56-AF63-AF57-CDB8393F0F2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CB9DCE55-5F2C-C212-D67A-A7CE1E1EEE3E}"/>
              </a:ext>
            </a:extLst>
          </p:cNvPr>
          <p:cNvSpPr/>
          <p:nvPr/>
        </p:nvSpPr>
        <p:spPr>
          <a:xfrm>
            <a:off x="143148" y="1107342"/>
            <a:ext cx="6516415" cy="489953"/>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ea typeface="Arial Rounded"/>
                <a:cs typeface="Arial Rounded"/>
                <a:sym typeface="Arial Rounded"/>
              </a:rPr>
              <a:t>Create a news report on a recent earthquake. </a:t>
            </a:r>
          </a:p>
        </p:txBody>
      </p:sp>
      <p:sp>
        <p:nvSpPr>
          <p:cNvPr id="2" name="Rectangle: Rounded Corners 1">
            <a:extLst>
              <a:ext uri="{FF2B5EF4-FFF2-40B4-BE49-F238E27FC236}">
                <a16:creationId xmlns:a16="http://schemas.microsoft.com/office/drawing/2014/main" id="{7EFB00B2-D2F2-C3A2-1C2C-242CAB6F7092}"/>
              </a:ext>
            </a:extLst>
          </p:cNvPr>
          <p:cNvSpPr/>
          <p:nvPr/>
        </p:nvSpPr>
        <p:spPr>
          <a:xfrm>
            <a:off x="143147" y="1738834"/>
            <a:ext cx="6516415" cy="7595595"/>
          </a:xfrm>
          <a:prstGeom prst="roundRect">
            <a:avLst>
              <a:gd name="adj" fmla="val 331"/>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cxnSp>
        <p:nvCxnSpPr>
          <p:cNvPr id="4" name="Straight Connector 3">
            <a:extLst>
              <a:ext uri="{FF2B5EF4-FFF2-40B4-BE49-F238E27FC236}">
                <a16:creationId xmlns:a16="http://schemas.microsoft.com/office/drawing/2014/main" id="{053F8A13-695C-EEC5-7DD3-F832680CFEA6}"/>
              </a:ext>
            </a:extLst>
          </p:cNvPr>
          <p:cNvCxnSpPr>
            <a:cxnSpLocks/>
          </p:cNvCxnSpPr>
          <p:nvPr/>
        </p:nvCxnSpPr>
        <p:spPr>
          <a:xfrm>
            <a:off x="254530" y="2300564"/>
            <a:ext cx="6223097" cy="0"/>
          </a:xfrm>
          <a:prstGeom prst="line">
            <a:avLst/>
          </a:prstGeom>
          <a:ln w="38100">
            <a:solidFill>
              <a:srgbClr val="120F3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1AB015-9B84-025A-8566-37760D89CD8B}"/>
              </a:ext>
            </a:extLst>
          </p:cNvPr>
          <p:cNvSpPr txBox="1"/>
          <p:nvPr/>
        </p:nvSpPr>
        <p:spPr>
          <a:xfrm>
            <a:off x="177416" y="2380300"/>
            <a:ext cx="2978558" cy="2862322"/>
          </a:xfrm>
          <a:prstGeom prst="rect">
            <a:avLst/>
          </a:prstGeom>
          <a:noFill/>
          <a:ln>
            <a:noFill/>
          </a:ln>
        </p:spPr>
        <p:txBody>
          <a:bodyPr wrap="square" rtlCol="0">
            <a:spAutoFit/>
          </a:bodyPr>
          <a:lstStyle/>
          <a:p>
            <a:r>
              <a:rPr lang="en-GB" sz="1800" dirty="0">
                <a:solidFill>
                  <a:srgbClr val="120F38"/>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Rectangle: Rounded Corners 7">
            <a:extLst>
              <a:ext uri="{FF2B5EF4-FFF2-40B4-BE49-F238E27FC236}">
                <a16:creationId xmlns:a16="http://schemas.microsoft.com/office/drawing/2014/main" id="{B471A3BE-D56A-73EC-0FFC-FF229E35E7E7}"/>
              </a:ext>
            </a:extLst>
          </p:cNvPr>
          <p:cNvSpPr/>
          <p:nvPr/>
        </p:nvSpPr>
        <p:spPr>
          <a:xfrm>
            <a:off x="269209" y="5400317"/>
            <a:ext cx="2867734" cy="3743623"/>
          </a:xfrm>
          <a:prstGeom prst="roundRect">
            <a:avLst>
              <a:gd name="adj" fmla="val 2089"/>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9" name="Rectangle: Rounded Corners 8">
            <a:extLst>
              <a:ext uri="{FF2B5EF4-FFF2-40B4-BE49-F238E27FC236}">
                <a16:creationId xmlns:a16="http://schemas.microsoft.com/office/drawing/2014/main" id="{E40F4BB8-AEB2-9AFB-04E7-D6C5F8A7C9F1}"/>
              </a:ext>
            </a:extLst>
          </p:cNvPr>
          <p:cNvSpPr/>
          <p:nvPr/>
        </p:nvSpPr>
        <p:spPr>
          <a:xfrm>
            <a:off x="3685132" y="2540676"/>
            <a:ext cx="2867732" cy="1341672"/>
          </a:xfrm>
          <a:prstGeom prst="roundRect">
            <a:avLst>
              <a:gd name="adj" fmla="val 0"/>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12" name="Rectangle: Rounded Corners 11">
            <a:extLst>
              <a:ext uri="{FF2B5EF4-FFF2-40B4-BE49-F238E27FC236}">
                <a16:creationId xmlns:a16="http://schemas.microsoft.com/office/drawing/2014/main" id="{F8836725-D549-9D8E-D427-5CCBAD7FF3A8}"/>
              </a:ext>
            </a:extLst>
          </p:cNvPr>
          <p:cNvSpPr/>
          <p:nvPr/>
        </p:nvSpPr>
        <p:spPr>
          <a:xfrm>
            <a:off x="3685132" y="4051514"/>
            <a:ext cx="2867732" cy="1308302"/>
          </a:xfrm>
          <a:prstGeom prst="roundRect">
            <a:avLst>
              <a:gd name="adj" fmla="val 2089"/>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13" name="TextBox 12">
            <a:extLst>
              <a:ext uri="{FF2B5EF4-FFF2-40B4-BE49-F238E27FC236}">
                <a16:creationId xmlns:a16="http://schemas.microsoft.com/office/drawing/2014/main" id="{946DCCC5-A1FC-D847-6064-D0BCBDF8CF22}"/>
              </a:ext>
            </a:extLst>
          </p:cNvPr>
          <p:cNvSpPr txBox="1"/>
          <p:nvPr/>
        </p:nvSpPr>
        <p:spPr>
          <a:xfrm>
            <a:off x="3629719" y="5516983"/>
            <a:ext cx="2978558" cy="3693319"/>
          </a:xfrm>
          <a:prstGeom prst="rect">
            <a:avLst/>
          </a:prstGeom>
          <a:noFill/>
          <a:ln>
            <a:noFill/>
          </a:ln>
        </p:spPr>
        <p:txBody>
          <a:bodyPr wrap="square" rtlCol="0">
            <a:spAutoFit/>
          </a:bodyPr>
          <a:lstStyle/>
          <a:p>
            <a:r>
              <a:rPr lang="en-GB" sz="1800" dirty="0">
                <a:solidFill>
                  <a:srgbClr val="120F38"/>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cxnSp>
        <p:nvCxnSpPr>
          <p:cNvPr id="14" name="Straight Connector 13">
            <a:extLst>
              <a:ext uri="{FF2B5EF4-FFF2-40B4-BE49-F238E27FC236}">
                <a16:creationId xmlns:a16="http://schemas.microsoft.com/office/drawing/2014/main" id="{070FF782-E0ED-EB35-CA2E-BF83081A5297}"/>
              </a:ext>
            </a:extLst>
          </p:cNvPr>
          <p:cNvCxnSpPr>
            <a:cxnSpLocks/>
          </p:cNvCxnSpPr>
          <p:nvPr/>
        </p:nvCxnSpPr>
        <p:spPr>
          <a:xfrm>
            <a:off x="425669" y="9004221"/>
            <a:ext cx="2520511" cy="0"/>
          </a:xfrm>
          <a:prstGeom prst="line">
            <a:avLst/>
          </a:prstGeom>
          <a:ln w="38100">
            <a:solidFill>
              <a:srgbClr val="120F3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66C71-8BFD-606E-37CC-09E860836F8B}"/>
              </a:ext>
            </a:extLst>
          </p:cNvPr>
          <p:cNvCxnSpPr>
            <a:cxnSpLocks/>
          </p:cNvCxnSpPr>
          <p:nvPr/>
        </p:nvCxnSpPr>
        <p:spPr>
          <a:xfrm>
            <a:off x="3825747" y="3746736"/>
            <a:ext cx="2651880" cy="0"/>
          </a:xfrm>
          <a:prstGeom prst="line">
            <a:avLst/>
          </a:prstGeom>
          <a:ln w="38100">
            <a:solidFill>
              <a:srgbClr val="120F3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EA6B29-929A-AD41-2F9E-A2E69D7975E6}"/>
              </a:ext>
            </a:extLst>
          </p:cNvPr>
          <p:cNvCxnSpPr>
            <a:cxnSpLocks/>
          </p:cNvCxnSpPr>
          <p:nvPr/>
        </p:nvCxnSpPr>
        <p:spPr>
          <a:xfrm>
            <a:off x="3825747" y="5242622"/>
            <a:ext cx="2651880" cy="0"/>
          </a:xfrm>
          <a:prstGeom prst="line">
            <a:avLst/>
          </a:prstGeom>
          <a:ln w="38100">
            <a:solidFill>
              <a:srgbClr val="120F3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458BBD-6443-DE59-E0EA-7E6C909EBB0A}"/>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5" name="TextBox 4">
            <a:extLst>
              <a:ext uri="{FF2B5EF4-FFF2-40B4-BE49-F238E27FC236}">
                <a16:creationId xmlns:a16="http://schemas.microsoft.com/office/drawing/2014/main" id="{4FDEA249-8F50-40F4-7755-6D88C6C1887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6" name="TextBox 8">
            <a:extLst>
              <a:ext uri="{FF2B5EF4-FFF2-40B4-BE49-F238E27FC236}">
                <a16:creationId xmlns:a16="http://schemas.microsoft.com/office/drawing/2014/main" id="{B23EF295-DBF3-0DA6-1028-3580460E6E59}"/>
              </a:ext>
            </a:extLst>
          </p:cNvPr>
          <p:cNvSpPr txBox="1">
            <a:spLocks noChangeArrowheads="1"/>
          </p:cNvSpPr>
          <p:nvPr/>
        </p:nvSpPr>
        <p:spPr bwMode="auto">
          <a:xfrm>
            <a:off x="2946180" y="9628988"/>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15" name="Straight Connector 14">
            <a:extLst>
              <a:ext uri="{FF2B5EF4-FFF2-40B4-BE49-F238E27FC236}">
                <a16:creationId xmlns:a16="http://schemas.microsoft.com/office/drawing/2014/main" id="{76F4529B-60F9-404D-630C-D80E22FA73A0}"/>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D6F7398-05FC-30CF-A2AB-5BD356742F6A}"/>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19" name="TextBox 18">
            <a:extLst>
              <a:ext uri="{FF2B5EF4-FFF2-40B4-BE49-F238E27FC236}">
                <a16:creationId xmlns:a16="http://schemas.microsoft.com/office/drawing/2014/main" id="{341F07FF-2A3D-535C-F930-3DE23009DD22}"/>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20" name="Picture 19" descr="A blue square with white letters&#10;&#10;Description automatically generated">
            <a:extLst>
              <a:ext uri="{FF2B5EF4-FFF2-40B4-BE49-F238E27FC236}">
                <a16:creationId xmlns:a16="http://schemas.microsoft.com/office/drawing/2014/main" id="{E3040FFD-2EA5-18BA-B279-9C389B778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9">
            <a:extLst>
              <a:ext uri="{FF2B5EF4-FFF2-40B4-BE49-F238E27FC236}">
                <a16:creationId xmlns:a16="http://schemas.microsoft.com/office/drawing/2014/main" id="{CA2FA8A9-D322-98B1-1025-AF08F2210088}"/>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3. Do earthquakes still happen?</a:t>
            </a:r>
            <a:endParaRPr lang="en-US" altLang="en-US" sz="1600" dirty="0">
              <a:solidFill>
                <a:srgbClr val="130E3C"/>
              </a:solidFill>
              <a:latin typeface="Arial Rounded MT Bold" panose="020F0704030504030204" pitchFamily="34" charset="77"/>
            </a:endParaRPr>
          </a:p>
        </p:txBody>
      </p:sp>
      <p:cxnSp>
        <p:nvCxnSpPr>
          <p:cNvPr id="22" name="Straight Connector 21">
            <a:extLst>
              <a:ext uri="{FF2B5EF4-FFF2-40B4-BE49-F238E27FC236}">
                <a16:creationId xmlns:a16="http://schemas.microsoft.com/office/drawing/2014/main" id="{CBB64D5C-146E-7205-AC0E-AB98182007FF}"/>
              </a:ext>
            </a:extLst>
          </p:cNvPr>
          <p:cNvCxnSpPr>
            <a:cxnSpLocks/>
          </p:cNvCxnSpPr>
          <p:nvPr/>
        </p:nvCxnSpPr>
        <p:spPr>
          <a:xfrm>
            <a:off x="153988" y="960565"/>
            <a:ext cx="6505575" cy="3417"/>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23" name="Picture 22" descr="A blue square with a globe and text&#10;&#10;Description automatically generated">
            <a:extLst>
              <a:ext uri="{FF2B5EF4-FFF2-40B4-BE49-F238E27FC236}">
                <a16:creationId xmlns:a16="http://schemas.microsoft.com/office/drawing/2014/main" id="{CD98605F-BC47-6D8B-038E-B3D1D9B25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702" y="157295"/>
            <a:ext cx="869251" cy="782326"/>
          </a:xfrm>
          <a:prstGeom prst="rect">
            <a:avLst/>
          </a:prstGeom>
        </p:spPr>
      </p:pic>
      <p:pic>
        <p:nvPicPr>
          <p:cNvPr id="10" name="Picture 9" descr="A blue star with a white background&#10;&#10;Description automatically generated">
            <a:extLst>
              <a:ext uri="{FF2B5EF4-FFF2-40B4-BE49-F238E27FC236}">
                <a16:creationId xmlns:a16="http://schemas.microsoft.com/office/drawing/2014/main" id="{94D795CC-4BF3-8070-C214-47E8E833B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637903" y="709748"/>
            <a:ext cx="218062" cy="208929"/>
          </a:xfrm>
          <a:prstGeom prst="rect">
            <a:avLst/>
          </a:prstGeom>
        </p:spPr>
      </p:pic>
      <p:pic>
        <p:nvPicPr>
          <p:cNvPr id="24" name="Picture 23" descr="A blue star with a white background&#10;&#10;Description automatically generated">
            <a:extLst>
              <a:ext uri="{FF2B5EF4-FFF2-40B4-BE49-F238E27FC236}">
                <a16:creationId xmlns:a16="http://schemas.microsoft.com/office/drawing/2014/main" id="{95A71862-18FA-76C0-06F7-CEDE33E16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11476" y="705392"/>
            <a:ext cx="218062" cy="208929"/>
          </a:xfrm>
          <a:prstGeom prst="rect">
            <a:avLst/>
          </a:prstGeom>
        </p:spPr>
      </p:pic>
      <p:sp>
        <p:nvSpPr>
          <p:cNvPr id="25" name="TextBox 24">
            <a:extLst>
              <a:ext uri="{FF2B5EF4-FFF2-40B4-BE49-F238E27FC236}">
                <a16:creationId xmlns:a16="http://schemas.microsoft.com/office/drawing/2014/main" id="{388C9CD6-445D-3A7E-2C49-C507632FA91F}"/>
              </a:ext>
            </a:extLst>
          </p:cNvPr>
          <p:cNvSpPr txBox="1"/>
          <p:nvPr/>
        </p:nvSpPr>
        <p:spPr>
          <a:xfrm>
            <a:off x="-1968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2</a:t>
            </a:r>
          </a:p>
        </p:txBody>
      </p:sp>
    </p:spTree>
    <p:extLst>
      <p:ext uri="{BB962C8B-B14F-4D97-AF65-F5344CB8AC3E}">
        <p14:creationId xmlns:p14="http://schemas.microsoft.com/office/powerpoint/2010/main" val="60623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54143CBF-068F-27DB-FB39-ED99787C8CD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2E32BDC-52A2-EE08-0E33-E7FBB843E623}"/>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FE2365D0-3C22-221C-4DDA-62C9669ECFC4}"/>
              </a:ext>
            </a:extLst>
          </p:cNvPr>
          <p:cNvSpPr/>
          <p:nvPr/>
        </p:nvSpPr>
        <p:spPr>
          <a:xfrm>
            <a:off x="176174" y="1169123"/>
            <a:ext cx="6496449" cy="948072"/>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ea typeface="Arial Rounded"/>
                <a:cs typeface="Arial Rounded"/>
                <a:sym typeface="Arial Rounded"/>
              </a:rPr>
              <a:t>Research sheet 1: </a:t>
            </a:r>
            <a:r>
              <a:rPr lang="en-GB" sz="1600" dirty="0">
                <a:solidFill>
                  <a:srgbClr val="120F38"/>
                </a:solidFill>
                <a:latin typeface="Arial Rounded MT Bold" panose="020F0704030504030204" pitchFamily="34" charset="0"/>
              </a:rPr>
              <a:t>The Devastating Morocco Earthquake of 2023</a:t>
            </a:r>
            <a:r>
              <a:rPr lang="en-GB" sz="1600" dirty="0">
                <a:solidFill>
                  <a:srgbClr val="120F38"/>
                </a:solidFill>
                <a:latin typeface="Arial Rounded MT Bold" panose="020F0704030504030204" pitchFamily="34" charset="0"/>
                <a:ea typeface="Arial Rounded"/>
                <a:cs typeface="Arial Rounded"/>
                <a:sym typeface="Arial Rounded"/>
              </a:rPr>
              <a:t> </a:t>
            </a:r>
          </a:p>
        </p:txBody>
      </p:sp>
      <p:sp>
        <p:nvSpPr>
          <p:cNvPr id="2" name="Rectangle: Rounded Corners 1">
            <a:extLst>
              <a:ext uri="{FF2B5EF4-FFF2-40B4-BE49-F238E27FC236}">
                <a16:creationId xmlns:a16="http://schemas.microsoft.com/office/drawing/2014/main" id="{F068FD9C-D827-8F10-3B9F-906C98A9B33E}"/>
              </a:ext>
            </a:extLst>
          </p:cNvPr>
          <p:cNvSpPr/>
          <p:nvPr/>
        </p:nvSpPr>
        <p:spPr>
          <a:xfrm>
            <a:off x="176175" y="2285860"/>
            <a:ext cx="6496449" cy="6820843"/>
          </a:xfrm>
          <a:prstGeom prst="roundRect">
            <a:avLst>
              <a:gd name="adj" fmla="val 329"/>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5" name="TextBox 4">
            <a:extLst>
              <a:ext uri="{FF2B5EF4-FFF2-40B4-BE49-F238E27FC236}">
                <a16:creationId xmlns:a16="http://schemas.microsoft.com/office/drawing/2014/main" id="{E6487724-D9FC-F9FF-B544-8083615B12EF}"/>
              </a:ext>
            </a:extLst>
          </p:cNvPr>
          <p:cNvSpPr txBox="1"/>
          <p:nvPr/>
        </p:nvSpPr>
        <p:spPr>
          <a:xfrm>
            <a:off x="266590" y="2344065"/>
            <a:ext cx="4906803" cy="2308324"/>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In September 2023, a big earthquake hit Morocco. It was one of the strongest in the country’s history, measuring 6.8 on the Richter Scale. The earthquake was very powerful, shaking the ground near the Atlas Mountains, close to the city of Marrakesh. People even felt it in other big cities like Casablanca and Rabat. Sadly, many people lost their lives, and many more were hurt.</a:t>
            </a:r>
          </a:p>
        </p:txBody>
      </p:sp>
      <p:sp>
        <p:nvSpPr>
          <p:cNvPr id="3" name="TextBox 2">
            <a:extLst>
              <a:ext uri="{FF2B5EF4-FFF2-40B4-BE49-F238E27FC236}">
                <a16:creationId xmlns:a16="http://schemas.microsoft.com/office/drawing/2014/main" id="{801A468A-BE19-AB88-C631-9A928F873761}"/>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4" name="TextBox 3">
            <a:extLst>
              <a:ext uri="{FF2B5EF4-FFF2-40B4-BE49-F238E27FC236}">
                <a16:creationId xmlns:a16="http://schemas.microsoft.com/office/drawing/2014/main" id="{34F04D89-E279-2602-32B9-87BA9E7AAD7B}"/>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6" name="Picture 5" descr="A blue square with white letters&#10;&#10;Description automatically generated">
            <a:extLst>
              <a:ext uri="{FF2B5EF4-FFF2-40B4-BE49-F238E27FC236}">
                <a16:creationId xmlns:a16="http://schemas.microsoft.com/office/drawing/2014/main" id="{1EAE04A8-3111-63D6-C1A7-F7E89B970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a:extLst>
              <a:ext uri="{FF2B5EF4-FFF2-40B4-BE49-F238E27FC236}">
                <a16:creationId xmlns:a16="http://schemas.microsoft.com/office/drawing/2014/main" id="{6A1F03C6-F52C-2522-F143-85B10D7B831A}"/>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3. Do earthquakes still happen?</a:t>
            </a:r>
            <a:endParaRPr lang="en-US" altLang="en-US" sz="1600" dirty="0">
              <a:solidFill>
                <a:srgbClr val="130E3C"/>
              </a:solidFill>
              <a:latin typeface="Arial Rounded MT Bold" panose="020F0704030504030204" pitchFamily="34" charset="77"/>
            </a:endParaRPr>
          </a:p>
        </p:txBody>
      </p:sp>
      <p:cxnSp>
        <p:nvCxnSpPr>
          <p:cNvPr id="8" name="Straight Connector 7">
            <a:extLst>
              <a:ext uri="{FF2B5EF4-FFF2-40B4-BE49-F238E27FC236}">
                <a16:creationId xmlns:a16="http://schemas.microsoft.com/office/drawing/2014/main" id="{6572E1C0-E369-FE01-8990-34E8215FF113}"/>
              </a:ext>
            </a:extLst>
          </p:cNvPr>
          <p:cNvCxnSpPr>
            <a:cxnSpLocks/>
          </p:cNvCxnSpPr>
          <p:nvPr/>
        </p:nvCxnSpPr>
        <p:spPr>
          <a:xfrm>
            <a:off x="153988" y="960565"/>
            <a:ext cx="6505575" cy="3417"/>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9" name="Picture 8" descr="A blue square with a globe and text&#10;&#10;Description automatically generated">
            <a:extLst>
              <a:ext uri="{FF2B5EF4-FFF2-40B4-BE49-F238E27FC236}">
                <a16:creationId xmlns:a16="http://schemas.microsoft.com/office/drawing/2014/main" id="{6D284584-A909-9685-B8DE-C12805342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821" y="159019"/>
            <a:ext cx="869251" cy="782326"/>
          </a:xfrm>
          <a:prstGeom prst="rect">
            <a:avLst/>
          </a:prstGeom>
        </p:spPr>
      </p:pic>
      <p:sp>
        <p:nvSpPr>
          <p:cNvPr id="12" name="TextBox 11">
            <a:extLst>
              <a:ext uri="{FF2B5EF4-FFF2-40B4-BE49-F238E27FC236}">
                <a16:creationId xmlns:a16="http://schemas.microsoft.com/office/drawing/2014/main" id="{1BA266D2-4659-9AEE-9965-C93965DDD398}"/>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3" name="TextBox 12">
            <a:extLst>
              <a:ext uri="{FF2B5EF4-FFF2-40B4-BE49-F238E27FC236}">
                <a16:creationId xmlns:a16="http://schemas.microsoft.com/office/drawing/2014/main" id="{CF5C061A-28CA-D249-7E02-CD7C4E0A1E0E}"/>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4" name="TextBox 13">
            <a:extLst>
              <a:ext uri="{FF2B5EF4-FFF2-40B4-BE49-F238E27FC236}">
                <a16:creationId xmlns:a16="http://schemas.microsoft.com/office/drawing/2014/main" id="{575B1D15-5256-3CA6-6FCE-6A1FD03BD496}"/>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15" name="TextBox 8">
            <a:extLst>
              <a:ext uri="{FF2B5EF4-FFF2-40B4-BE49-F238E27FC236}">
                <a16:creationId xmlns:a16="http://schemas.microsoft.com/office/drawing/2014/main" id="{1B1EEC0A-AABF-CF30-F58A-9AF5F75D91FA}"/>
              </a:ext>
            </a:extLst>
          </p:cNvPr>
          <p:cNvSpPr txBox="1">
            <a:spLocks noChangeArrowheads="1"/>
          </p:cNvSpPr>
          <p:nvPr/>
        </p:nvSpPr>
        <p:spPr bwMode="auto">
          <a:xfrm>
            <a:off x="2946180" y="9639259"/>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16" name="Straight Connector 15">
            <a:extLst>
              <a:ext uri="{FF2B5EF4-FFF2-40B4-BE49-F238E27FC236}">
                <a16:creationId xmlns:a16="http://schemas.microsoft.com/office/drawing/2014/main" id="{400E5634-F05E-776A-ED06-F026EFADDBA1}"/>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90E1807-AE81-F045-9835-C65E9FDBADF2}"/>
              </a:ext>
            </a:extLst>
          </p:cNvPr>
          <p:cNvSpPr txBox="1">
            <a:spLocks noChangeArrowheads="1"/>
          </p:cNvSpPr>
          <p:nvPr/>
        </p:nvSpPr>
        <p:spPr bwMode="auto">
          <a:xfrm>
            <a:off x="4600962" y="634469"/>
            <a:ext cx="17581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dirty="0">
              <a:solidFill>
                <a:srgbClr val="130E3C"/>
              </a:solidFill>
              <a:latin typeface="Arial Rounded MT Bold" panose="020F0704030504030204" pitchFamily="34" charset="77"/>
            </a:endParaRPr>
          </a:p>
        </p:txBody>
      </p:sp>
      <p:pic>
        <p:nvPicPr>
          <p:cNvPr id="19" name="Picture 18" descr="A person walking in a street&#10;&#10;Description automatically generated">
            <a:extLst>
              <a:ext uri="{FF2B5EF4-FFF2-40B4-BE49-F238E27FC236}">
                <a16:creationId xmlns:a16="http://schemas.microsoft.com/office/drawing/2014/main" id="{386B1C46-9CF5-4E72-90A1-8B12367EED35}"/>
              </a:ext>
            </a:extLst>
          </p:cNvPr>
          <p:cNvPicPr>
            <a:picLocks noChangeAspect="1"/>
          </p:cNvPicPr>
          <p:nvPr/>
        </p:nvPicPr>
        <p:blipFill>
          <a:blip r:embed="rId5"/>
          <a:stretch>
            <a:fillRect/>
          </a:stretch>
        </p:blipFill>
        <p:spPr>
          <a:xfrm>
            <a:off x="5173393" y="2382505"/>
            <a:ext cx="1396982" cy="2101219"/>
          </a:xfrm>
          <a:prstGeom prst="roundRect">
            <a:avLst>
              <a:gd name="adj" fmla="val 8594"/>
            </a:avLst>
          </a:prstGeom>
          <a:solidFill>
            <a:srgbClr val="FFFFFF">
              <a:shade val="85000"/>
            </a:srgbClr>
          </a:solidFill>
          <a:ln>
            <a:noFill/>
          </a:ln>
          <a:effectLst/>
        </p:spPr>
      </p:pic>
      <p:sp>
        <p:nvSpPr>
          <p:cNvPr id="20" name="TextBox 19">
            <a:extLst>
              <a:ext uri="{FF2B5EF4-FFF2-40B4-BE49-F238E27FC236}">
                <a16:creationId xmlns:a16="http://schemas.microsoft.com/office/drawing/2014/main" id="{A01173EC-7E6F-AFD8-5D21-13717FB56EF2}"/>
              </a:ext>
            </a:extLst>
          </p:cNvPr>
          <p:cNvSpPr txBox="1"/>
          <p:nvPr/>
        </p:nvSpPr>
        <p:spPr>
          <a:xfrm>
            <a:off x="231554" y="4749033"/>
            <a:ext cx="6496449" cy="4278094"/>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The earthquake happened in the evening when people were at home, resting or asleep. Some old buildings, especially in Marrakesh, fell down, covering the streets with broken bricks and dust. In the mountains, the shaking caused big rocks to fall, blocking roads and making it hard for help to arrive. Many houses were made of weak materials and could not stand up to the shaking, so they collapsed.</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Rescue teams from different countries, like Spain, the UK and Qatar, quickly came to help. They brought special tools and trained dogs to find people trapped under the broken buildings. It was very sad, but people worked together and never gave up hope.</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Now, this area of Morocco is starting to rebuild. It will take time, but the kindness and support from people all over the world are helping the country get back on its feet.</a:t>
            </a:r>
          </a:p>
        </p:txBody>
      </p:sp>
      <p:sp>
        <p:nvSpPr>
          <p:cNvPr id="17" name="TextBox 16">
            <a:extLst>
              <a:ext uri="{FF2B5EF4-FFF2-40B4-BE49-F238E27FC236}">
                <a16:creationId xmlns:a16="http://schemas.microsoft.com/office/drawing/2014/main" id="{A76ADB2B-A378-9ED9-36C7-22ACB40EFDAE}"/>
              </a:ext>
            </a:extLst>
          </p:cNvPr>
          <p:cNvSpPr txBox="1"/>
          <p:nvPr/>
        </p:nvSpPr>
        <p:spPr>
          <a:xfrm>
            <a:off x="-1968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3</a:t>
            </a:r>
          </a:p>
        </p:txBody>
      </p:sp>
    </p:spTree>
    <p:extLst>
      <p:ext uri="{BB962C8B-B14F-4D97-AF65-F5344CB8AC3E}">
        <p14:creationId xmlns:p14="http://schemas.microsoft.com/office/powerpoint/2010/main" val="2746962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CCC03893-6468-9A48-5108-050A6CB7ECD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81076AFB-FF37-8993-AC84-C9C053040F8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7B5F5E88-BC32-7F66-5010-374B395A1618}"/>
              </a:ext>
            </a:extLst>
          </p:cNvPr>
          <p:cNvSpPr/>
          <p:nvPr/>
        </p:nvSpPr>
        <p:spPr>
          <a:xfrm>
            <a:off x="184137" y="1109956"/>
            <a:ext cx="6496449" cy="752175"/>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ea typeface="Arial Rounded"/>
                <a:cs typeface="Arial Rounded"/>
                <a:sym typeface="Arial Rounded"/>
              </a:rPr>
              <a:t>Research sheet 2: </a:t>
            </a:r>
            <a:r>
              <a:rPr lang="en-GB" sz="1600" dirty="0">
                <a:solidFill>
                  <a:srgbClr val="120F38"/>
                </a:solidFill>
                <a:latin typeface="Arial Rounded MT Bold" panose="020F0704030504030204" pitchFamily="34" charset="0"/>
              </a:rPr>
              <a:t>Turkey and Syria’s Dual Earthquakes - A Catastrophe of 2023</a:t>
            </a:r>
            <a:endParaRPr lang="en-GB" sz="1600" dirty="0">
              <a:solidFill>
                <a:srgbClr val="120F38"/>
              </a:solidFill>
              <a:latin typeface="Arial Rounded MT Bold" panose="020F0704030504030204" pitchFamily="34" charset="0"/>
              <a:ea typeface="Arial Rounded"/>
              <a:cs typeface="Arial Rounded"/>
              <a:sym typeface="Arial Rounded"/>
            </a:endParaRPr>
          </a:p>
        </p:txBody>
      </p:sp>
      <p:sp>
        <p:nvSpPr>
          <p:cNvPr id="2" name="Rectangle: Rounded Corners 1">
            <a:extLst>
              <a:ext uri="{FF2B5EF4-FFF2-40B4-BE49-F238E27FC236}">
                <a16:creationId xmlns:a16="http://schemas.microsoft.com/office/drawing/2014/main" id="{082673BA-B91B-7CD9-7CC8-C528018DD2DE}"/>
              </a:ext>
            </a:extLst>
          </p:cNvPr>
          <p:cNvSpPr/>
          <p:nvPr/>
        </p:nvSpPr>
        <p:spPr>
          <a:xfrm>
            <a:off x="184136" y="1964301"/>
            <a:ext cx="6496449" cy="7332333"/>
          </a:xfrm>
          <a:prstGeom prst="roundRect">
            <a:avLst>
              <a:gd name="adj" fmla="val 572"/>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22" name="TextBox 21">
            <a:extLst>
              <a:ext uri="{FF2B5EF4-FFF2-40B4-BE49-F238E27FC236}">
                <a16:creationId xmlns:a16="http://schemas.microsoft.com/office/drawing/2014/main" id="{6C0F45EC-79F3-BED7-87CE-1FAA261D10C1}"/>
              </a:ext>
            </a:extLst>
          </p:cNvPr>
          <p:cNvSpPr txBox="1"/>
          <p:nvPr/>
        </p:nvSpPr>
        <p:spPr>
          <a:xfrm>
            <a:off x="185053" y="2015111"/>
            <a:ext cx="6505575" cy="1815882"/>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In February 2023, two very strong earthquakes hit Turkey and Syria just a few hours apart, measuring 7.8 on the Richter Scale. They were so powerful that many buildings fell down, and whole neighbourhoods were destroyed. People were shocked and scared because the ground kept shaking. Both countries struggled to help everyone because there was so much damage.</a:t>
            </a:r>
          </a:p>
        </p:txBody>
      </p:sp>
      <p:sp>
        <p:nvSpPr>
          <p:cNvPr id="24" name="TextBox 23">
            <a:extLst>
              <a:ext uri="{FF2B5EF4-FFF2-40B4-BE49-F238E27FC236}">
                <a16:creationId xmlns:a16="http://schemas.microsoft.com/office/drawing/2014/main" id="{54F273A3-CB46-BB36-4FF1-75306EE99B43}"/>
              </a:ext>
            </a:extLst>
          </p:cNvPr>
          <p:cNvSpPr txBox="1"/>
          <p:nvPr/>
        </p:nvSpPr>
        <p:spPr>
          <a:xfrm>
            <a:off x="184137" y="6983817"/>
            <a:ext cx="6412418" cy="2308324"/>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Even though it was a very sad time, brave people worked together to help. Families and strangers searched for survivors, shared food, and gave each other shelter. Charities and helpers from around the world came to support and rebuild homes and communities.</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This disaster showed how unpredictable nature can be, but it also proved that when people stand together, they can overcome even the hardest times.</a:t>
            </a:r>
          </a:p>
        </p:txBody>
      </p:sp>
      <p:pic>
        <p:nvPicPr>
          <p:cNvPr id="26" name="Picture 25" descr="A city destroyed by earthquake&#10;&#10;Description automatically generated">
            <a:extLst>
              <a:ext uri="{FF2B5EF4-FFF2-40B4-BE49-F238E27FC236}">
                <a16:creationId xmlns:a16="http://schemas.microsoft.com/office/drawing/2014/main" id="{A62BC5B8-D27D-1C2C-F801-8E8B335A654F}"/>
              </a:ext>
            </a:extLst>
          </p:cNvPr>
          <p:cNvPicPr>
            <a:picLocks noChangeAspect="1"/>
          </p:cNvPicPr>
          <p:nvPr/>
        </p:nvPicPr>
        <p:blipFill>
          <a:blip r:embed="rId3"/>
          <a:stretch>
            <a:fillRect/>
          </a:stretch>
        </p:blipFill>
        <p:spPr>
          <a:xfrm>
            <a:off x="306966" y="5237664"/>
            <a:ext cx="3038431" cy="1709118"/>
          </a:xfrm>
          <a:prstGeom prst="roundRect">
            <a:avLst>
              <a:gd name="adj" fmla="val 8594"/>
            </a:avLst>
          </a:prstGeom>
          <a:solidFill>
            <a:srgbClr val="FFFFFF">
              <a:shade val="85000"/>
            </a:srgbClr>
          </a:solidFill>
          <a:ln w="28575">
            <a:noFill/>
          </a:ln>
          <a:effectLst/>
        </p:spPr>
      </p:pic>
      <p:pic>
        <p:nvPicPr>
          <p:cNvPr id="28" name="Picture 27" descr="A person wearing a helmet and gloves standing in front of rubble&#10;&#10;Description automatically generated">
            <a:extLst>
              <a:ext uri="{FF2B5EF4-FFF2-40B4-BE49-F238E27FC236}">
                <a16:creationId xmlns:a16="http://schemas.microsoft.com/office/drawing/2014/main" id="{37602FE3-4F75-85C6-EE38-B3CF19842E0D}"/>
              </a:ext>
            </a:extLst>
          </p:cNvPr>
          <p:cNvPicPr>
            <a:picLocks noChangeAspect="1"/>
          </p:cNvPicPr>
          <p:nvPr/>
        </p:nvPicPr>
        <p:blipFill>
          <a:blip r:embed="rId4"/>
          <a:srcRect b="11734"/>
          <a:stretch/>
        </p:blipFill>
        <p:spPr>
          <a:xfrm>
            <a:off x="3468227" y="3599018"/>
            <a:ext cx="3080243" cy="1812542"/>
          </a:xfrm>
          <a:prstGeom prst="roundRect">
            <a:avLst>
              <a:gd name="adj" fmla="val 8594"/>
            </a:avLst>
          </a:prstGeom>
          <a:solidFill>
            <a:srgbClr val="FFFFFF">
              <a:shade val="85000"/>
            </a:srgbClr>
          </a:solidFill>
          <a:ln w="28575">
            <a:solidFill>
              <a:schemeClr val="bg1"/>
            </a:solidFill>
          </a:ln>
          <a:effectLst/>
        </p:spPr>
      </p:pic>
      <p:sp>
        <p:nvSpPr>
          <p:cNvPr id="30" name="TextBox 29">
            <a:extLst>
              <a:ext uri="{FF2B5EF4-FFF2-40B4-BE49-F238E27FC236}">
                <a16:creationId xmlns:a16="http://schemas.microsoft.com/office/drawing/2014/main" id="{A1D9E9C3-3775-2744-A3DA-1B1B217976EB}"/>
              </a:ext>
            </a:extLst>
          </p:cNvPr>
          <p:cNvSpPr txBox="1"/>
          <p:nvPr/>
        </p:nvSpPr>
        <p:spPr>
          <a:xfrm>
            <a:off x="3363685" y="5671992"/>
            <a:ext cx="3299072" cy="1077218"/>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In Syria, the earthquakes caused even more destruction, and many families lost their homes and loved ones.</a:t>
            </a:r>
            <a:endParaRPr lang="en-GB" sz="1600" dirty="0">
              <a:solidFill>
                <a:srgbClr val="120F38"/>
              </a:solidFill>
            </a:endParaRPr>
          </a:p>
        </p:txBody>
      </p:sp>
      <p:sp>
        <p:nvSpPr>
          <p:cNvPr id="3" name="TextBox 2">
            <a:extLst>
              <a:ext uri="{FF2B5EF4-FFF2-40B4-BE49-F238E27FC236}">
                <a16:creationId xmlns:a16="http://schemas.microsoft.com/office/drawing/2014/main" id="{4914FA61-034F-5E45-9B84-2AEA790ECFE6}"/>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4" name="TextBox 3">
            <a:extLst>
              <a:ext uri="{FF2B5EF4-FFF2-40B4-BE49-F238E27FC236}">
                <a16:creationId xmlns:a16="http://schemas.microsoft.com/office/drawing/2014/main" id="{E4E09F42-55C3-DD48-668B-EA93A75B36B5}"/>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5" name="TextBox 4">
            <a:extLst>
              <a:ext uri="{FF2B5EF4-FFF2-40B4-BE49-F238E27FC236}">
                <a16:creationId xmlns:a16="http://schemas.microsoft.com/office/drawing/2014/main" id="{74850D85-9C7C-8A30-A602-D8FC6BC80047}"/>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6" name="TextBox 8">
            <a:extLst>
              <a:ext uri="{FF2B5EF4-FFF2-40B4-BE49-F238E27FC236}">
                <a16:creationId xmlns:a16="http://schemas.microsoft.com/office/drawing/2014/main" id="{85147B9B-451E-CB89-DBAA-96DE40715E9F}"/>
              </a:ext>
            </a:extLst>
          </p:cNvPr>
          <p:cNvSpPr txBox="1">
            <a:spLocks noChangeArrowheads="1"/>
          </p:cNvSpPr>
          <p:nvPr/>
        </p:nvSpPr>
        <p:spPr bwMode="auto">
          <a:xfrm>
            <a:off x="2946180" y="9630901"/>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7" name="Straight Connector 6">
            <a:extLst>
              <a:ext uri="{FF2B5EF4-FFF2-40B4-BE49-F238E27FC236}">
                <a16:creationId xmlns:a16="http://schemas.microsoft.com/office/drawing/2014/main" id="{2A9F4308-0A7A-EDE9-21E1-8B71DC81FC12}"/>
              </a:ext>
            </a:extLst>
          </p:cNvPr>
          <p:cNvCxnSpPr>
            <a:cxnSpLocks/>
          </p:cNvCxnSpPr>
          <p:nvPr/>
        </p:nvCxnSpPr>
        <p:spPr>
          <a:xfrm>
            <a:off x="184135" y="9571489"/>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6EF4FCA-8BF1-DF2B-D2D2-7AA79EBC2A7B}"/>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9" name="TextBox 8">
            <a:extLst>
              <a:ext uri="{FF2B5EF4-FFF2-40B4-BE49-F238E27FC236}">
                <a16:creationId xmlns:a16="http://schemas.microsoft.com/office/drawing/2014/main" id="{3D85195B-575A-08B1-DEED-9FFE8FE1E9BB}"/>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12" name="Picture 11" descr="A blue square with white letters&#10;&#10;Description automatically generated">
            <a:extLst>
              <a:ext uri="{FF2B5EF4-FFF2-40B4-BE49-F238E27FC236}">
                <a16:creationId xmlns:a16="http://schemas.microsoft.com/office/drawing/2014/main" id="{B84722D8-C5B1-60E1-25BD-FCA48A4AE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a:extLst>
              <a:ext uri="{FF2B5EF4-FFF2-40B4-BE49-F238E27FC236}">
                <a16:creationId xmlns:a16="http://schemas.microsoft.com/office/drawing/2014/main" id="{68399775-DB53-6F63-2D90-1E45CB712889}"/>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3. Do earthquakes still happen?</a:t>
            </a:r>
            <a:endParaRPr lang="en-US" altLang="en-US" sz="1600" dirty="0">
              <a:solidFill>
                <a:srgbClr val="130E3C"/>
              </a:solidFill>
              <a:latin typeface="Arial Rounded MT Bold" panose="020F0704030504030204" pitchFamily="34" charset="77"/>
            </a:endParaRPr>
          </a:p>
        </p:txBody>
      </p:sp>
      <p:cxnSp>
        <p:nvCxnSpPr>
          <p:cNvPr id="14" name="Straight Connector 13">
            <a:extLst>
              <a:ext uri="{FF2B5EF4-FFF2-40B4-BE49-F238E27FC236}">
                <a16:creationId xmlns:a16="http://schemas.microsoft.com/office/drawing/2014/main" id="{6D7CB513-B440-BBD0-60D2-65CC9ABBE615}"/>
              </a:ext>
            </a:extLst>
          </p:cNvPr>
          <p:cNvCxnSpPr>
            <a:cxnSpLocks/>
          </p:cNvCxnSpPr>
          <p:nvPr/>
        </p:nvCxnSpPr>
        <p:spPr>
          <a:xfrm>
            <a:off x="175010" y="970823"/>
            <a:ext cx="6505575" cy="3417"/>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5" name="Picture 14" descr="A blue square with a globe and text&#10;&#10;Description automatically generated">
            <a:extLst>
              <a:ext uri="{FF2B5EF4-FFF2-40B4-BE49-F238E27FC236}">
                <a16:creationId xmlns:a16="http://schemas.microsoft.com/office/drawing/2014/main" id="{24C74526-6CD1-53E8-CD90-10EBB4A71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8821" y="157781"/>
            <a:ext cx="869251" cy="782326"/>
          </a:xfrm>
          <a:prstGeom prst="rect">
            <a:avLst/>
          </a:prstGeom>
        </p:spPr>
      </p:pic>
      <p:sp>
        <p:nvSpPr>
          <p:cNvPr id="10" name="TextBox 9">
            <a:extLst>
              <a:ext uri="{FF2B5EF4-FFF2-40B4-BE49-F238E27FC236}">
                <a16:creationId xmlns:a16="http://schemas.microsoft.com/office/drawing/2014/main" id="{26AD84BA-0F4E-2EB3-9511-342FFA4D40F4}"/>
              </a:ext>
            </a:extLst>
          </p:cNvPr>
          <p:cNvSpPr txBox="1">
            <a:spLocks noChangeArrowheads="1"/>
          </p:cNvSpPr>
          <p:nvPr/>
        </p:nvSpPr>
        <p:spPr bwMode="auto">
          <a:xfrm>
            <a:off x="4614025" y="647532"/>
            <a:ext cx="17581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dirty="0">
              <a:solidFill>
                <a:srgbClr val="130E3C"/>
              </a:solidFill>
              <a:latin typeface="Arial Rounded MT Bold" panose="020F0704030504030204" pitchFamily="34" charset="77"/>
            </a:endParaRPr>
          </a:p>
        </p:txBody>
      </p:sp>
      <p:sp>
        <p:nvSpPr>
          <p:cNvPr id="18" name="TextBox 17">
            <a:extLst>
              <a:ext uri="{FF2B5EF4-FFF2-40B4-BE49-F238E27FC236}">
                <a16:creationId xmlns:a16="http://schemas.microsoft.com/office/drawing/2014/main" id="{7F6F10ED-4514-13B3-3ABA-E9EEB48951DF}"/>
              </a:ext>
            </a:extLst>
          </p:cNvPr>
          <p:cNvSpPr txBox="1"/>
          <p:nvPr/>
        </p:nvSpPr>
        <p:spPr>
          <a:xfrm>
            <a:off x="177989" y="3905856"/>
            <a:ext cx="3280196" cy="1323439"/>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Turkey was hit very hard, especially in cities like Gaziantep and Antakya, where tall buildings collapsed, trapping many people inside. </a:t>
            </a:r>
            <a:endParaRPr lang="en-GB" sz="1600" dirty="0">
              <a:solidFill>
                <a:srgbClr val="120F38"/>
              </a:solidFill>
            </a:endParaRPr>
          </a:p>
        </p:txBody>
      </p:sp>
      <p:sp>
        <p:nvSpPr>
          <p:cNvPr id="16" name="TextBox 15">
            <a:extLst>
              <a:ext uri="{FF2B5EF4-FFF2-40B4-BE49-F238E27FC236}">
                <a16:creationId xmlns:a16="http://schemas.microsoft.com/office/drawing/2014/main" id="{5FA9E308-4701-7B5A-00D4-A6AE67E432AB}"/>
              </a:ext>
            </a:extLst>
          </p:cNvPr>
          <p:cNvSpPr txBox="1"/>
          <p:nvPr/>
        </p:nvSpPr>
        <p:spPr>
          <a:xfrm>
            <a:off x="-1968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4</a:t>
            </a:r>
          </a:p>
        </p:txBody>
      </p:sp>
    </p:spTree>
    <p:extLst>
      <p:ext uri="{BB962C8B-B14F-4D97-AF65-F5344CB8AC3E}">
        <p14:creationId xmlns:p14="http://schemas.microsoft.com/office/powerpoint/2010/main" val="3554747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CE1AC1C2-1D36-7CD8-DCA2-3DB0B6B4040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8F6BF87-0C42-6D06-845F-62F4F7B60304}"/>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43C561C5-14EF-5048-6CEC-6391C8EAB1C9}"/>
              </a:ext>
            </a:extLst>
          </p:cNvPr>
          <p:cNvSpPr/>
          <p:nvPr/>
        </p:nvSpPr>
        <p:spPr>
          <a:xfrm>
            <a:off x="178880" y="1193595"/>
            <a:ext cx="6496449" cy="680389"/>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ea typeface="Arial Rounded"/>
                <a:cs typeface="Arial Rounded"/>
                <a:sym typeface="Arial Rounded"/>
              </a:rPr>
              <a:t>Research sheet 3: </a:t>
            </a:r>
            <a:r>
              <a:rPr lang="en-GB" sz="1600" dirty="0">
                <a:solidFill>
                  <a:srgbClr val="120F38"/>
                </a:solidFill>
                <a:latin typeface="Arial Rounded MT Bold" panose="020F0704030504030204" pitchFamily="34" charset="0"/>
              </a:rPr>
              <a:t>The Papua New Guinea Earthquake in March 2024</a:t>
            </a:r>
            <a:endParaRPr lang="en-GB" sz="1600" dirty="0">
              <a:solidFill>
                <a:srgbClr val="120F38"/>
              </a:solidFill>
              <a:latin typeface="Arial Rounded MT Bold" panose="020F0704030504030204" pitchFamily="34" charset="0"/>
              <a:ea typeface="Arial Rounded"/>
              <a:cs typeface="Arial Rounded"/>
              <a:sym typeface="Arial Rounded"/>
            </a:endParaRPr>
          </a:p>
        </p:txBody>
      </p:sp>
      <p:sp>
        <p:nvSpPr>
          <p:cNvPr id="2" name="Rectangle: Rounded Corners 1">
            <a:extLst>
              <a:ext uri="{FF2B5EF4-FFF2-40B4-BE49-F238E27FC236}">
                <a16:creationId xmlns:a16="http://schemas.microsoft.com/office/drawing/2014/main" id="{B331D474-9D22-8251-98C2-5CBFE147D40C}"/>
              </a:ext>
            </a:extLst>
          </p:cNvPr>
          <p:cNvSpPr/>
          <p:nvPr/>
        </p:nvSpPr>
        <p:spPr>
          <a:xfrm>
            <a:off x="178880" y="1998039"/>
            <a:ext cx="6496449" cy="7332333"/>
          </a:xfrm>
          <a:prstGeom prst="roundRect">
            <a:avLst>
              <a:gd name="adj" fmla="val 572"/>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6" name="TextBox 5">
            <a:extLst>
              <a:ext uri="{FF2B5EF4-FFF2-40B4-BE49-F238E27FC236}">
                <a16:creationId xmlns:a16="http://schemas.microsoft.com/office/drawing/2014/main" id="{9A0F7313-4A0D-BB44-2693-9A72707B05E1}"/>
              </a:ext>
            </a:extLst>
          </p:cNvPr>
          <p:cNvSpPr txBox="1"/>
          <p:nvPr/>
        </p:nvSpPr>
        <p:spPr>
          <a:xfrm>
            <a:off x="178879" y="2147836"/>
            <a:ext cx="6496449" cy="1077218"/>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A big earthquake hit a faraway part of Papua New Guinea, shaking the ground very hard. It had a magnitude of 6.9 and happened early in the morning. Sadly, several people lost their lives, and about 1,000 homes were destroyed.</a:t>
            </a:r>
          </a:p>
        </p:txBody>
      </p:sp>
      <p:sp>
        <p:nvSpPr>
          <p:cNvPr id="8" name="TextBox 7">
            <a:extLst>
              <a:ext uri="{FF2B5EF4-FFF2-40B4-BE49-F238E27FC236}">
                <a16:creationId xmlns:a16="http://schemas.microsoft.com/office/drawing/2014/main" id="{61DCDC32-8490-D6F6-5462-5DFD3238F2A9}"/>
              </a:ext>
            </a:extLst>
          </p:cNvPr>
          <p:cNvSpPr txBox="1"/>
          <p:nvPr/>
        </p:nvSpPr>
        <p:spPr>
          <a:xfrm>
            <a:off x="237218" y="5517090"/>
            <a:ext cx="6438110" cy="3539430"/>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The earthquake happened near a town called </a:t>
            </a:r>
            <a:r>
              <a:rPr lang="en-GB" sz="1600" dirty="0" err="1">
                <a:solidFill>
                  <a:srgbClr val="120F38"/>
                </a:solidFill>
                <a:latin typeface="Arial Rounded MT Bold" panose="020F0704030504030204" pitchFamily="34" charset="0"/>
              </a:rPr>
              <a:t>Ambunti</a:t>
            </a:r>
            <a:r>
              <a:rPr lang="en-GB" sz="1600" dirty="0">
                <a:solidFill>
                  <a:srgbClr val="120F38"/>
                </a:solidFill>
                <a:latin typeface="Arial Rounded MT Bold" panose="020F0704030504030204" pitchFamily="34" charset="0"/>
              </a:rPr>
              <a:t>, and the shaking damaged many villages. Some people were already struggling because of flooding from heavy rains earlier in March. </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Pictures showed houses falling into the floodwater and an old bridge breaking in the city of Wewak. The leader of the area, Allan Bird, said people needed help quickly. They needed medicine, clean water and safe places to stay.</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Papua New Guinea often has earthquakes because it sits on the "Ring of Fire," a part of the world where the ground moves a lot. Last year, two big earthquakes hit the country. </a:t>
            </a:r>
          </a:p>
          <a:p>
            <a:endParaRPr lang="en-GB" sz="1600" dirty="0">
              <a:solidFill>
                <a:srgbClr val="120F38"/>
              </a:solidFill>
              <a:latin typeface="Arial Rounded MT Bold" panose="020F0704030504030204" pitchFamily="34" charset="0"/>
            </a:endParaRPr>
          </a:p>
        </p:txBody>
      </p:sp>
      <p:pic>
        <p:nvPicPr>
          <p:cNvPr id="14" name="Picture 13" descr="A map of the country&#10;&#10;Description automatically generated">
            <a:extLst>
              <a:ext uri="{FF2B5EF4-FFF2-40B4-BE49-F238E27FC236}">
                <a16:creationId xmlns:a16="http://schemas.microsoft.com/office/drawing/2014/main" id="{01B824B4-E7CA-DD51-860F-4355AD4BA894}"/>
              </a:ext>
            </a:extLst>
          </p:cNvPr>
          <p:cNvPicPr>
            <a:picLocks noChangeAspect="1"/>
          </p:cNvPicPr>
          <p:nvPr/>
        </p:nvPicPr>
        <p:blipFill>
          <a:blip r:embed="rId3"/>
          <a:stretch>
            <a:fillRect/>
          </a:stretch>
        </p:blipFill>
        <p:spPr>
          <a:xfrm>
            <a:off x="3617098" y="3378217"/>
            <a:ext cx="2945340" cy="1963560"/>
          </a:xfrm>
          <a:prstGeom prst="roundRect">
            <a:avLst>
              <a:gd name="adj" fmla="val 8594"/>
            </a:avLst>
          </a:prstGeom>
          <a:solidFill>
            <a:srgbClr val="FFFFFF">
              <a:shade val="85000"/>
            </a:srgbClr>
          </a:solidFill>
          <a:ln w="28575">
            <a:noFill/>
          </a:ln>
          <a:effectLst/>
        </p:spPr>
      </p:pic>
      <p:sp>
        <p:nvSpPr>
          <p:cNvPr id="3" name="TextBox 2">
            <a:extLst>
              <a:ext uri="{FF2B5EF4-FFF2-40B4-BE49-F238E27FC236}">
                <a16:creationId xmlns:a16="http://schemas.microsoft.com/office/drawing/2014/main" id="{14CC009C-110F-24AD-DF70-8722E794E974}"/>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5" name="TextBox 4">
            <a:extLst>
              <a:ext uri="{FF2B5EF4-FFF2-40B4-BE49-F238E27FC236}">
                <a16:creationId xmlns:a16="http://schemas.microsoft.com/office/drawing/2014/main" id="{422459F5-C258-A460-757F-40EBDDC6FE58}"/>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7" name="Picture 6" descr="A blue square with white letters&#10;&#10;Description automatically generated">
            <a:extLst>
              <a:ext uri="{FF2B5EF4-FFF2-40B4-BE49-F238E27FC236}">
                <a16:creationId xmlns:a16="http://schemas.microsoft.com/office/drawing/2014/main" id="{D8BDC241-31FC-0E35-A8D5-5E9D728A3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a:extLst>
              <a:ext uri="{FF2B5EF4-FFF2-40B4-BE49-F238E27FC236}">
                <a16:creationId xmlns:a16="http://schemas.microsoft.com/office/drawing/2014/main" id="{B4A24417-825E-8F44-B8B2-C93C12F4C14F}"/>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3. Do earthquakes still happen?</a:t>
            </a:r>
            <a:endParaRPr lang="en-US" altLang="en-US" sz="1600" dirty="0">
              <a:solidFill>
                <a:srgbClr val="130E3C"/>
              </a:solidFill>
              <a:latin typeface="Arial Rounded MT Bold" panose="020F0704030504030204" pitchFamily="34" charset="77"/>
            </a:endParaRPr>
          </a:p>
        </p:txBody>
      </p:sp>
      <p:cxnSp>
        <p:nvCxnSpPr>
          <p:cNvPr id="13" name="Straight Connector 12">
            <a:extLst>
              <a:ext uri="{FF2B5EF4-FFF2-40B4-BE49-F238E27FC236}">
                <a16:creationId xmlns:a16="http://schemas.microsoft.com/office/drawing/2014/main" id="{7593905B-B9BE-53A1-29D8-C51917BFD2BC}"/>
              </a:ext>
            </a:extLst>
          </p:cNvPr>
          <p:cNvCxnSpPr>
            <a:cxnSpLocks/>
          </p:cNvCxnSpPr>
          <p:nvPr/>
        </p:nvCxnSpPr>
        <p:spPr>
          <a:xfrm>
            <a:off x="175010" y="970823"/>
            <a:ext cx="6505575" cy="3417"/>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5" name="Picture 14" descr="A blue square with a globe and text&#10;&#10;Description automatically generated">
            <a:extLst>
              <a:ext uri="{FF2B5EF4-FFF2-40B4-BE49-F238E27FC236}">
                <a16:creationId xmlns:a16="http://schemas.microsoft.com/office/drawing/2014/main" id="{DFE87D1A-6939-6D8A-D44A-FB6A607C2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821" y="156033"/>
            <a:ext cx="869251" cy="782326"/>
          </a:xfrm>
          <a:prstGeom prst="rect">
            <a:avLst/>
          </a:prstGeom>
        </p:spPr>
      </p:pic>
      <p:sp>
        <p:nvSpPr>
          <p:cNvPr id="23" name="TextBox 22">
            <a:extLst>
              <a:ext uri="{FF2B5EF4-FFF2-40B4-BE49-F238E27FC236}">
                <a16:creationId xmlns:a16="http://schemas.microsoft.com/office/drawing/2014/main" id="{30D5FD83-4892-9565-5A2C-305F9F2DE7B0}"/>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24" name="TextBox 23">
            <a:extLst>
              <a:ext uri="{FF2B5EF4-FFF2-40B4-BE49-F238E27FC236}">
                <a16:creationId xmlns:a16="http://schemas.microsoft.com/office/drawing/2014/main" id="{B7B1BE3F-4AC9-1264-DB63-B91505B385E4}"/>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25" name="TextBox 24">
            <a:extLst>
              <a:ext uri="{FF2B5EF4-FFF2-40B4-BE49-F238E27FC236}">
                <a16:creationId xmlns:a16="http://schemas.microsoft.com/office/drawing/2014/main" id="{1E7CBBAE-CE86-5F87-B580-9BD40CAD0936}"/>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26" name="TextBox 25">
            <a:extLst>
              <a:ext uri="{FF2B5EF4-FFF2-40B4-BE49-F238E27FC236}">
                <a16:creationId xmlns:a16="http://schemas.microsoft.com/office/drawing/2014/main" id="{E908D184-3F9E-CC6C-D5D2-FB1499B216B7}"/>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27" name="TextBox 8">
            <a:extLst>
              <a:ext uri="{FF2B5EF4-FFF2-40B4-BE49-F238E27FC236}">
                <a16:creationId xmlns:a16="http://schemas.microsoft.com/office/drawing/2014/main" id="{0920AD05-1EF3-B0AA-1ABB-6EBA24C25BC8}"/>
              </a:ext>
            </a:extLst>
          </p:cNvPr>
          <p:cNvSpPr txBox="1">
            <a:spLocks noChangeArrowheads="1"/>
          </p:cNvSpPr>
          <p:nvPr/>
        </p:nvSpPr>
        <p:spPr bwMode="auto">
          <a:xfrm>
            <a:off x="2946180" y="9635564"/>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28" name="Straight Connector 27">
            <a:extLst>
              <a:ext uri="{FF2B5EF4-FFF2-40B4-BE49-F238E27FC236}">
                <a16:creationId xmlns:a16="http://schemas.microsoft.com/office/drawing/2014/main" id="{5E5F2DCA-AF18-3421-1AA3-FA936A05EB64}"/>
              </a:ext>
            </a:extLst>
          </p:cNvPr>
          <p:cNvCxnSpPr>
            <a:cxnSpLocks/>
          </p:cNvCxnSpPr>
          <p:nvPr/>
        </p:nvCxnSpPr>
        <p:spPr>
          <a:xfrm>
            <a:off x="184135" y="9571489"/>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2D1420A-67B7-6936-F1D7-AA9B176984B3}"/>
              </a:ext>
            </a:extLst>
          </p:cNvPr>
          <p:cNvSpPr txBox="1">
            <a:spLocks noChangeArrowheads="1"/>
          </p:cNvSpPr>
          <p:nvPr/>
        </p:nvSpPr>
        <p:spPr bwMode="auto">
          <a:xfrm>
            <a:off x="4600962" y="634469"/>
            <a:ext cx="17581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dirty="0">
              <a:solidFill>
                <a:srgbClr val="130E3C"/>
              </a:solidFill>
              <a:latin typeface="Arial Rounded MT Bold" panose="020F0704030504030204" pitchFamily="34" charset="77"/>
            </a:endParaRPr>
          </a:p>
        </p:txBody>
      </p:sp>
      <p:pic>
        <p:nvPicPr>
          <p:cNvPr id="18" name="Picture 17" descr="A child sitting on a bench in a flooded area&#10;&#10;Description automatically generated">
            <a:extLst>
              <a:ext uri="{FF2B5EF4-FFF2-40B4-BE49-F238E27FC236}">
                <a16:creationId xmlns:a16="http://schemas.microsoft.com/office/drawing/2014/main" id="{71E36AEB-B396-6301-0DD2-91FBDD745F29}"/>
              </a:ext>
            </a:extLst>
          </p:cNvPr>
          <p:cNvPicPr>
            <a:picLocks noChangeAspect="1"/>
          </p:cNvPicPr>
          <p:nvPr/>
        </p:nvPicPr>
        <p:blipFill>
          <a:blip r:embed="rId6"/>
          <a:stretch>
            <a:fillRect/>
          </a:stretch>
        </p:blipFill>
        <p:spPr>
          <a:xfrm>
            <a:off x="332540" y="3381254"/>
            <a:ext cx="2947552" cy="1966017"/>
          </a:xfrm>
          <a:prstGeom prst="roundRect">
            <a:avLst>
              <a:gd name="adj" fmla="val 67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20A30A7D-CDDF-12A4-27B4-982034458E01}"/>
              </a:ext>
            </a:extLst>
          </p:cNvPr>
          <p:cNvSpPr txBox="1"/>
          <p:nvPr/>
        </p:nvSpPr>
        <p:spPr>
          <a:xfrm>
            <a:off x="-1968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5</a:t>
            </a:r>
          </a:p>
        </p:txBody>
      </p:sp>
    </p:spTree>
    <p:extLst>
      <p:ext uri="{BB962C8B-B14F-4D97-AF65-F5344CB8AC3E}">
        <p14:creationId xmlns:p14="http://schemas.microsoft.com/office/powerpoint/2010/main" val="2822005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A797C899-CD20-7AF1-3782-66543C99C97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E7CDBBC-A8B6-250A-0102-C001E856DEEF}"/>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AC520695-E927-40B0-B8E8-D92EC38BAF00}"/>
              </a:ext>
            </a:extLst>
          </p:cNvPr>
          <p:cNvSpPr/>
          <p:nvPr/>
        </p:nvSpPr>
        <p:spPr>
          <a:xfrm>
            <a:off x="180775" y="1174829"/>
            <a:ext cx="6496449" cy="686372"/>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ea typeface="Arial Rounded"/>
                <a:cs typeface="Arial Rounded"/>
                <a:sym typeface="Arial Rounded"/>
              </a:rPr>
              <a:t>Research sheet 4: </a:t>
            </a:r>
            <a:r>
              <a:rPr lang="en-GB" sz="1600" dirty="0">
                <a:solidFill>
                  <a:srgbClr val="120F38"/>
                </a:solidFill>
                <a:latin typeface="Arial Rounded MT Bold" panose="020F0704030504030204" pitchFamily="34" charset="0"/>
              </a:rPr>
              <a:t>Afghanistan’s Quake of 2023 - A Search and Rescue Worker’s Perspective</a:t>
            </a:r>
            <a:endParaRPr lang="en-GB" sz="1600" dirty="0">
              <a:solidFill>
                <a:srgbClr val="120F38"/>
              </a:solidFill>
              <a:latin typeface="Arial Rounded MT Bold" panose="020F0704030504030204" pitchFamily="34" charset="0"/>
              <a:ea typeface="Arial Rounded"/>
              <a:cs typeface="Arial Rounded"/>
              <a:sym typeface="Arial Rounded"/>
            </a:endParaRPr>
          </a:p>
        </p:txBody>
      </p:sp>
      <p:sp>
        <p:nvSpPr>
          <p:cNvPr id="2" name="Rectangle: Rounded Corners 1">
            <a:extLst>
              <a:ext uri="{FF2B5EF4-FFF2-40B4-BE49-F238E27FC236}">
                <a16:creationId xmlns:a16="http://schemas.microsoft.com/office/drawing/2014/main" id="{2D94F19E-7D50-681E-5449-BC955B4866D4}"/>
              </a:ext>
            </a:extLst>
          </p:cNvPr>
          <p:cNvSpPr/>
          <p:nvPr/>
        </p:nvSpPr>
        <p:spPr>
          <a:xfrm>
            <a:off x="180774" y="1963735"/>
            <a:ext cx="6496449" cy="7408192"/>
          </a:xfrm>
          <a:prstGeom prst="roundRect">
            <a:avLst>
              <a:gd name="adj" fmla="val 1057"/>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9" name="TextBox 8">
            <a:extLst>
              <a:ext uri="{FF2B5EF4-FFF2-40B4-BE49-F238E27FC236}">
                <a16:creationId xmlns:a16="http://schemas.microsoft.com/office/drawing/2014/main" id="{5F7C5775-FB0C-8F2D-E5B7-7CA28D385234}"/>
              </a:ext>
            </a:extLst>
          </p:cNvPr>
          <p:cNvSpPr txBox="1"/>
          <p:nvPr/>
        </p:nvSpPr>
        <p:spPr>
          <a:xfrm>
            <a:off x="180774" y="2068647"/>
            <a:ext cx="6386510" cy="2800767"/>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Early in the morning on October 7, 2023, a big earthquake hit Herat province in Afghanistan. It was very strong, with a 6.3 magnitude, and it shook villages so hard that many houses fell down. A man named Hamid, who helps with rescues, rushed to Herat as soon as he heard the news. He worked with others to search for people in the broken mud-brick homes.</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“The destruction was unlike anything I’ve seen,” Hamid recalls. “You think you’re prepared for these situations, but it hits you differently when you arrive and see entire families sitting in the dust, their houses just a pile of rubble.”</a:t>
            </a:r>
          </a:p>
        </p:txBody>
      </p:sp>
      <p:sp>
        <p:nvSpPr>
          <p:cNvPr id="15" name="TextBox 14">
            <a:extLst>
              <a:ext uri="{FF2B5EF4-FFF2-40B4-BE49-F238E27FC236}">
                <a16:creationId xmlns:a16="http://schemas.microsoft.com/office/drawing/2014/main" id="{65E9F5A4-FC8C-5A27-BCFE-20ECDF6338A4}"/>
              </a:ext>
            </a:extLst>
          </p:cNvPr>
          <p:cNvSpPr txBox="1"/>
          <p:nvPr/>
        </p:nvSpPr>
        <p:spPr>
          <a:xfrm>
            <a:off x="180774" y="4968531"/>
            <a:ext cx="3381194" cy="3046988"/>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Many houses in Herat were made from mud-brick, a material that crumbles easily under pressure, leaving rescuers with piles of dust and debris to sift through by hand. Equipped with only basic tools and guided by the faintest sounds, Hamid and his team worked tirelessly, often relying on their ears and intuition to locate survivors.</a:t>
            </a:r>
            <a:endParaRPr lang="en-GB" sz="1600" dirty="0">
              <a:solidFill>
                <a:srgbClr val="120F38"/>
              </a:solidFill>
            </a:endParaRPr>
          </a:p>
        </p:txBody>
      </p:sp>
      <p:sp>
        <p:nvSpPr>
          <p:cNvPr id="20" name="TextBox 19">
            <a:extLst>
              <a:ext uri="{FF2B5EF4-FFF2-40B4-BE49-F238E27FC236}">
                <a16:creationId xmlns:a16="http://schemas.microsoft.com/office/drawing/2014/main" id="{D23E605C-4E16-4D95-6FB6-559C4F2F3338}"/>
              </a:ext>
            </a:extLst>
          </p:cNvPr>
          <p:cNvSpPr txBox="1"/>
          <p:nvPr/>
        </p:nvSpPr>
        <p:spPr>
          <a:xfrm>
            <a:off x="180774" y="8049357"/>
            <a:ext cx="6496449" cy="1077218"/>
          </a:xfrm>
          <a:prstGeom prst="rect">
            <a:avLst/>
          </a:prstGeom>
          <a:noFill/>
        </p:spPr>
        <p:txBody>
          <a:bodyPr wrap="square">
            <a:spAutoFit/>
          </a:bodyPr>
          <a:lstStyle/>
          <a:p>
            <a:r>
              <a:rPr lang="en-GB" sz="1600" dirty="0">
                <a:solidFill>
                  <a:srgbClr val="120F38"/>
                </a:solidFill>
                <a:latin typeface="Arial Rounded MT Bold" panose="020F0704030504030204" pitchFamily="34" charset="0"/>
              </a:rPr>
              <a:t>Hamid knows that the path to recovery will be long and challenging, but he remains committed to helping his community rebuild. “We can’t change what happened, but we can offer people a hand to hold as they start again,” he says.</a:t>
            </a:r>
          </a:p>
        </p:txBody>
      </p:sp>
      <p:pic>
        <p:nvPicPr>
          <p:cNvPr id="22" name="Picture 21" descr="A destroyed building in the desert&#10;&#10;Description automatically generated">
            <a:extLst>
              <a:ext uri="{FF2B5EF4-FFF2-40B4-BE49-F238E27FC236}">
                <a16:creationId xmlns:a16="http://schemas.microsoft.com/office/drawing/2014/main" id="{150FA6B0-70F4-E6DF-81C8-536503AAB6BE}"/>
              </a:ext>
            </a:extLst>
          </p:cNvPr>
          <p:cNvPicPr>
            <a:picLocks noChangeAspect="1"/>
          </p:cNvPicPr>
          <p:nvPr/>
        </p:nvPicPr>
        <p:blipFill>
          <a:blip r:embed="rId3"/>
          <a:srcRect r="33974"/>
          <a:stretch/>
        </p:blipFill>
        <p:spPr>
          <a:xfrm>
            <a:off x="3561968" y="4943937"/>
            <a:ext cx="3044024" cy="3073558"/>
          </a:xfrm>
          <a:prstGeom prst="roundRect">
            <a:avLst>
              <a:gd name="adj" fmla="val 8594"/>
            </a:avLst>
          </a:prstGeom>
          <a:solidFill>
            <a:srgbClr val="FFFFFF">
              <a:shade val="85000"/>
            </a:srgbClr>
          </a:solidFill>
          <a:ln w="28575">
            <a:noFill/>
          </a:ln>
          <a:effectLst/>
        </p:spPr>
      </p:pic>
      <p:sp>
        <p:nvSpPr>
          <p:cNvPr id="3" name="TextBox 2">
            <a:extLst>
              <a:ext uri="{FF2B5EF4-FFF2-40B4-BE49-F238E27FC236}">
                <a16:creationId xmlns:a16="http://schemas.microsoft.com/office/drawing/2014/main" id="{2CE2320E-A45E-236B-8C7A-D4A39CC3F92E}"/>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4" name="TextBox 3">
            <a:extLst>
              <a:ext uri="{FF2B5EF4-FFF2-40B4-BE49-F238E27FC236}">
                <a16:creationId xmlns:a16="http://schemas.microsoft.com/office/drawing/2014/main" id="{E613CB77-D912-3D7F-A31E-1D3D1EF8DECE}"/>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5" name="Picture 4" descr="A blue square with white letters&#10;&#10;Description automatically generated">
            <a:extLst>
              <a:ext uri="{FF2B5EF4-FFF2-40B4-BE49-F238E27FC236}">
                <a16:creationId xmlns:a16="http://schemas.microsoft.com/office/drawing/2014/main" id="{045E4016-3395-EADB-BCC2-3034D1F02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4CD1D490-1E65-6A79-9795-4250D7F17F0F}"/>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3. Do earthquakes still happen?</a:t>
            </a:r>
            <a:endParaRPr lang="en-US" altLang="en-US" sz="1600" dirty="0">
              <a:solidFill>
                <a:srgbClr val="130E3C"/>
              </a:solidFill>
              <a:latin typeface="Arial Rounded MT Bold" panose="020F0704030504030204" pitchFamily="34" charset="77"/>
            </a:endParaRPr>
          </a:p>
        </p:txBody>
      </p:sp>
      <p:cxnSp>
        <p:nvCxnSpPr>
          <p:cNvPr id="7" name="Straight Connector 6">
            <a:extLst>
              <a:ext uri="{FF2B5EF4-FFF2-40B4-BE49-F238E27FC236}">
                <a16:creationId xmlns:a16="http://schemas.microsoft.com/office/drawing/2014/main" id="{35457033-9CD7-5F09-011B-BB7F379E843B}"/>
              </a:ext>
            </a:extLst>
          </p:cNvPr>
          <p:cNvCxnSpPr>
            <a:cxnSpLocks/>
          </p:cNvCxnSpPr>
          <p:nvPr/>
        </p:nvCxnSpPr>
        <p:spPr>
          <a:xfrm>
            <a:off x="175010" y="970823"/>
            <a:ext cx="6505575" cy="3417"/>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8" name="Picture 7" descr="A blue square with a globe and text&#10;&#10;Description automatically generated">
            <a:extLst>
              <a:ext uri="{FF2B5EF4-FFF2-40B4-BE49-F238E27FC236}">
                <a16:creationId xmlns:a16="http://schemas.microsoft.com/office/drawing/2014/main" id="{E4F0B2E1-266C-A17E-7822-4F79CCF43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821" y="157825"/>
            <a:ext cx="869251" cy="782326"/>
          </a:xfrm>
          <a:prstGeom prst="rect">
            <a:avLst/>
          </a:prstGeom>
        </p:spPr>
      </p:pic>
      <p:sp>
        <p:nvSpPr>
          <p:cNvPr id="12" name="TextBox 11">
            <a:extLst>
              <a:ext uri="{FF2B5EF4-FFF2-40B4-BE49-F238E27FC236}">
                <a16:creationId xmlns:a16="http://schemas.microsoft.com/office/drawing/2014/main" id="{AAFD5EF5-EBAD-5ACA-3693-203D2A1EBA2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3" name="TextBox 12">
            <a:extLst>
              <a:ext uri="{FF2B5EF4-FFF2-40B4-BE49-F238E27FC236}">
                <a16:creationId xmlns:a16="http://schemas.microsoft.com/office/drawing/2014/main" id="{8880912C-EE5F-6A6F-20EA-A2296B1C04E6}"/>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4" name="TextBox 13">
            <a:extLst>
              <a:ext uri="{FF2B5EF4-FFF2-40B4-BE49-F238E27FC236}">
                <a16:creationId xmlns:a16="http://schemas.microsoft.com/office/drawing/2014/main" id="{AF0B1B01-CD33-30CD-ACBE-8FB0002902FA}"/>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6" name="TextBox 15">
            <a:extLst>
              <a:ext uri="{FF2B5EF4-FFF2-40B4-BE49-F238E27FC236}">
                <a16:creationId xmlns:a16="http://schemas.microsoft.com/office/drawing/2014/main" id="{FE691604-F288-80FF-06B9-C0A180ACD44D}"/>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7" name="TextBox 16">
            <a:extLst>
              <a:ext uri="{FF2B5EF4-FFF2-40B4-BE49-F238E27FC236}">
                <a16:creationId xmlns:a16="http://schemas.microsoft.com/office/drawing/2014/main" id="{ED53F26A-9F7A-0F6A-A73A-65CA2A3B8C1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18" name="TextBox 8">
            <a:extLst>
              <a:ext uri="{FF2B5EF4-FFF2-40B4-BE49-F238E27FC236}">
                <a16:creationId xmlns:a16="http://schemas.microsoft.com/office/drawing/2014/main" id="{88229A60-5C7F-725D-DD04-7C8B201DAD50}"/>
              </a:ext>
            </a:extLst>
          </p:cNvPr>
          <p:cNvSpPr txBox="1">
            <a:spLocks noChangeArrowheads="1"/>
          </p:cNvSpPr>
          <p:nvPr/>
        </p:nvSpPr>
        <p:spPr bwMode="auto">
          <a:xfrm>
            <a:off x="2946180" y="9631251"/>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19" name="Straight Connector 18">
            <a:extLst>
              <a:ext uri="{FF2B5EF4-FFF2-40B4-BE49-F238E27FC236}">
                <a16:creationId xmlns:a16="http://schemas.microsoft.com/office/drawing/2014/main" id="{5DCC3218-E216-A0BE-9A3E-737B96412123}"/>
              </a:ext>
            </a:extLst>
          </p:cNvPr>
          <p:cNvCxnSpPr>
            <a:cxnSpLocks/>
          </p:cNvCxnSpPr>
          <p:nvPr/>
        </p:nvCxnSpPr>
        <p:spPr>
          <a:xfrm>
            <a:off x="184135" y="9571489"/>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292CD4D-206A-0E6C-ECC7-1D971ED55FA7}"/>
              </a:ext>
            </a:extLst>
          </p:cNvPr>
          <p:cNvSpPr txBox="1">
            <a:spLocks noChangeArrowheads="1"/>
          </p:cNvSpPr>
          <p:nvPr/>
        </p:nvSpPr>
        <p:spPr bwMode="auto">
          <a:xfrm>
            <a:off x="4600962" y="634469"/>
            <a:ext cx="17581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dirty="0">
              <a:solidFill>
                <a:srgbClr val="130E3C"/>
              </a:solidFill>
              <a:latin typeface="Arial Rounded MT Bold" panose="020F0704030504030204" pitchFamily="34" charset="77"/>
            </a:endParaRPr>
          </a:p>
        </p:txBody>
      </p:sp>
      <p:sp>
        <p:nvSpPr>
          <p:cNvPr id="21" name="TextBox 20">
            <a:extLst>
              <a:ext uri="{FF2B5EF4-FFF2-40B4-BE49-F238E27FC236}">
                <a16:creationId xmlns:a16="http://schemas.microsoft.com/office/drawing/2014/main" id="{98718A67-BD86-48D7-A073-125C25EB4C02}"/>
              </a:ext>
            </a:extLst>
          </p:cNvPr>
          <p:cNvSpPr txBox="1"/>
          <p:nvPr/>
        </p:nvSpPr>
        <p:spPr>
          <a:xfrm>
            <a:off x="-1968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6</a:t>
            </a:r>
          </a:p>
        </p:txBody>
      </p:sp>
    </p:spTree>
    <p:extLst>
      <p:ext uri="{BB962C8B-B14F-4D97-AF65-F5344CB8AC3E}">
        <p14:creationId xmlns:p14="http://schemas.microsoft.com/office/powerpoint/2010/main" val="1482977249"/>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1316</Words>
  <Application>Microsoft Office PowerPoint</Application>
  <PresentationFormat>A4 Paper (210x297 mm)</PresentationFormat>
  <Paragraphs>99</Paragraphs>
  <Slides>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Arial Rounded MT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Mintey</dc:creator>
  <cp:lastModifiedBy>Developing Experts</cp:lastModifiedBy>
  <cp:revision>23</cp:revision>
  <dcterms:created xsi:type="dcterms:W3CDTF">2022-04-04T08:08:59Z</dcterms:created>
  <dcterms:modified xsi:type="dcterms:W3CDTF">2025-02-14T11:40:07Z</dcterms:modified>
</cp:coreProperties>
</file>