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A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8"/>
    <p:restoredTop sz="95833"/>
  </p:normalViewPr>
  <p:slideViewPr>
    <p:cSldViewPr snapToGrid="0" snapToObjects="1">
      <p:cViewPr>
        <p:scale>
          <a:sx n="200" d="100"/>
          <a:sy n="200" d="100"/>
        </p:scale>
        <p:origin x="312" y="-3176"/>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706AE-DE1A-1541-84A6-749C272C0DDB}" type="datetimeFigureOut">
              <a:rPr lang="en-US" smtClean="0"/>
              <a:t>12/7/21</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B1595-6957-3C44-8D0B-2BDFC33EF1A8}" type="slidenum">
              <a:rPr lang="en-US" smtClean="0"/>
              <a:t>‹#›</a:t>
            </a:fld>
            <a:endParaRPr lang="en-US"/>
          </a:p>
        </p:txBody>
      </p:sp>
    </p:spTree>
    <p:extLst>
      <p:ext uri="{BB962C8B-B14F-4D97-AF65-F5344CB8AC3E}">
        <p14:creationId xmlns:p14="http://schemas.microsoft.com/office/powerpoint/2010/main" val="403216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29907-7E8F-4848-9F13-545BE661B045}" type="slidenum">
              <a:rPr lang="en-US" smtClean="0"/>
              <a:t>1</a:t>
            </a:fld>
            <a:endParaRPr lang="en-US"/>
          </a:p>
        </p:txBody>
      </p:sp>
    </p:spTree>
    <p:extLst>
      <p:ext uri="{BB962C8B-B14F-4D97-AF65-F5344CB8AC3E}">
        <p14:creationId xmlns:p14="http://schemas.microsoft.com/office/powerpoint/2010/main" val="2706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0613" y="1143000"/>
            <a:ext cx="21367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29907-7E8F-4848-9F13-545BE661B045}" type="slidenum">
              <a:rPr lang="en-US" smtClean="0"/>
              <a:t>2</a:t>
            </a:fld>
            <a:endParaRPr lang="en-US"/>
          </a:p>
        </p:txBody>
      </p:sp>
    </p:spTree>
    <p:extLst>
      <p:ext uri="{BB962C8B-B14F-4D97-AF65-F5344CB8AC3E}">
        <p14:creationId xmlns:p14="http://schemas.microsoft.com/office/powerpoint/2010/main" val="213684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7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10639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8779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15D316-DA6D-284E-A458-A44DD1407708}"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38234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5D316-DA6D-284E-A458-A44DD1407708}"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5724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15D316-DA6D-284E-A458-A44DD1407708}"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1413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15D316-DA6D-284E-A458-A44DD1407708}" type="datetimeFigureOut">
              <a:rPr lang="en-US" smtClean="0"/>
              <a:t>12/7/21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76689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15D316-DA6D-284E-A458-A44DD1407708}" type="datetimeFigureOut">
              <a:rPr lang="en-US" smtClean="0"/>
              <a:t>12/7/21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791452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5D316-DA6D-284E-A458-A44DD1407708}" type="datetimeFigureOut">
              <a:rPr lang="en-US" smtClean="0"/>
              <a:t>12/7/21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436189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67023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B15D316-DA6D-284E-A458-A44DD1407708}"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78AF0-1013-D841-8B3B-C6B2497E9E94}" type="slidenum">
              <a:rPr lang="en-US" smtClean="0"/>
              <a:t>‹#›</a:t>
            </a:fld>
            <a:endParaRPr lang="en-US"/>
          </a:p>
        </p:txBody>
      </p:sp>
    </p:spTree>
    <p:extLst>
      <p:ext uri="{BB962C8B-B14F-4D97-AF65-F5344CB8AC3E}">
        <p14:creationId xmlns:p14="http://schemas.microsoft.com/office/powerpoint/2010/main" val="1810356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B15D316-DA6D-284E-A458-A44DD1407708}" type="datetimeFigureOut">
              <a:rPr lang="en-US" smtClean="0"/>
              <a:t>12/7/21</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B178AF0-1013-D841-8B3B-C6B2497E9E94}" type="slidenum">
              <a:rPr lang="en-US" smtClean="0"/>
              <a:t>‹#›</a:t>
            </a:fld>
            <a:endParaRPr lang="en-US"/>
          </a:p>
        </p:txBody>
      </p:sp>
    </p:spTree>
    <p:extLst>
      <p:ext uri="{BB962C8B-B14F-4D97-AF65-F5344CB8AC3E}">
        <p14:creationId xmlns:p14="http://schemas.microsoft.com/office/powerpoint/2010/main" val="638508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407024" y="4984063"/>
            <a:ext cx="1248729" cy="2267690"/>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5" name="Rectangle 4"/>
          <p:cNvSpPr/>
          <p:nvPr/>
        </p:nvSpPr>
        <p:spPr>
          <a:xfrm>
            <a:off x="1340009" y="9655048"/>
            <a:ext cx="4178191" cy="410882"/>
          </a:xfrm>
          <a:prstGeom prst="rect">
            <a:avLst/>
          </a:prstGeom>
        </p:spPr>
        <p:txBody>
          <a:bodyPr wrap="square">
            <a:spAutoFit/>
          </a:bodyPr>
          <a:lstStyle/>
          <a:p>
            <a:pPr algn="ctr">
              <a:tabLst>
                <a:tab pos="2541404" algn="ctr"/>
                <a:tab pos="5082810" algn="r"/>
                <a:tab pos="2305502" algn="l"/>
                <a:tab pos="2541404" algn="ctr"/>
                <a:tab pos="5082810" algn="r"/>
              </a:tabLst>
            </a:pPr>
            <a:r>
              <a:rPr lang="en-US" sz="1050" dirty="0">
                <a:solidFill>
                  <a:srgbClr val="2FA2B4"/>
                </a:solidFill>
                <a:latin typeface="Arial Rounded MT Bold" charset="0"/>
                <a:ea typeface="Arial Rounded MT Bold" charset="0"/>
                <a:cs typeface="Arial Rounded MT Bold" charset="0"/>
              </a:rPr>
              <a:t>Developing Experts Ltd. © 2022</a:t>
            </a:r>
          </a:p>
          <a:p>
            <a:pPr algn="ctr">
              <a:tabLst>
                <a:tab pos="2541404" algn="ctr"/>
                <a:tab pos="5082810" algn="r"/>
                <a:tab pos="2305502" algn="l"/>
                <a:tab pos="2541404" algn="ctr"/>
                <a:tab pos="5082810" algn="r"/>
              </a:tabLst>
            </a:pPr>
            <a:r>
              <a:rPr lang="en-US" sz="1020" dirty="0">
                <a:solidFill>
                  <a:srgbClr val="3BA3B3"/>
                </a:solidFill>
                <a:latin typeface="Arial Rounded MT Bold" charset="0"/>
                <a:ea typeface="ＭＳ 明朝" charset="-128"/>
                <a:cs typeface="Times New Roman" charset="0"/>
              </a:rPr>
              <a:t>.</a:t>
            </a:r>
            <a:endParaRPr lang="en-US" sz="1020" dirty="0">
              <a:solidFill>
                <a:srgbClr val="3BA3B3"/>
              </a:solidFill>
              <a:latin typeface="Cambria" charset="0"/>
              <a:ea typeface="ＭＳ 明朝" charset="-128"/>
              <a:cs typeface="Times New Roman" charset="0"/>
            </a:endParaRPr>
          </a:p>
        </p:txBody>
      </p:sp>
      <p:sp>
        <p:nvSpPr>
          <p:cNvPr id="6" name="Rounded Rectangle 5"/>
          <p:cNvSpPr/>
          <p:nvPr/>
        </p:nvSpPr>
        <p:spPr>
          <a:xfrm>
            <a:off x="199281" y="290925"/>
            <a:ext cx="6459648" cy="167972"/>
          </a:xfrm>
          <a:prstGeom prst="roundRect">
            <a:avLst/>
          </a:prstGeom>
          <a:solidFill>
            <a:srgbClr val="3BA3B3"/>
          </a:solidFill>
          <a:ln>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S06.04.08 Handout </a:t>
            </a:r>
          </a:p>
        </p:txBody>
      </p:sp>
      <p:sp>
        <p:nvSpPr>
          <p:cNvPr id="11" name="Rounded Rectangular Callout 10"/>
          <p:cNvSpPr/>
          <p:nvPr/>
        </p:nvSpPr>
        <p:spPr>
          <a:xfrm flipV="1">
            <a:off x="1291375" y="670693"/>
            <a:ext cx="5367556" cy="699672"/>
          </a:xfrm>
          <a:prstGeom prst="wedgeRoundRectCallout">
            <a:avLst>
              <a:gd name="adj1" fmla="val -52617"/>
              <a:gd name="adj2" fmla="val 20041"/>
              <a:gd name="adj3" fmla="val 16667"/>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2" name="TextBox 11"/>
          <p:cNvSpPr txBox="1"/>
          <p:nvPr/>
        </p:nvSpPr>
        <p:spPr>
          <a:xfrm>
            <a:off x="1375529" y="726672"/>
            <a:ext cx="5283401" cy="584775"/>
          </a:xfrm>
          <a:prstGeom prst="rect">
            <a:avLst/>
          </a:prstGeom>
          <a:noFill/>
        </p:spPr>
        <p:txBody>
          <a:bodyPr wrap="square" rtlCol="0">
            <a:spAutoFit/>
          </a:bodyPr>
          <a:lstStyle/>
          <a:p>
            <a:pPr algn="ctr"/>
            <a:r>
              <a:rPr lang="en-US" sz="1600" dirty="0">
                <a:solidFill>
                  <a:srgbClr val="3BA3B3"/>
                </a:solidFill>
                <a:latin typeface="Arial Rounded MT Bold" charset="0"/>
                <a:ea typeface="Arial Rounded MT Bold" charset="0"/>
                <a:cs typeface="Arial Rounded MT Bold" charset="0"/>
              </a:rPr>
              <a:t>The objective is for you to understand the dangers of smoking and how it affects the lungs.</a:t>
            </a:r>
          </a:p>
        </p:txBody>
      </p:sp>
      <p:sp>
        <p:nvSpPr>
          <p:cNvPr id="15" name="Rectangle 3"/>
          <p:cNvSpPr>
            <a:spLocks noChangeArrowheads="1"/>
          </p:cNvSpPr>
          <p:nvPr/>
        </p:nvSpPr>
        <p:spPr bwMode="auto">
          <a:xfrm>
            <a:off x="199280" y="1700442"/>
            <a:ext cx="6379080" cy="5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dirty="0">
                <a:solidFill>
                  <a:srgbClr val="3BA3B3"/>
                </a:solidFill>
                <a:latin typeface="Arial Rounded MT Bold" charset="0"/>
                <a:ea typeface="Arial Rounded MT Bold" charset="0"/>
                <a:cs typeface="Arial Rounded MT Bold" charset="0"/>
              </a:rPr>
              <a:t>Please use the information below to create a poster which help prevent people smoking.</a:t>
            </a:r>
          </a:p>
        </p:txBody>
      </p:sp>
      <p:sp>
        <p:nvSpPr>
          <p:cNvPr id="17" name="Rounded Rectangle 16"/>
          <p:cNvSpPr/>
          <p:nvPr/>
        </p:nvSpPr>
        <p:spPr>
          <a:xfrm>
            <a:off x="199283" y="1703339"/>
            <a:ext cx="6459648" cy="542250"/>
          </a:xfrm>
          <a:prstGeom prst="roundRect">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6" name="Rounded Rectangle 15"/>
          <p:cNvSpPr/>
          <p:nvPr/>
        </p:nvSpPr>
        <p:spPr>
          <a:xfrm>
            <a:off x="5410200" y="2420915"/>
            <a:ext cx="1248729" cy="2424080"/>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9" name="Rectangle 3"/>
          <p:cNvSpPr>
            <a:spLocks noChangeArrowheads="1"/>
          </p:cNvSpPr>
          <p:nvPr/>
        </p:nvSpPr>
        <p:spPr bwMode="auto">
          <a:xfrm>
            <a:off x="5415135" y="2431676"/>
            <a:ext cx="1269360" cy="236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Stretch:</a:t>
            </a:r>
          </a:p>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Create a poster which makes a strong argument about the dangers of smoking.</a:t>
            </a:r>
          </a:p>
        </p:txBody>
      </p:sp>
      <p:sp>
        <p:nvSpPr>
          <p:cNvPr id="21" name="Rectangle 3"/>
          <p:cNvSpPr>
            <a:spLocks noChangeArrowheads="1"/>
          </p:cNvSpPr>
          <p:nvPr/>
        </p:nvSpPr>
        <p:spPr bwMode="auto">
          <a:xfrm>
            <a:off x="5413771" y="5010038"/>
            <a:ext cx="1241982" cy="21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Challenge:</a:t>
            </a:r>
          </a:p>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Create a poster which sends a message about the dangers of smoking.</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13000"/>
          <a:stretch/>
        </p:blipFill>
        <p:spPr>
          <a:xfrm>
            <a:off x="199282" y="2390221"/>
            <a:ext cx="2678390" cy="1554250"/>
          </a:xfrm>
          <a:prstGeom prst="roundRect">
            <a:avLst>
              <a:gd name="adj" fmla="val 8638"/>
            </a:avLst>
          </a:prstGeom>
          <a:ln w="19050">
            <a:solidFill>
              <a:srgbClr val="3BA3B3"/>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b="13471"/>
          <a:stretch/>
        </p:blipFill>
        <p:spPr>
          <a:xfrm>
            <a:off x="3040862" y="2396676"/>
            <a:ext cx="2239806" cy="1538830"/>
          </a:xfrm>
          <a:prstGeom prst="roundRect">
            <a:avLst>
              <a:gd name="adj" fmla="val 6585"/>
            </a:avLst>
          </a:prstGeom>
          <a:ln w="19050">
            <a:solidFill>
              <a:srgbClr val="3BA3B3"/>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9"/>
          <p:cNvSpPr/>
          <p:nvPr/>
        </p:nvSpPr>
        <p:spPr>
          <a:xfrm>
            <a:off x="95275" y="3991959"/>
            <a:ext cx="5318496" cy="5663089"/>
          </a:xfrm>
          <a:prstGeom prst="rect">
            <a:avLst/>
          </a:prstGeom>
        </p:spPr>
        <p:txBody>
          <a:bodyPr wrap="square">
            <a:spAutoFit/>
          </a:bodyPr>
          <a:lstStyle/>
          <a:p>
            <a:r>
              <a:rPr lang="en-US" sz="1600" b="1" dirty="0">
                <a:solidFill>
                  <a:srgbClr val="3BA3B3"/>
                </a:solidFill>
                <a:latin typeface="Arial Rounded MT Bold" charset="0"/>
                <a:ea typeface="Arial Rounded MT Bold" charset="0"/>
                <a:cs typeface="Arial Rounded MT Bold" charset="0"/>
              </a:rPr>
              <a:t>Every cigarette you smoke is harmful</a:t>
            </a:r>
          </a:p>
          <a:p>
            <a:br>
              <a:rPr lang="en-US" sz="800" dirty="0">
                <a:solidFill>
                  <a:srgbClr val="3BA3B3"/>
                </a:solidFill>
                <a:latin typeface="Arial Rounded MT Bold" charset="0"/>
                <a:ea typeface="Arial Rounded MT Bold" charset="0"/>
                <a:cs typeface="Arial Rounded MT Bold" charset="0"/>
              </a:rPr>
            </a:br>
            <a:r>
              <a:rPr lang="en-US" sz="1300" dirty="0">
                <a:solidFill>
                  <a:srgbClr val="3BA3B3"/>
                </a:solidFill>
                <a:latin typeface="Arial Rounded MT Bold" charset="0"/>
                <a:ea typeface="Arial Rounded MT Bold" charset="0"/>
                <a:cs typeface="Arial Rounded MT Bold" charset="0"/>
              </a:rPr>
              <a:t>Did you know that smoking and the use of tobacco results in over 80,000 deaths each year in England?  This makes it the largest cause of preventable death in the country.</a:t>
            </a:r>
            <a:br>
              <a:rPr lang="en-US" sz="1300" dirty="0">
                <a:solidFill>
                  <a:srgbClr val="3BA3B3"/>
                </a:solidFill>
                <a:latin typeface="Arial Rounded MT Bold" charset="0"/>
                <a:ea typeface="Arial Rounded MT Bold" charset="0"/>
                <a:cs typeface="Arial Rounded MT Bold" charset="0"/>
              </a:rPr>
            </a:br>
            <a:br>
              <a:rPr lang="en-US" sz="1300" dirty="0">
                <a:solidFill>
                  <a:srgbClr val="3BA3B3"/>
                </a:solidFill>
                <a:latin typeface="Arial Rounded MT Bold" charset="0"/>
                <a:ea typeface="Arial Rounded MT Bold" charset="0"/>
                <a:cs typeface="Arial Rounded MT Bold" charset="0"/>
              </a:rPr>
            </a:br>
            <a:r>
              <a:rPr lang="en-US" sz="1300" dirty="0">
                <a:solidFill>
                  <a:srgbClr val="3BA3B3"/>
                </a:solidFill>
                <a:latin typeface="Arial Rounded MT Bold" charset="0"/>
                <a:ea typeface="Arial Rounded MT Bold" charset="0"/>
                <a:cs typeface="Arial Rounded MT Bold" charset="0"/>
              </a:rPr>
              <a:t>The health problems associated with spoken are varied and shocking.  Here are some facts associated with smoking:</a:t>
            </a:r>
            <a:br>
              <a:rPr lang="en-US" sz="1300" dirty="0">
                <a:solidFill>
                  <a:srgbClr val="3BA3B3"/>
                </a:solidFill>
                <a:latin typeface="Arial Rounded MT Bold" charset="0"/>
                <a:ea typeface="Arial Rounded MT Bold" charset="0"/>
                <a:cs typeface="Arial Rounded MT Bold" charset="0"/>
              </a:rPr>
            </a:br>
            <a:r>
              <a:rPr lang="en-US" sz="1300" dirty="0">
                <a:solidFill>
                  <a:srgbClr val="3BA3B3"/>
                </a:solidFill>
                <a:latin typeface="Arial Rounded MT Bold" charset="0"/>
                <a:ea typeface="Arial Rounded MT Bold" charset="0"/>
                <a:cs typeface="Arial Rounded MT Bold" charset="0"/>
              </a:rPr>
              <a:t> - Smoking causes around 15 different cancers</a:t>
            </a:r>
            <a:br>
              <a:rPr lang="en-US" sz="1300" dirty="0">
                <a:solidFill>
                  <a:srgbClr val="3BA3B3"/>
                </a:solidFill>
                <a:latin typeface="Arial Rounded MT Bold" charset="0"/>
                <a:ea typeface="Arial Rounded MT Bold" charset="0"/>
                <a:cs typeface="Arial Rounded MT Bold" charset="0"/>
              </a:rPr>
            </a:br>
            <a:r>
              <a:rPr lang="en-US" sz="1300" dirty="0">
                <a:solidFill>
                  <a:srgbClr val="3BA3B3"/>
                </a:solidFill>
                <a:latin typeface="Arial Rounded MT Bold" charset="0"/>
                <a:ea typeface="Arial Rounded MT Bold" charset="0"/>
                <a:cs typeface="Arial Rounded MT Bold" charset="0"/>
              </a:rPr>
              <a:t> - 93% of throat cancers are caused by smoking</a:t>
            </a:r>
          </a:p>
          <a:p>
            <a:r>
              <a:rPr lang="en-US" sz="1300" dirty="0">
                <a:solidFill>
                  <a:srgbClr val="3BA3B3"/>
                </a:solidFill>
                <a:latin typeface="Arial Rounded MT Bold" charset="0"/>
                <a:ea typeface="Arial Rounded MT Bold" charset="0"/>
                <a:cs typeface="Arial Rounded MT Bold" charset="0"/>
              </a:rPr>
              <a:t> - Smoking can age your skin by between 10 ands 20 years</a:t>
            </a:r>
          </a:p>
          <a:p>
            <a:r>
              <a:rPr lang="en-US" sz="1300" dirty="0">
                <a:solidFill>
                  <a:srgbClr val="3BA3B3"/>
                </a:solidFill>
                <a:latin typeface="Arial Rounded MT Bold" charset="0"/>
                <a:ea typeface="Arial Rounded MT Bold" charset="0"/>
                <a:cs typeface="Arial Rounded MT Bold" charset="0"/>
              </a:rPr>
              <a:t> - Smoking can reduce fertility in women</a:t>
            </a:r>
          </a:p>
          <a:p>
            <a:r>
              <a:rPr lang="en-US" sz="1300" dirty="0">
                <a:solidFill>
                  <a:srgbClr val="3BA3B3"/>
                </a:solidFill>
                <a:latin typeface="Arial Rounded MT Bold" charset="0"/>
                <a:ea typeface="Arial Rounded MT Bold" charset="0"/>
                <a:cs typeface="Arial Rounded MT Bold" charset="0"/>
              </a:rPr>
              <a:t> - Over 100,000 men in the UK are infertile due to smoking</a:t>
            </a:r>
            <a:br>
              <a:rPr lang="en-US" sz="1300" dirty="0">
                <a:solidFill>
                  <a:srgbClr val="3BA3B3"/>
                </a:solidFill>
                <a:latin typeface="Arial Rounded MT Bold" charset="0"/>
                <a:ea typeface="Arial Rounded MT Bold" charset="0"/>
                <a:cs typeface="Arial Rounded MT Bold" charset="0"/>
              </a:rPr>
            </a:br>
            <a:r>
              <a:rPr lang="en-US" sz="1300" dirty="0">
                <a:solidFill>
                  <a:srgbClr val="3BA3B3"/>
                </a:solidFill>
                <a:latin typeface="Arial Rounded MT Bold" charset="0"/>
                <a:ea typeface="Arial Rounded MT Bold" charset="0"/>
                <a:cs typeface="Arial Rounded MT Bold" charset="0"/>
              </a:rPr>
              <a:t> -  Smoking causes around 11,000 deaths in the UK each year due to non-smokers inhaling ‘secondary’ smoke</a:t>
            </a:r>
            <a:br>
              <a:rPr lang="en-US" sz="1300" dirty="0">
                <a:solidFill>
                  <a:srgbClr val="3BA3B3"/>
                </a:solidFill>
                <a:latin typeface="Arial Rounded MT Bold" charset="0"/>
                <a:ea typeface="Arial Rounded MT Bold" charset="0"/>
                <a:cs typeface="Arial Rounded MT Bold" charset="0"/>
              </a:rPr>
            </a:br>
            <a:br>
              <a:rPr lang="en-US" sz="1300" dirty="0">
                <a:solidFill>
                  <a:srgbClr val="3BA3B3"/>
                </a:solidFill>
                <a:latin typeface="Arial Rounded MT Bold" charset="0"/>
                <a:ea typeface="Arial Rounded MT Bold" charset="0"/>
                <a:cs typeface="Arial Rounded MT Bold" charset="0"/>
              </a:rPr>
            </a:br>
            <a:r>
              <a:rPr lang="en-US" sz="1300" dirty="0">
                <a:solidFill>
                  <a:srgbClr val="3BA3B3"/>
                </a:solidFill>
                <a:latin typeface="Arial Rounded MT Bold" charset="0"/>
                <a:ea typeface="Arial Rounded MT Bold" charset="0"/>
                <a:cs typeface="Arial Rounded MT Bold" charset="0"/>
              </a:rPr>
              <a:t>Furthermore, many people are non impressed by those who smoke because it makes you look unhealthy – it causes a yellow- grey appearance and can turn your fingers and skin yellow.  It also makes your hair dry and broken and can ruin your teeth and gums.  </a:t>
            </a:r>
          </a:p>
          <a:p>
            <a:endParaRPr lang="en-US" sz="1300" dirty="0">
              <a:solidFill>
                <a:srgbClr val="3BA3B3"/>
              </a:solidFill>
              <a:latin typeface="Arial Rounded MT Bold" charset="0"/>
              <a:ea typeface="Arial Rounded MT Bold" charset="0"/>
              <a:cs typeface="Arial Rounded MT Bold" charset="0"/>
            </a:endParaRPr>
          </a:p>
          <a:p>
            <a:r>
              <a:rPr lang="en-US" sz="1300" dirty="0">
                <a:solidFill>
                  <a:srgbClr val="3BA3B3"/>
                </a:solidFill>
                <a:latin typeface="Arial Rounded MT Bold" charset="0"/>
                <a:ea typeface="Arial Rounded MT Bold" charset="0"/>
                <a:cs typeface="Arial Rounded MT Bold" charset="0"/>
              </a:rPr>
              <a:t>There are over 5000 different chemicals in cigarettes – many of which are harmful.  These include tar, used for building roads and nicotine, which is the addictive substance in cigarettes.</a:t>
            </a:r>
          </a:p>
          <a:p>
            <a:endParaRPr lang="en-US" sz="1300" dirty="0">
              <a:solidFill>
                <a:srgbClr val="3BA3B3"/>
              </a:solidFill>
              <a:latin typeface="Arial Rounded MT Bold" charset="0"/>
              <a:ea typeface="Arial Rounded MT Bold" charset="0"/>
              <a:cs typeface="Arial Rounded MT Bold" charset="0"/>
            </a:endParaRPr>
          </a:p>
          <a:p>
            <a:r>
              <a:rPr lang="en-US" sz="1300" dirty="0">
                <a:solidFill>
                  <a:srgbClr val="3BA3B3"/>
                </a:solidFill>
                <a:latin typeface="Arial Rounded MT Bold" charset="0"/>
                <a:ea typeface="Arial Rounded MT Bold" charset="0"/>
                <a:cs typeface="Arial Rounded MT Bold" charset="0"/>
              </a:rPr>
              <a:t>On top of that, smoking is expensive.  In 2018, a packet of 20 cigarettes in the UK costs an average of £9!</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280" y="662934"/>
            <a:ext cx="731520" cy="731520"/>
          </a:xfrm>
          <a:prstGeom prst="rect">
            <a:avLst/>
          </a:prstGeom>
        </p:spPr>
      </p:pic>
    </p:spTree>
    <p:extLst>
      <p:ext uri="{BB962C8B-B14F-4D97-AF65-F5344CB8AC3E}">
        <p14:creationId xmlns:p14="http://schemas.microsoft.com/office/powerpoint/2010/main" val="155448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5410201" y="4984063"/>
            <a:ext cx="1168160" cy="2267690"/>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5" name="Rectangle 4"/>
          <p:cNvSpPr/>
          <p:nvPr/>
        </p:nvSpPr>
        <p:spPr>
          <a:xfrm>
            <a:off x="1339906" y="9555021"/>
            <a:ext cx="4178191" cy="410882"/>
          </a:xfrm>
          <a:prstGeom prst="rect">
            <a:avLst/>
          </a:prstGeom>
        </p:spPr>
        <p:txBody>
          <a:bodyPr wrap="square">
            <a:spAutoFit/>
          </a:bodyPr>
          <a:lstStyle/>
          <a:p>
            <a:pPr algn="ctr">
              <a:tabLst>
                <a:tab pos="2541404" algn="ctr"/>
                <a:tab pos="5082810" algn="r"/>
                <a:tab pos="2305502" algn="l"/>
                <a:tab pos="2541404" algn="ctr"/>
                <a:tab pos="5082810" algn="r"/>
              </a:tabLst>
            </a:pPr>
            <a:r>
              <a:rPr lang="en-US" sz="1050" dirty="0">
                <a:solidFill>
                  <a:srgbClr val="2FA2B4"/>
                </a:solidFill>
                <a:latin typeface="Arial Rounded MT Bold" charset="0"/>
                <a:ea typeface="Arial Rounded MT Bold" charset="0"/>
                <a:cs typeface="Arial Rounded MT Bold" charset="0"/>
              </a:rPr>
              <a:t>Developing Experts Ltd. © 2022</a:t>
            </a:r>
          </a:p>
          <a:p>
            <a:pPr algn="ctr">
              <a:tabLst>
                <a:tab pos="2541404" algn="ctr"/>
                <a:tab pos="5082810" algn="r"/>
                <a:tab pos="2305502" algn="l"/>
                <a:tab pos="2541404" algn="ctr"/>
                <a:tab pos="5082810" algn="r"/>
              </a:tabLst>
            </a:pPr>
            <a:endParaRPr lang="en-US" sz="1020" dirty="0">
              <a:solidFill>
                <a:srgbClr val="3BA3B3"/>
              </a:solidFill>
              <a:latin typeface="Cambria" charset="0"/>
              <a:ea typeface="ＭＳ 明朝" charset="-128"/>
              <a:cs typeface="Times New Roman" charset="0"/>
            </a:endParaRPr>
          </a:p>
        </p:txBody>
      </p:sp>
      <p:sp>
        <p:nvSpPr>
          <p:cNvPr id="15" name="Rectangle 3"/>
          <p:cNvSpPr>
            <a:spLocks noChangeArrowheads="1"/>
          </p:cNvSpPr>
          <p:nvPr/>
        </p:nvSpPr>
        <p:spPr bwMode="auto">
          <a:xfrm>
            <a:off x="199280" y="1561091"/>
            <a:ext cx="6379080" cy="5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00" b="1" dirty="0">
                <a:solidFill>
                  <a:srgbClr val="3BA3B3"/>
                </a:solidFill>
                <a:latin typeface="Arial Rounded MT Bold" charset="0"/>
                <a:ea typeface="Arial Rounded MT Bold" charset="0"/>
                <a:cs typeface="Arial Rounded MT Bold" charset="0"/>
              </a:rPr>
              <a:t>Suggest persuasive argument that you can include in a letter to your local council to ban smoking in public parks. </a:t>
            </a:r>
          </a:p>
        </p:txBody>
      </p:sp>
      <p:sp>
        <p:nvSpPr>
          <p:cNvPr id="17" name="Rounded Rectangle 16"/>
          <p:cNvSpPr/>
          <p:nvPr/>
        </p:nvSpPr>
        <p:spPr>
          <a:xfrm>
            <a:off x="199283" y="1563988"/>
            <a:ext cx="6459648" cy="542250"/>
          </a:xfrm>
          <a:prstGeom prst="roundRect">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6" name="Rounded Rectangle 15"/>
          <p:cNvSpPr/>
          <p:nvPr/>
        </p:nvSpPr>
        <p:spPr>
          <a:xfrm>
            <a:off x="5410201" y="2420915"/>
            <a:ext cx="1168160" cy="2424080"/>
          </a:xfrm>
          <a:prstGeom prst="roundRect">
            <a:avLst/>
          </a:prstGeom>
          <a:solidFill>
            <a:srgbClr val="3BA3B3"/>
          </a:solid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19" name="Rectangle 3"/>
          <p:cNvSpPr>
            <a:spLocks noChangeArrowheads="1"/>
          </p:cNvSpPr>
          <p:nvPr/>
        </p:nvSpPr>
        <p:spPr bwMode="auto">
          <a:xfrm>
            <a:off x="5364335" y="2431676"/>
            <a:ext cx="1269360" cy="236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Stretch:</a:t>
            </a:r>
          </a:p>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Create a poster which makes a strong argument about the dangers of smoking.</a:t>
            </a:r>
          </a:p>
        </p:txBody>
      </p:sp>
      <p:sp>
        <p:nvSpPr>
          <p:cNvPr id="21" name="Rectangle 3"/>
          <p:cNvSpPr>
            <a:spLocks noChangeArrowheads="1"/>
          </p:cNvSpPr>
          <p:nvPr/>
        </p:nvSpPr>
        <p:spPr bwMode="auto">
          <a:xfrm>
            <a:off x="5413771" y="4989726"/>
            <a:ext cx="1241982" cy="21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4720" tIns="42360" rIns="84720" bIns="42360" numCol="1" anchor="ctr" anchorCtr="0" compatLnSpc="1">
            <a:prstTxWarp prst="textNoShape">
              <a:avLst/>
            </a:prstTxWarp>
            <a:spAutoFit/>
          </a:bodyPr>
          <a:lstStyle/>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Challenge:</a:t>
            </a:r>
          </a:p>
          <a:p>
            <a:pPr algn="ctr" defTabSz="847135" eaLnBrk="0" fontAlgn="base" hangingPunct="0">
              <a:spcBef>
                <a:spcPct val="0"/>
              </a:spcBef>
              <a:spcAft>
                <a:spcPct val="0"/>
              </a:spcAft>
            </a:pPr>
            <a:r>
              <a:rPr lang="en-US" altLang="en-US" sz="1482" b="1" dirty="0">
                <a:solidFill>
                  <a:schemeClr val="bg1"/>
                </a:solidFill>
                <a:latin typeface="Arial Rounded MT Bold" charset="0"/>
                <a:ea typeface="Arial Rounded MT Bold" charset="0"/>
                <a:cs typeface="Arial Rounded MT Bold" charset="0"/>
              </a:rPr>
              <a:t>Create a poster which sends a message about the dangers of smoking.</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13000"/>
          <a:stretch/>
        </p:blipFill>
        <p:spPr>
          <a:xfrm>
            <a:off x="219605" y="2321097"/>
            <a:ext cx="2678390" cy="1554250"/>
          </a:xfrm>
          <a:prstGeom prst="roundRect">
            <a:avLst>
              <a:gd name="adj" fmla="val 8638"/>
            </a:avLst>
          </a:prstGeom>
          <a:ln w="1905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b="13471"/>
          <a:stretch/>
        </p:blipFill>
        <p:spPr>
          <a:xfrm>
            <a:off x="3034195" y="2321097"/>
            <a:ext cx="2239806" cy="1538830"/>
          </a:xfrm>
          <a:prstGeom prst="roundRect">
            <a:avLst>
              <a:gd name="adj" fmla="val 6585"/>
            </a:avLst>
          </a:prstGeom>
          <a:ln w="1905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9"/>
          <p:cNvSpPr/>
          <p:nvPr/>
        </p:nvSpPr>
        <p:spPr>
          <a:xfrm>
            <a:off x="95275" y="3956278"/>
            <a:ext cx="5318496" cy="4862870"/>
          </a:xfrm>
          <a:prstGeom prst="rect">
            <a:avLst/>
          </a:prstGeom>
        </p:spPr>
        <p:txBody>
          <a:bodyPr wrap="square">
            <a:spAutoFit/>
          </a:bodyPr>
          <a:lstStyle/>
          <a:p>
            <a:r>
              <a:rPr lang="en-US" sz="1600" b="1" dirty="0">
                <a:solidFill>
                  <a:srgbClr val="3BA3B3"/>
                </a:solidFill>
                <a:latin typeface="Arial Rounded MT Bold" charset="0"/>
                <a:ea typeface="Arial Rounded MT Bold" charset="0"/>
                <a:cs typeface="Arial Rounded MT Bold" charset="0"/>
              </a:rPr>
              <a:t>Smoking in Public Places</a:t>
            </a:r>
          </a:p>
          <a:p>
            <a:endParaRPr lang="en-US" sz="1400" b="1" dirty="0">
              <a:solidFill>
                <a:srgbClr val="3BA3B3"/>
              </a:solidFill>
              <a:latin typeface="Arial Rounded MT Bold" charset="0"/>
              <a:ea typeface="Arial Rounded MT Bold" charset="0"/>
              <a:cs typeface="Arial Rounded MT Bold" charset="0"/>
            </a:endParaRPr>
          </a:p>
          <a:p>
            <a:r>
              <a:rPr lang="en-US" sz="1400" b="1" dirty="0">
                <a:solidFill>
                  <a:srgbClr val="3BA3B3"/>
                </a:solidFill>
                <a:latin typeface="Arial Rounded MT Bold" charset="0"/>
                <a:ea typeface="Arial Rounded MT Bold" charset="0"/>
                <a:cs typeface="Arial Rounded MT Bold" charset="0"/>
              </a:rPr>
              <a:t>Around the world, different countries have different laws about smoking in public places (pubs, offices, restaurants, work vehicles).</a:t>
            </a:r>
          </a:p>
          <a:p>
            <a:br>
              <a:rPr lang="en-US" sz="1400" b="1" dirty="0">
                <a:solidFill>
                  <a:srgbClr val="3BA3B3"/>
                </a:solidFill>
                <a:latin typeface="Arial Rounded MT Bold" charset="0"/>
                <a:ea typeface="Arial Rounded MT Bold" charset="0"/>
                <a:cs typeface="Arial Rounded MT Bold" charset="0"/>
              </a:rPr>
            </a:br>
            <a:r>
              <a:rPr lang="en-US" sz="1400" b="1" dirty="0">
                <a:solidFill>
                  <a:srgbClr val="3BA3B3"/>
                </a:solidFill>
                <a:latin typeface="Arial Rounded MT Bold" charset="0"/>
                <a:ea typeface="Arial Rounded MT Bold" charset="0"/>
                <a:cs typeface="Arial Rounded MT Bold" charset="0"/>
              </a:rPr>
              <a:t>In Australia, some of the strictest smoking laws have been enforced, in that smoking is banned outside in places like beaches and sports grounds.  They also have some of the most expensive cigarette prices.  Ireland was the first country to enforce a complete public-place smoking ban in 2004, and this was followed in 2007 by the UK.  In the USA, the laws vary between states.  China currently has no laws to punish those who violate smoking rules.</a:t>
            </a:r>
            <a:br>
              <a:rPr lang="en-US" sz="1400" b="1" dirty="0">
                <a:solidFill>
                  <a:srgbClr val="3BA3B3"/>
                </a:solidFill>
                <a:latin typeface="Arial Rounded MT Bold" charset="0"/>
                <a:ea typeface="Arial Rounded MT Bold" charset="0"/>
                <a:cs typeface="Arial Rounded MT Bold" charset="0"/>
              </a:rPr>
            </a:br>
            <a:br>
              <a:rPr lang="en-US" sz="1400" b="1" dirty="0">
                <a:solidFill>
                  <a:srgbClr val="3BA3B3"/>
                </a:solidFill>
                <a:latin typeface="Arial Rounded MT Bold" charset="0"/>
                <a:ea typeface="Arial Rounded MT Bold" charset="0"/>
                <a:cs typeface="Arial Rounded MT Bold" charset="0"/>
              </a:rPr>
            </a:br>
            <a:r>
              <a:rPr lang="en-US" sz="1400" b="1" dirty="0">
                <a:solidFill>
                  <a:srgbClr val="3BA3B3"/>
                </a:solidFill>
                <a:latin typeface="Arial Rounded MT Bold" charset="0"/>
                <a:ea typeface="Arial Rounded MT Bold" charset="0"/>
                <a:cs typeface="Arial Rounded MT Bold" charset="0"/>
              </a:rPr>
              <a:t>In the UK, there is now a legal duty to display a NO Smoking sign so that all customers and staff can clearly see it.  Whoever owns or manages the premises has a legal duty to enforce the ban, or they face fines.</a:t>
            </a:r>
          </a:p>
          <a:p>
            <a:endParaRPr lang="en-US" sz="1400" b="1" dirty="0">
              <a:solidFill>
                <a:srgbClr val="3BA3B3"/>
              </a:solidFill>
              <a:latin typeface="Arial Rounded MT Bold" charset="0"/>
              <a:ea typeface="Arial Rounded MT Bold" charset="0"/>
              <a:cs typeface="Arial Rounded MT Bold" charset="0"/>
            </a:endParaRPr>
          </a:p>
          <a:p>
            <a:endParaRPr lang="en-US" sz="1400" b="1" dirty="0">
              <a:solidFill>
                <a:srgbClr val="3BA3B3"/>
              </a:solidFill>
              <a:latin typeface="Arial Rounded MT Bold" charset="0"/>
              <a:ea typeface="Arial Rounded MT Bold" charset="0"/>
              <a:cs typeface="Arial Rounded MT Bold" charset="0"/>
            </a:endParaRPr>
          </a:p>
          <a:p>
            <a:endParaRPr lang="sk-SK" sz="1400" dirty="0">
              <a:solidFill>
                <a:srgbClr val="3BA3B3"/>
              </a:solidFill>
              <a:latin typeface="Arial Rounded MT Bold" charset="0"/>
              <a:ea typeface="Arial Rounded MT Bold" charset="0"/>
              <a:cs typeface="Arial Rounded MT Bold" charset="0"/>
            </a:endParaRPr>
          </a:p>
        </p:txBody>
      </p:sp>
      <p:sp>
        <p:nvSpPr>
          <p:cNvPr id="18" name="Rounded Rectangle 17"/>
          <p:cNvSpPr/>
          <p:nvPr/>
        </p:nvSpPr>
        <p:spPr>
          <a:xfrm>
            <a:off x="199281" y="290925"/>
            <a:ext cx="6459648" cy="167972"/>
          </a:xfrm>
          <a:prstGeom prst="roundRect">
            <a:avLst/>
          </a:prstGeom>
          <a:solidFill>
            <a:srgbClr val="3BA3B3"/>
          </a:solidFill>
          <a:ln>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12" dirty="0">
                <a:latin typeface="Arial Rounded MT Bold" charset="0"/>
                <a:ea typeface="Arial Rounded MT Bold" charset="0"/>
                <a:cs typeface="Arial Rounded MT Bold" charset="0"/>
              </a:rPr>
              <a:t>S06.04.08 Handout </a:t>
            </a:r>
          </a:p>
        </p:txBody>
      </p:sp>
      <p:sp>
        <p:nvSpPr>
          <p:cNvPr id="20" name="Rounded Rectangular Callout 19"/>
          <p:cNvSpPr/>
          <p:nvPr/>
        </p:nvSpPr>
        <p:spPr>
          <a:xfrm flipV="1">
            <a:off x="1291375" y="670693"/>
            <a:ext cx="5367556" cy="699672"/>
          </a:xfrm>
          <a:prstGeom prst="wedgeRoundRectCallout">
            <a:avLst>
              <a:gd name="adj1" fmla="val -52617"/>
              <a:gd name="adj2" fmla="val 20041"/>
              <a:gd name="adj3" fmla="val 16667"/>
            </a:avLst>
          </a:prstGeom>
          <a:noFill/>
          <a:ln w="19050">
            <a:solidFill>
              <a:srgbClr val="3BA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a:p>
        </p:txBody>
      </p:sp>
      <p:sp>
        <p:nvSpPr>
          <p:cNvPr id="22" name="TextBox 21"/>
          <p:cNvSpPr txBox="1"/>
          <p:nvPr/>
        </p:nvSpPr>
        <p:spPr>
          <a:xfrm>
            <a:off x="1375529" y="726672"/>
            <a:ext cx="5283401" cy="584775"/>
          </a:xfrm>
          <a:prstGeom prst="rect">
            <a:avLst/>
          </a:prstGeom>
          <a:noFill/>
        </p:spPr>
        <p:txBody>
          <a:bodyPr wrap="square" rtlCol="0">
            <a:spAutoFit/>
          </a:bodyPr>
          <a:lstStyle/>
          <a:p>
            <a:pPr algn="ctr"/>
            <a:r>
              <a:rPr lang="en-US" sz="1600" dirty="0">
                <a:solidFill>
                  <a:srgbClr val="3BA3B3"/>
                </a:solidFill>
                <a:latin typeface="Arial Rounded MT Bold" charset="0"/>
                <a:ea typeface="Arial Rounded MT Bold" charset="0"/>
                <a:cs typeface="Arial Rounded MT Bold" charset="0"/>
              </a:rPr>
              <a:t>The objective is for you to understand the dangers of smoking and how it affects the lungs.</a:t>
            </a:r>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280" y="662934"/>
            <a:ext cx="731520" cy="731520"/>
          </a:xfrm>
          <a:prstGeom prst="rect">
            <a:avLst/>
          </a:prstGeom>
        </p:spPr>
      </p:pic>
      <p:pic>
        <p:nvPicPr>
          <p:cNvPr id="4" name="Picture 3">
            <a:extLst>
              <a:ext uri="{FF2B5EF4-FFF2-40B4-BE49-F238E27FC236}">
                <a16:creationId xmlns:a16="http://schemas.microsoft.com/office/drawing/2014/main" id="{DD5E02CC-A21B-254C-AB54-8587C9F2D222}"/>
              </a:ext>
            </a:extLst>
          </p:cNvPr>
          <p:cNvPicPr>
            <a:picLocks noChangeAspect="1"/>
          </p:cNvPicPr>
          <p:nvPr/>
        </p:nvPicPr>
        <p:blipFill>
          <a:blip r:embed="rId8"/>
          <a:stretch>
            <a:fillRect/>
          </a:stretch>
        </p:blipFill>
        <p:spPr>
          <a:xfrm>
            <a:off x="4364437" y="7949527"/>
            <a:ext cx="2307319" cy="1538764"/>
          </a:xfrm>
          <a:prstGeom prst="rect">
            <a:avLst/>
          </a:prstGeom>
          <a:ln>
            <a:noFill/>
          </a:ln>
          <a:effectLst>
            <a:softEdge rad="112500"/>
          </a:effectLst>
        </p:spPr>
      </p:pic>
    </p:spTree>
    <p:extLst>
      <p:ext uri="{BB962C8B-B14F-4D97-AF65-F5344CB8AC3E}">
        <p14:creationId xmlns:p14="http://schemas.microsoft.com/office/powerpoint/2010/main" val="848796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TotalTime>
  <Words>566</Words>
  <Application>Microsoft Macintosh PowerPoint</Application>
  <PresentationFormat>A4 Paper (210x297 mm)</PresentationFormat>
  <Paragraphs>33</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Rounded MT Bold</vt:lpstr>
      <vt:lpstr>Calibri</vt:lpstr>
      <vt:lpstr>Calibri Light</vt:lpstr>
      <vt:lpstr>Cambria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Jean Debney</cp:lastModifiedBy>
  <cp:revision>38</cp:revision>
  <cp:lastPrinted>2016-07-25T06:30:05Z</cp:lastPrinted>
  <dcterms:created xsi:type="dcterms:W3CDTF">2016-06-12T08:53:59Z</dcterms:created>
  <dcterms:modified xsi:type="dcterms:W3CDTF">2021-12-07T13:48:37Z</dcterms:modified>
</cp:coreProperties>
</file>