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6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4" autoAdjust="0"/>
    <p:restoredTop sz="94660"/>
  </p:normalViewPr>
  <p:slideViewPr>
    <p:cSldViewPr snapToGrid="0">
      <p:cViewPr>
        <p:scale>
          <a:sx n="66" d="100"/>
          <a:sy n="66" d="100"/>
        </p:scale>
        <p:origin x="252"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8CD09A6-4469-4A2F-A4D2-F6406DD74577}" type="datetimeFigureOut">
              <a:rPr lang="en-GB" smtClean="0"/>
              <a:t>14/08/2022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C1D420-DDF5-4A80-ACCC-8E7692D77A52}" type="slidenum">
              <a:rPr lang="en-GB" smtClean="0"/>
              <a:t>‹#›</a:t>
            </a:fld>
            <a:endParaRPr lang="en-GB"/>
          </a:p>
        </p:txBody>
      </p:sp>
    </p:spTree>
    <p:extLst>
      <p:ext uri="{BB962C8B-B14F-4D97-AF65-F5344CB8AC3E}">
        <p14:creationId xmlns:p14="http://schemas.microsoft.com/office/powerpoint/2010/main" val="1162896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CD09A6-4469-4A2F-A4D2-F6406DD74577}" type="datetimeFigureOut">
              <a:rPr lang="en-GB" smtClean="0"/>
              <a:t>14/08/2022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C1D420-DDF5-4A80-ACCC-8E7692D77A52}" type="slidenum">
              <a:rPr lang="en-GB" smtClean="0"/>
              <a:t>‹#›</a:t>
            </a:fld>
            <a:endParaRPr lang="en-GB"/>
          </a:p>
        </p:txBody>
      </p:sp>
    </p:spTree>
    <p:extLst>
      <p:ext uri="{BB962C8B-B14F-4D97-AF65-F5344CB8AC3E}">
        <p14:creationId xmlns:p14="http://schemas.microsoft.com/office/powerpoint/2010/main" val="1394027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CD09A6-4469-4A2F-A4D2-F6406DD74577}" type="datetimeFigureOut">
              <a:rPr lang="en-GB" smtClean="0"/>
              <a:t>14/08/2022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C1D420-DDF5-4A80-ACCC-8E7692D77A52}" type="slidenum">
              <a:rPr lang="en-GB" smtClean="0"/>
              <a:t>‹#›</a:t>
            </a:fld>
            <a:endParaRPr lang="en-GB"/>
          </a:p>
        </p:txBody>
      </p:sp>
    </p:spTree>
    <p:extLst>
      <p:ext uri="{BB962C8B-B14F-4D97-AF65-F5344CB8AC3E}">
        <p14:creationId xmlns:p14="http://schemas.microsoft.com/office/powerpoint/2010/main" val="1389681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CD09A6-4469-4A2F-A4D2-F6406DD74577}" type="datetimeFigureOut">
              <a:rPr lang="en-GB" smtClean="0"/>
              <a:t>14/08/2022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C1D420-DDF5-4A80-ACCC-8E7692D77A52}" type="slidenum">
              <a:rPr lang="en-GB" smtClean="0"/>
              <a:t>‹#›</a:t>
            </a:fld>
            <a:endParaRPr lang="en-GB"/>
          </a:p>
        </p:txBody>
      </p:sp>
    </p:spTree>
    <p:extLst>
      <p:ext uri="{BB962C8B-B14F-4D97-AF65-F5344CB8AC3E}">
        <p14:creationId xmlns:p14="http://schemas.microsoft.com/office/powerpoint/2010/main" val="2133149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CD09A6-4469-4A2F-A4D2-F6406DD74577}" type="datetimeFigureOut">
              <a:rPr lang="en-GB" smtClean="0"/>
              <a:t>14/08/2022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C1D420-DDF5-4A80-ACCC-8E7692D77A52}" type="slidenum">
              <a:rPr lang="en-GB" smtClean="0"/>
              <a:t>‹#›</a:t>
            </a:fld>
            <a:endParaRPr lang="en-GB"/>
          </a:p>
        </p:txBody>
      </p:sp>
    </p:spTree>
    <p:extLst>
      <p:ext uri="{BB962C8B-B14F-4D97-AF65-F5344CB8AC3E}">
        <p14:creationId xmlns:p14="http://schemas.microsoft.com/office/powerpoint/2010/main" val="766816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8CD09A6-4469-4A2F-A4D2-F6406DD74577}" type="datetimeFigureOut">
              <a:rPr lang="en-GB" smtClean="0"/>
              <a:t>14/08/2022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C1D420-DDF5-4A80-ACCC-8E7692D77A52}" type="slidenum">
              <a:rPr lang="en-GB" smtClean="0"/>
              <a:t>‹#›</a:t>
            </a:fld>
            <a:endParaRPr lang="en-GB"/>
          </a:p>
        </p:txBody>
      </p:sp>
    </p:spTree>
    <p:extLst>
      <p:ext uri="{BB962C8B-B14F-4D97-AF65-F5344CB8AC3E}">
        <p14:creationId xmlns:p14="http://schemas.microsoft.com/office/powerpoint/2010/main" val="4171316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CD09A6-4469-4A2F-A4D2-F6406DD74577}" type="datetimeFigureOut">
              <a:rPr lang="en-GB" smtClean="0"/>
              <a:t>14/08/2022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9C1D420-DDF5-4A80-ACCC-8E7692D77A52}" type="slidenum">
              <a:rPr lang="en-GB" smtClean="0"/>
              <a:t>‹#›</a:t>
            </a:fld>
            <a:endParaRPr lang="en-GB"/>
          </a:p>
        </p:txBody>
      </p:sp>
    </p:spTree>
    <p:extLst>
      <p:ext uri="{BB962C8B-B14F-4D97-AF65-F5344CB8AC3E}">
        <p14:creationId xmlns:p14="http://schemas.microsoft.com/office/powerpoint/2010/main" val="751778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8CD09A6-4469-4A2F-A4D2-F6406DD74577}" type="datetimeFigureOut">
              <a:rPr lang="en-GB" smtClean="0"/>
              <a:t>14/08/2022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9C1D420-DDF5-4A80-ACCC-8E7692D77A52}" type="slidenum">
              <a:rPr lang="en-GB" smtClean="0"/>
              <a:t>‹#›</a:t>
            </a:fld>
            <a:endParaRPr lang="en-GB"/>
          </a:p>
        </p:txBody>
      </p:sp>
    </p:spTree>
    <p:extLst>
      <p:ext uri="{BB962C8B-B14F-4D97-AF65-F5344CB8AC3E}">
        <p14:creationId xmlns:p14="http://schemas.microsoft.com/office/powerpoint/2010/main" val="1197456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CD09A6-4469-4A2F-A4D2-F6406DD74577}" type="datetimeFigureOut">
              <a:rPr lang="en-GB" smtClean="0"/>
              <a:t>14/08/2022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9C1D420-DDF5-4A80-ACCC-8E7692D77A52}" type="slidenum">
              <a:rPr lang="en-GB" smtClean="0"/>
              <a:t>‹#›</a:t>
            </a:fld>
            <a:endParaRPr lang="en-GB"/>
          </a:p>
        </p:txBody>
      </p:sp>
    </p:spTree>
    <p:extLst>
      <p:ext uri="{BB962C8B-B14F-4D97-AF65-F5344CB8AC3E}">
        <p14:creationId xmlns:p14="http://schemas.microsoft.com/office/powerpoint/2010/main" val="2318453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8CD09A6-4469-4A2F-A4D2-F6406DD74577}" type="datetimeFigureOut">
              <a:rPr lang="en-GB" smtClean="0"/>
              <a:t>14/08/2022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C1D420-DDF5-4A80-ACCC-8E7692D77A52}" type="slidenum">
              <a:rPr lang="en-GB" smtClean="0"/>
              <a:t>‹#›</a:t>
            </a:fld>
            <a:endParaRPr lang="en-GB"/>
          </a:p>
        </p:txBody>
      </p:sp>
    </p:spTree>
    <p:extLst>
      <p:ext uri="{BB962C8B-B14F-4D97-AF65-F5344CB8AC3E}">
        <p14:creationId xmlns:p14="http://schemas.microsoft.com/office/powerpoint/2010/main" val="140700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8CD09A6-4469-4A2F-A4D2-F6406DD74577}" type="datetimeFigureOut">
              <a:rPr lang="en-GB" smtClean="0"/>
              <a:t>14/08/2022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C1D420-DDF5-4A80-ACCC-8E7692D77A52}" type="slidenum">
              <a:rPr lang="en-GB" smtClean="0"/>
              <a:t>‹#›</a:t>
            </a:fld>
            <a:endParaRPr lang="en-GB"/>
          </a:p>
        </p:txBody>
      </p:sp>
    </p:spTree>
    <p:extLst>
      <p:ext uri="{BB962C8B-B14F-4D97-AF65-F5344CB8AC3E}">
        <p14:creationId xmlns:p14="http://schemas.microsoft.com/office/powerpoint/2010/main" val="3179714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CD09A6-4469-4A2F-A4D2-F6406DD74577}" type="datetimeFigureOut">
              <a:rPr lang="en-GB" smtClean="0"/>
              <a:t>14/08/2022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9C1D420-DDF5-4A80-ACCC-8E7692D77A52}" type="slidenum">
              <a:rPr lang="en-GB" smtClean="0"/>
              <a:t>‹#›</a:t>
            </a:fld>
            <a:endParaRPr lang="en-GB"/>
          </a:p>
        </p:txBody>
      </p:sp>
    </p:spTree>
    <p:extLst>
      <p:ext uri="{BB962C8B-B14F-4D97-AF65-F5344CB8AC3E}">
        <p14:creationId xmlns:p14="http://schemas.microsoft.com/office/powerpoint/2010/main" val="12000412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10;&#10;Description automatically generated">
            <a:extLst>
              <a:ext uri="{FF2B5EF4-FFF2-40B4-BE49-F238E27FC236}">
                <a16:creationId xmlns:a16="http://schemas.microsoft.com/office/drawing/2014/main" id="{8C2A2647-050C-A780-7BD9-D09D6308BA14}"/>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5" name="TextBox 4">
            <a:extLst>
              <a:ext uri="{FF2B5EF4-FFF2-40B4-BE49-F238E27FC236}">
                <a16:creationId xmlns:a16="http://schemas.microsoft.com/office/drawing/2014/main" id="{FADB01C7-552F-F5A9-C92B-951FE4ED34BE}"/>
              </a:ext>
            </a:extLst>
          </p:cNvPr>
          <p:cNvSpPr txBox="1"/>
          <p:nvPr/>
        </p:nvSpPr>
        <p:spPr>
          <a:xfrm>
            <a:off x="4440397" y="876273"/>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COP26_04_01</a:t>
            </a:r>
          </a:p>
        </p:txBody>
      </p:sp>
      <p:sp>
        <p:nvSpPr>
          <p:cNvPr id="6" name="TextBox 5">
            <a:extLst>
              <a:ext uri="{FF2B5EF4-FFF2-40B4-BE49-F238E27FC236}">
                <a16:creationId xmlns:a16="http://schemas.microsoft.com/office/drawing/2014/main" id="{A3480739-BF23-B0A2-165C-13E9691F349C}"/>
              </a:ext>
            </a:extLst>
          </p:cNvPr>
          <p:cNvSpPr txBox="1"/>
          <p:nvPr/>
        </p:nvSpPr>
        <p:spPr>
          <a:xfrm>
            <a:off x="1080301" y="139730"/>
            <a:ext cx="3558032" cy="646331"/>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Mission Assignment: Explore the Paris Rulebook and how it impacts my daily life</a:t>
            </a:r>
          </a:p>
          <a:p>
            <a:endParaRPr lang="en-US" sz="1200" dirty="0">
              <a:solidFill>
                <a:schemeClr val="bg1"/>
              </a:solidFill>
              <a:latin typeface="Arial Rounded MT Bold" panose="020F0704030504030204" pitchFamily="34" charset="77"/>
            </a:endParaRPr>
          </a:p>
        </p:txBody>
      </p:sp>
      <p:pic>
        <p:nvPicPr>
          <p:cNvPr id="7" name="Picture 6" descr="Text&#10;&#10;Description automatically generated">
            <a:extLst>
              <a:ext uri="{FF2B5EF4-FFF2-40B4-BE49-F238E27FC236}">
                <a16:creationId xmlns:a16="http://schemas.microsoft.com/office/drawing/2014/main" id="{826D2C7A-56D0-9A4B-2341-200B6FA8865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38333" y="264409"/>
            <a:ext cx="1874193" cy="495294"/>
          </a:xfrm>
          <a:prstGeom prst="rect">
            <a:avLst/>
          </a:prstGeom>
        </p:spPr>
      </p:pic>
      <p:sp>
        <p:nvSpPr>
          <p:cNvPr id="14" name="Rectangle 13">
            <a:extLst>
              <a:ext uri="{FF2B5EF4-FFF2-40B4-BE49-F238E27FC236}">
                <a16:creationId xmlns:a16="http://schemas.microsoft.com/office/drawing/2014/main" id="{13ABCC78-EDEB-D2F6-E536-89AA64670310}"/>
              </a:ext>
            </a:extLst>
          </p:cNvPr>
          <p:cNvSpPr/>
          <p:nvPr/>
        </p:nvSpPr>
        <p:spPr>
          <a:xfrm>
            <a:off x="362" y="9636314"/>
            <a:ext cx="6856311" cy="274115"/>
          </a:xfrm>
          <a:prstGeom prst="rect">
            <a:avLst/>
          </a:prstGeom>
          <a:solidFill>
            <a:srgbClr val="54C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6540C793-7036-5998-D956-60C1503E3D33}"/>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16" name="Oval 15">
            <a:extLst>
              <a:ext uri="{FF2B5EF4-FFF2-40B4-BE49-F238E27FC236}">
                <a16:creationId xmlns:a16="http://schemas.microsoft.com/office/drawing/2014/main" id="{30CA0D19-5988-8C72-6FD7-D5F79464529A}"/>
              </a:ext>
            </a:extLst>
          </p:cNvPr>
          <p:cNvSpPr/>
          <p:nvPr/>
        </p:nvSpPr>
        <p:spPr>
          <a:xfrm>
            <a:off x="18029" y="9343447"/>
            <a:ext cx="543164" cy="547038"/>
          </a:xfrm>
          <a:prstGeom prst="ellipse">
            <a:avLst/>
          </a:prstGeom>
          <a:solidFill>
            <a:srgbClr val="54C7CC"/>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AC5F4E2A-CC28-BECE-268B-323214B4E7CF}"/>
              </a:ext>
            </a:extLst>
          </p:cNvPr>
          <p:cNvPicPr>
            <a:picLocks noChangeAspect="1"/>
          </p:cNvPicPr>
          <p:nvPr/>
        </p:nvPicPr>
        <p:blipFill>
          <a:blip r:embed="rId5"/>
          <a:stretch>
            <a:fillRect/>
          </a:stretch>
        </p:blipFill>
        <p:spPr>
          <a:xfrm flipH="1">
            <a:off x="155356" y="9381617"/>
            <a:ext cx="263235" cy="499050"/>
          </a:xfrm>
          <a:prstGeom prst="rect">
            <a:avLst/>
          </a:prstGeom>
        </p:spPr>
      </p:pic>
      <p:sp>
        <p:nvSpPr>
          <p:cNvPr id="18" name="TextBox 17">
            <a:extLst>
              <a:ext uri="{FF2B5EF4-FFF2-40B4-BE49-F238E27FC236}">
                <a16:creationId xmlns:a16="http://schemas.microsoft.com/office/drawing/2014/main" id="{9299D419-70DB-F5BB-F9DE-F7776096BAC8}"/>
              </a:ext>
            </a:extLst>
          </p:cNvPr>
          <p:cNvSpPr txBox="1"/>
          <p:nvPr/>
        </p:nvSpPr>
        <p:spPr>
          <a:xfrm>
            <a:off x="188913" y="9455891"/>
            <a:ext cx="113466"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2</a:t>
            </a:r>
          </a:p>
        </p:txBody>
      </p:sp>
      <p:sp>
        <p:nvSpPr>
          <p:cNvPr id="19" name="TextBox 18">
            <a:extLst>
              <a:ext uri="{FF2B5EF4-FFF2-40B4-BE49-F238E27FC236}">
                <a16:creationId xmlns:a16="http://schemas.microsoft.com/office/drawing/2014/main" id="{C44C6054-5D84-2733-B7E8-C73161CAB165}"/>
              </a:ext>
            </a:extLst>
          </p:cNvPr>
          <p:cNvSpPr txBox="1"/>
          <p:nvPr/>
        </p:nvSpPr>
        <p:spPr>
          <a:xfrm>
            <a:off x="166095" y="1422410"/>
            <a:ext cx="6524844" cy="584775"/>
          </a:xfrm>
          <a:prstGeom prst="rect">
            <a:avLst/>
          </a:prstGeom>
          <a:noFill/>
        </p:spPr>
        <p:txBody>
          <a:bodyPr wrap="square" rtlCol="0" anchor="ctr">
            <a:spAutoFit/>
          </a:bodyPr>
          <a:lstStyle/>
          <a:p>
            <a:pPr algn="ctr"/>
            <a:r>
              <a:rPr lang="en-US" sz="1600" dirty="0">
                <a:solidFill>
                  <a:srgbClr val="807E80"/>
                </a:solidFill>
                <a:latin typeface="Arial Rounded MT Bold" panose="020F0704030504030204" pitchFamily="34" charset="77"/>
              </a:rPr>
              <a:t>Create your own Paris Agreement for your school which everyone can buy into.</a:t>
            </a:r>
          </a:p>
        </p:txBody>
      </p:sp>
      <p:sp>
        <p:nvSpPr>
          <p:cNvPr id="20" name="Rounded Rectangle 32">
            <a:extLst>
              <a:ext uri="{FF2B5EF4-FFF2-40B4-BE49-F238E27FC236}">
                <a16:creationId xmlns:a16="http://schemas.microsoft.com/office/drawing/2014/main" id="{6CBAE16C-01CB-357E-8F32-A99955D71937}"/>
              </a:ext>
            </a:extLst>
          </p:cNvPr>
          <p:cNvSpPr/>
          <p:nvPr/>
        </p:nvSpPr>
        <p:spPr>
          <a:xfrm>
            <a:off x="202034" y="2039995"/>
            <a:ext cx="6467054" cy="7293634"/>
          </a:xfrm>
          <a:prstGeom prst="roundRect">
            <a:avLst>
              <a:gd name="adj" fmla="val 2594"/>
            </a:avLst>
          </a:prstGeom>
          <a:noFill/>
          <a:ln w="28575">
            <a:solidFill>
              <a:srgbClr val="55C7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dirty="0">
              <a:solidFill>
                <a:srgbClr val="807E80"/>
              </a:solidFill>
              <a:latin typeface="Arial Rounded MT Bold" panose="020F0704030504030204" pitchFamily="34" charset="77"/>
            </a:endParaRPr>
          </a:p>
        </p:txBody>
      </p:sp>
      <p:sp>
        <p:nvSpPr>
          <p:cNvPr id="21" name="TextBox 20">
            <a:extLst>
              <a:ext uri="{FF2B5EF4-FFF2-40B4-BE49-F238E27FC236}">
                <a16:creationId xmlns:a16="http://schemas.microsoft.com/office/drawing/2014/main" id="{4F7EA3E0-F064-63FC-521E-29FFA598785F}"/>
              </a:ext>
            </a:extLst>
          </p:cNvPr>
          <p:cNvSpPr txBox="1"/>
          <p:nvPr/>
        </p:nvSpPr>
        <p:spPr>
          <a:xfrm>
            <a:off x="173139" y="2081459"/>
            <a:ext cx="6524844" cy="338554"/>
          </a:xfrm>
          <a:prstGeom prst="rect">
            <a:avLst/>
          </a:prstGeom>
          <a:noFill/>
        </p:spPr>
        <p:txBody>
          <a:bodyPr wrap="square" rtlCol="0" anchor="ctr">
            <a:spAutoFit/>
          </a:bodyPr>
          <a:lstStyle/>
          <a:p>
            <a:pPr algn="ctr"/>
            <a:r>
              <a:rPr lang="en-US" sz="1600" dirty="0">
                <a:solidFill>
                  <a:srgbClr val="807E80"/>
                </a:solidFill>
                <a:latin typeface="Arial Rounded MT Bold" panose="020F0704030504030204" pitchFamily="34" charset="77"/>
              </a:rPr>
              <a:t>My Paris Agreement</a:t>
            </a:r>
          </a:p>
        </p:txBody>
      </p:sp>
      <p:sp>
        <p:nvSpPr>
          <p:cNvPr id="22" name="TextBox 21">
            <a:extLst>
              <a:ext uri="{FF2B5EF4-FFF2-40B4-BE49-F238E27FC236}">
                <a16:creationId xmlns:a16="http://schemas.microsoft.com/office/drawing/2014/main" id="{D9A99246-6717-6B33-A182-A99BC0D1E8D7}"/>
              </a:ext>
            </a:extLst>
          </p:cNvPr>
          <p:cNvSpPr txBox="1"/>
          <p:nvPr/>
        </p:nvSpPr>
        <p:spPr>
          <a:xfrm>
            <a:off x="245646" y="2331606"/>
            <a:ext cx="1836062" cy="338554"/>
          </a:xfrm>
          <a:prstGeom prst="rect">
            <a:avLst/>
          </a:prstGeom>
          <a:noFill/>
        </p:spPr>
        <p:txBody>
          <a:bodyPr wrap="square" rtlCol="0" anchor="ctr">
            <a:spAutoFit/>
          </a:bodyPr>
          <a:lstStyle/>
          <a:p>
            <a:pPr algn="ctr"/>
            <a:r>
              <a:rPr lang="en-US" sz="1600" dirty="0">
                <a:solidFill>
                  <a:srgbClr val="807E80"/>
                </a:solidFill>
                <a:latin typeface="Arial Rounded MT Bold" panose="020F0704030504030204" pitchFamily="34" charset="77"/>
              </a:rPr>
              <a:t>Considerations</a:t>
            </a:r>
          </a:p>
        </p:txBody>
      </p:sp>
      <p:cxnSp>
        <p:nvCxnSpPr>
          <p:cNvPr id="24" name="Straight Connector 23">
            <a:extLst>
              <a:ext uri="{FF2B5EF4-FFF2-40B4-BE49-F238E27FC236}">
                <a16:creationId xmlns:a16="http://schemas.microsoft.com/office/drawing/2014/main" id="{B056C7ED-DD5B-2793-84F4-D0D6FA6F9554}"/>
              </a:ext>
            </a:extLst>
          </p:cNvPr>
          <p:cNvCxnSpPr>
            <a:cxnSpLocks/>
          </p:cNvCxnSpPr>
          <p:nvPr/>
        </p:nvCxnSpPr>
        <p:spPr>
          <a:xfrm>
            <a:off x="396000" y="2960914"/>
            <a:ext cx="6093935"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45874A9-9F37-9EF3-45DD-A0B93463583E}"/>
              </a:ext>
            </a:extLst>
          </p:cNvPr>
          <p:cNvCxnSpPr>
            <a:cxnSpLocks/>
          </p:cNvCxnSpPr>
          <p:nvPr/>
        </p:nvCxnSpPr>
        <p:spPr>
          <a:xfrm>
            <a:off x="388593" y="3403600"/>
            <a:ext cx="6093935"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51102027-D090-7280-2FC9-EE45B2E339E5}"/>
              </a:ext>
            </a:extLst>
          </p:cNvPr>
          <p:cNvSpPr txBox="1"/>
          <p:nvPr/>
        </p:nvSpPr>
        <p:spPr>
          <a:xfrm>
            <a:off x="245646" y="3525078"/>
            <a:ext cx="3020068" cy="338554"/>
          </a:xfrm>
          <a:prstGeom prst="rect">
            <a:avLst/>
          </a:prstGeom>
          <a:noFill/>
        </p:spPr>
        <p:txBody>
          <a:bodyPr wrap="square" rtlCol="0" anchor="ctr">
            <a:spAutoFit/>
          </a:bodyPr>
          <a:lstStyle/>
          <a:p>
            <a:pPr algn="ctr"/>
            <a:r>
              <a:rPr lang="en-US" sz="1600" dirty="0">
                <a:solidFill>
                  <a:srgbClr val="807E80"/>
                </a:solidFill>
                <a:latin typeface="Arial Rounded MT Bold" panose="020F0704030504030204" pitchFamily="34" charset="77"/>
              </a:rPr>
              <a:t>What do I need to include?</a:t>
            </a:r>
          </a:p>
        </p:txBody>
      </p:sp>
      <p:cxnSp>
        <p:nvCxnSpPr>
          <p:cNvPr id="29" name="Straight Connector 28">
            <a:extLst>
              <a:ext uri="{FF2B5EF4-FFF2-40B4-BE49-F238E27FC236}">
                <a16:creationId xmlns:a16="http://schemas.microsoft.com/office/drawing/2014/main" id="{EA9F9E80-E3DF-27DB-9946-1D68B70E7AEA}"/>
              </a:ext>
            </a:extLst>
          </p:cNvPr>
          <p:cNvCxnSpPr>
            <a:cxnSpLocks/>
          </p:cNvCxnSpPr>
          <p:nvPr/>
        </p:nvCxnSpPr>
        <p:spPr>
          <a:xfrm>
            <a:off x="381549" y="4187371"/>
            <a:ext cx="6093935"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90A5D27-F31C-3F1E-1416-518ADE3B84B7}"/>
              </a:ext>
            </a:extLst>
          </p:cNvPr>
          <p:cNvCxnSpPr>
            <a:cxnSpLocks/>
          </p:cNvCxnSpPr>
          <p:nvPr/>
        </p:nvCxnSpPr>
        <p:spPr>
          <a:xfrm>
            <a:off x="381548" y="4659086"/>
            <a:ext cx="6093935"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32691AA3-2450-D001-CE22-8618ADF7D438}"/>
              </a:ext>
            </a:extLst>
          </p:cNvPr>
          <p:cNvCxnSpPr>
            <a:cxnSpLocks/>
          </p:cNvCxnSpPr>
          <p:nvPr/>
        </p:nvCxnSpPr>
        <p:spPr>
          <a:xfrm>
            <a:off x="381547" y="5152571"/>
            <a:ext cx="6093935"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974C65E-4FEA-66EC-8541-B0643F7B32D8}"/>
              </a:ext>
            </a:extLst>
          </p:cNvPr>
          <p:cNvCxnSpPr>
            <a:cxnSpLocks/>
          </p:cNvCxnSpPr>
          <p:nvPr/>
        </p:nvCxnSpPr>
        <p:spPr>
          <a:xfrm>
            <a:off x="381546" y="5657783"/>
            <a:ext cx="6093935"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3588C20A-9C9F-6B6D-2943-5233B9391C3D}"/>
              </a:ext>
            </a:extLst>
          </p:cNvPr>
          <p:cNvSpPr txBox="1"/>
          <p:nvPr/>
        </p:nvSpPr>
        <p:spPr>
          <a:xfrm>
            <a:off x="202034" y="5779217"/>
            <a:ext cx="5255268" cy="338554"/>
          </a:xfrm>
          <a:prstGeom prst="rect">
            <a:avLst/>
          </a:prstGeom>
          <a:noFill/>
        </p:spPr>
        <p:txBody>
          <a:bodyPr wrap="square" rtlCol="0" anchor="ctr">
            <a:spAutoFit/>
          </a:bodyPr>
          <a:lstStyle/>
          <a:p>
            <a:pPr algn="ctr"/>
            <a:r>
              <a:rPr lang="en-US" sz="1600" dirty="0">
                <a:solidFill>
                  <a:srgbClr val="807E80"/>
                </a:solidFill>
                <a:latin typeface="Arial Rounded MT Bold" panose="020F0704030504030204" pitchFamily="34" charset="77"/>
              </a:rPr>
              <a:t>How will I make sure everyone follows the rules?</a:t>
            </a:r>
          </a:p>
        </p:txBody>
      </p:sp>
      <p:cxnSp>
        <p:nvCxnSpPr>
          <p:cNvPr id="34" name="Straight Connector 33">
            <a:extLst>
              <a:ext uri="{FF2B5EF4-FFF2-40B4-BE49-F238E27FC236}">
                <a16:creationId xmlns:a16="http://schemas.microsoft.com/office/drawing/2014/main" id="{A79409D0-63F7-1DC0-5BC8-A6D300D7AD6B}"/>
              </a:ext>
            </a:extLst>
          </p:cNvPr>
          <p:cNvCxnSpPr>
            <a:cxnSpLocks/>
          </p:cNvCxnSpPr>
          <p:nvPr/>
        </p:nvCxnSpPr>
        <p:spPr>
          <a:xfrm>
            <a:off x="396000" y="6429828"/>
            <a:ext cx="6093935"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BB74756-48BE-6FC0-14B4-3F30C748F8A9}"/>
              </a:ext>
            </a:extLst>
          </p:cNvPr>
          <p:cNvCxnSpPr>
            <a:cxnSpLocks/>
          </p:cNvCxnSpPr>
          <p:nvPr/>
        </p:nvCxnSpPr>
        <p:spPr>
          <a:xfrm>
            <a:off x="381545" y="6894286"/>
            <a:ext cx="6093935"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ED2F3654-9206-B933-2EC4-E06F7EB4703E}"/>
              </a:ext>
            </a:extLst>
          </p:cNvPr>
          <p:cNvSpPr txBox="1"/>
          <p:nvPr/>
        </p:nvSpPr>
        <p:spPr>
          <a:xfrm>
            <a:off x="188911" y="7020190"/>
            <a:ext cx="5878059" cy="338554"/>
          </a:xfrm>
          <a:prstGeom prst="rect">
            <a:avLst/>
          </a:prstGeom>
          <a:noFill/>
        </p:spPr>
        <p:txBody>
          <a:bodyPr wrap="square" rtlCol="0" anchor="ctr">
            <a:spAutoFit/>
          </a:bodyPr>
          <a:lstStyle/>
          <a:p>
            <a:pPr algn="ctr"/>
            <a:r>
              <a:rPr lang="en-US" sz="1600" dirty="0">
                <a:solidFill>
                  <a:srgbClr val="807E80"/>
                </a:solidFill>
                <a:latin typeface="Arial Rounded MT Bold" panose="020F0704030504030204" pitchFamily="34" charset="77"/>
              </a:rPr>
              <a:t>What steps do I need to take to enforce my agreement?</a:t>
            </a:r>
          </a:p>
        </p:txBody>
      </p:sp>
      <p:cxnSp>
        <p:nvCxnSpPr>
          <p:cNvPr id="37" name="Straight Connector 36">
            <a:extLst>
              <a:ext uri="{FF2B5EF4-FFF2-40B4-BE49-F238E27FC236}">
                <a16:creationId xmlns:a16="http://schemas.microsoft.com/office/drawing/2014/main" id="{99A77DD8-AF2C-7EA7-7913-41656C0EC68E}"/>
              </a:ext>
            </a:extLst>
          </p:cNvPr>
          <p:cNvCxnSpPr>
            <a:cxnSpLocks/>
          </p:cNvCxnSpPr>
          <p:nvPr/>
        </p:nvCxnSpPr>
        <p:spPr>
          <a:xfrm>
            <a:off x="381545" y="7757885"/>
            <a:ext cx="6093935"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DCE3024-3F5E-1C57-2ABC-21E8E0F14DC2}"/>
              </a:ext>
            </a:extLst>
          </p:cNvPr>
          <p:cNvCxnSpPr>
            <a:cxnSpLocks/>
          </p:cNvCxnSpPr>
          <p:nvPr/>
        </p:nvCxnSpPr>
        <p:spPr>
          <a:xfrm>
            <a:off x="396000" y="8251371"/>
            <a:ext cx="6093935"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5E76C19F-70C6-1283-F7EA-EE696F53A28E}"/>
              </a:ext>
            </a:extLst>
          </p:cNvPr>
          <p:cNvCxnSpPr>
            <a:cxnSpLocks/>
          </p:cNvCxnSpPr>
          <p:nvPr/>
        </p:nvCxnSpPr>
        <p:spPr>
          <a:xfrm>
            <a:off x="396000" y="8759371"/>
            <a:ext cx="6093935"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8999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10;&#10;Description automatically generated">
            <a:extLst>
              <a:ext uri="{FF2B5EF4-FFF2-40B4-BE49-F238E27FC236}">
                <a16:creationId xmlns:a16="http://schemas.microsoft.com/office/drawing/2014/main" id="{8C2A2647-050C-A780-7BD9-D09D6308BA14}"/>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5" name="TextBox 4">
            <a:extLst>
              <a:ext uri="{FF2B5EF4-FFF2-40B4-BE49-F238E27FC236}">
                <a16:creationId xmlns:a16="http://schemas.microsoft.com/office/drawing/2014/main" id="{FADB01C7-552F-F5A9-C92B-951FE4ED34BE}"/>
              </a:ext>
            </a:extLst>
          </p:cNvPr>
          <p:cNvSpPr txBox="1"/>
          <p:nvPr/>
        </p:nvSpPr>
        <p:spPr>
          <a:xfrm>
            <a:off x="4440397" y="876273"/>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COP26_04_01</a:t>
            </a:r>
          </a:p>
        </p:txBody>
      </p:sp>
      <p:sp>
        <p:nvSpPr>
          <p:cNvPr id="6" name="TextBox 5">
            <a:extLst>
              <a:ext uri="{FF2B5EF4-FFF2-40B4-BE49-F238E27FC236}">
                <a16:creationId xmlns:a16="http://schemas.microsoft.com/office/drawing/2014/main" id="{A3480739-BF23-B0A2-165C-13E9691F349C}"/>
              </a:ext>
            </a:extLst>
          </p:cNvPr>
          <p:cNvSpPr txBox="1"/>
          <p:nvPr/>
        </p:nvSpPr>
        <p:spPr>
          <a:xfrm>
            <a:off x="1080301" y="139730"/>
            <a:ext cx="3558032" cy="646331"/>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Mission Assignment: Explore the Paris Rulebook and how it impacts my </a:t>
            </a:r>
            <a:r>
              <a:rPr lang="en-US" sz="1200">
                <a:solidFill>
                  <a:schemeClr val="bg1"/>
                </a:solidFill>
                <a:latin typeface="Arial Rounded MT Bold" panose="020F0704030504030204" pitchFamily="34" charset="77"/>
              </a:rPr>
              <a:t>daily life</a:t>
            </a:r>
            <a:endParaRPr lang="en-US" sz="1200" dirty="0">
              <a:solidFill>
                <a:schemeClr val="bg1"/>
              </a:solidFill>
              <a:latin typeface="Arial Rounded MT Bold" panose="020F0704030504030204" pitchFamily="34" charset="77"/>
            </a:endParaRPr>
          </a:p>
          <a:p>
            <a:endParaRPr lang="en-US" sz="1200" dirty="0">
              <a:solidFill>
                <a:schemeClr val="bg1"/>
              </a:solidFill>
              <a:latin typeface="Arial Rounded MT Bold" panose="020F0704030504030204" pitchFamily="34" charset="77"/>
            </a:endParaRPr>
          </a:p>
        </p:txBody>
      </p:sp>
      <p:pic>
        <p:nvPicPr>
          <p:cNvPr id="7" name="Picture 6" descr="Text&#10;&#10;Description automatically generated">
            <a:extLst>
              <a:ext uri="{FF2B5EF4-FFF2-40B4-BE49-F238E27FC236}">
                <a16:creationId xmlns:a16="http://schemas.microsoft.com/office/drawing/2014/main" id="{826D2C7A-56D0-9A4B-2341-200B6FA8865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38333" y="264409"/>
            <a:ext cx="1874193" cy="495294"/>
          </a:xfrm>
          <a:prstGeom prst="rect">
            <a:avLst/>
          </a:prstGeom>
        </p:spPr>
      </p:pic>
      <p:sp>
        <p:nvSpPr>
          <p:cNvPr id="2" name="TextBox 1">
            <a:extLst>
              <a:ext uri="{FF2B5EF4-FFF2-40B4-BE49-F238E27FC236}">
                <a16:creationId xmlns:a16="http://schemas.microsoft.com/office/drawing/2014/main" id="{3336E9C6-2E91-7A32-AAE1-0E7B6CCCA2FB}"/>
              </a:ext>
            </a:extLst>
          </p:cNvPr>
          <p:cNvSpPr txBox="1"/>
          <p:nvPr/>
        </p:nvSpPr>
        <p:spPr>
          <a:xfrm>
            <a:off x="166095" y="1346414"/>
            <a:ext cx="6524844" cy="1323439"/>
          </a:xfrm>
          <a:prstGeom prst="rect">
            <a:avLst/>
          </a:prstGeom>
          <a:noFill/>
        </p:spPr>
        <p:txBody>
          <a:bodyPr wrap="square" rtlCol="0" anchor="ctr">
            <a:spAutoFit/>
          </a:bodyPr>
          <a:lstStyle/>
          <a:p>
            <a:pPr algn="ctr"/>
            <a:r>
              <a:rPr lang="en-US" sz="1600" dirty="0">
                <a:solidFill>
                  <a:srgbClr val="807E80"/>
                </a:solidFill>
                <a:latin typeface="Arial Rounded MT Bold" panose="020F0704030504030204" pitchFamily="34" charset="77"/>
              </a:rPr>
              <a:t>Choose any country in the world (whether they are a participating country or not) to implement the Paris Agreement in and research into some areas that need to change. Assess current climate systems and suggest some changes that this country could make.</a:t>
            </a:r>
          </a:p>
        </p:txBody>
      </p:sp>
      <p:sp>
        <p:nvSpPr>
          <p:cNvPr id="12" name="Rectangle 11">
            <a:extLst>
              <a:ext uri="{FF2B5EF4-FFF2-40B4-BE49-F238E27FC236}">
                <a16:creationId xmlns:a16="http://schemas.microsoft.com/office/drawing/2014/main" id="{80BD9AA7-98E5-47E7-82C4-86A121026687}"/>
              </a:ext>
            </a:extLst>
          </p:cNvPr>
          <p:cNvSpPr/>
          <p:nvPr/>
        </p:nvSpPr>
        <p:spPr>
          <a:xfrm>
            <a:off x="362" y="9636314"/>
            <a:ext cx="6856311" cy="274115"/>
          </a:xfrm>
          <a:prstGeom prst="rect">
            <a:avLst/>
          </a:prstGeom>
          <a:solidFill>
            <a:srgbClr val="54C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52AA7534-9917-22D3-1E72-79AFD901D23B}"/>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14" name="Oval 13">
            <a:extLst>
              <a:ext uri="{FF2B5EF4-FFF2-40B4-BE49-F238E27FC236}">
                <a16:creationId xmlns:a16="http://schemas.microsoft.com/office/drawing/2014/main" id="{0147DEA4-57E5-0F80-984A-F951A7091ACF}"/>
              </a:ext>
            </a:extLst>
          </p:cNvPr>
          <p:cNvSpPr/>
          <p:nvPr/>
        </p:nvSpPr>
        <p:spPr>
          <a:xfrm>
            <a:off x="18029" y="9343447"/>
            <a:ext cx="543164" cy="547038"/>
          </a:xfrm>
          <a:prstGeom prst="ellipse">
            <a:avLst/>
          </a:prstGeom>
          <a:solidFill>
            <a:srgbClr val="54C7CC"/>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12B3E081-428E-C9E7-2CA0-F8B7010D73F6}"/>
              </a:ext>
            </a:extLst>
          </p:cNvPr>
          <p:cNvPicPr>
            <a:picLocks noChangeAspect="1"/>
          </p:cNvPicPr>
          <p:nvPr/>
        </p:nvPicPr>
        <p:blipFill>
          <a:blip r:embed="rId5"/>
          <a:stretch>
            <a:fillRect/>
          </a:stretch>
        </p:blipFill>
        <p:spPr>
          <a:xfrm flipH="1">
            <a:off x="155356" y="9381617"/>
            <a:ext cx="263235" cy="499050"/>
          </a:xfrm>
          <a:prstGeom prst="rect">
            <a:avLst/>
          </a:prstGeom>
        </p:spPr>
      </p:pic>
      <p:sp>
        <p:nvSpPr>
          <p:cNvPr id="16" name="TextBox 15">
            <a:extLst>
              <a:ext uri="{FF2B5EF4-FFF2-40B4-BE49-F238E27FC236}">
                <a16:creationId xmlns:a16="http://schemas.microsoft.com/office/drawing/2014/main" id="{EC7B4F16-2CF9-44BD-FADB-C6DA121A4751}"/>
              </a:ext>
            </a:extLst>
          </p:cNvPr>
          <p:cNvSpPr txBox="1"/>
          <p:nvPr/>
        </p:nvSpPr>
        <p:spPr>
          <a:xfrm>
            <a:off x="188913" y="9455891"/>
            <a:ext cx="113466"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4</a:t>
            </a:r>
          </a:p>
        </p:txBody>
      </p:sp>
      <p:graphicFrame>
        <p:nvGraphicFramePr>
          <p:cNvPr id="17" name="Table 8">
            <a:extLst>
              <a:ext uri="{FF2B5EF4-FFF2-40B4-BE49-F238E27FC236}">
                <a16:creationId xmlns:a16="http://schemas.microsoft.com/office/drawing/2014/main" id="{1AAA5C1F-D086-E151-381B-B3045DD52246}"/>
              </a:ext>
            </a:extLst>
          </p:cNvPr>
          <p:cNvGraphicFramePr>
            <a:graphicFrameLocks noGrp="1"/>
          </p:cNvGraphicFramePr>
          <p:nvPr>
            <p:extLst>
              <p:ext uri="{D42A27DB-BD31-4B8C-83A1-F6EECF244321}">
                <p14:modId xmlns:p14="http://schemas.microsoft.com/office/powerpoint/2010/main" val="2174662414"/>
              </p:ext>
            </p:extLst>
          </p:nvPr>
        </p:nvGraphicFramePr>
        <p:xfrm>
          <a:off x="188914" y="2769708"/>
          <a:ext cx="6502025" cy="6538406"/>
        </p:xfrm>
        <a:graphic>
          <a:graphicData uri="http://schemas.openxmlformats.org/drawingml/2006/table">
            <a:tbl>
              <a:tblPr firstRow="1" bandRow="1">
                <a:tableStyleId>{5C22544A-7EE6-4342-B048-85BDC9FD1C3A}</a:tableStyleId>
              </a:tblPr>
              <a:tblGrid>
                <a:gridCol w="1364115">
                  <a:extLst>
                    <a:ext uri="{9D8B030D-6E8A-4147-A177-3AD203B41FA5}">
                      <a16:colId xmlns:a16="http://schemas.microsoft.com/office/drawing/2014/main" val="1475281946"/>
                    </a:ext>
                  </a:extLst>
                </a:gridCol>
                <a:gridCol w="5137910">
                  <a:extLst>
                    <a:ext uri="{9D8B030D-6E8A-4147-A177-3AD203B41FA5}">
                      <a16:colId xmlns:a16="http://schemas.microsoft.com/office/drawing/2014/main" val="1012696998"/>
                    </a:ext>
                  </a:extLst>
                </a:gridCol>
              </a:tblGrid>
              <a:tr h="135577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dirty="0">
                          <a:solidFill>
                            <a:srgbClr val="807E80"/>
                          </a:solidFill>
                          <a:latin typeface="Arial Rounded MT Bold" panose="020F0704030504030204" pitchFamily="34" charset="77"/>
                          <a:cs typeface="Arial" panose="020B0604020202020204" pitchFamily="34" charset="0"/>
                        </a:rPr>
                        <a:t>Country</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b="0" noProof="0" dirty="0">
                          <a:solidFill>
                            <a:srgbClr val="807E80"/>
                          </a:solidFill>
                          <a:latin typeface="Arial Rounded MT Bold" panose="020F0704030504030204" pitchFamily="34" charset="77"/>
                          <a:cs typeface="Arial" panose="020B0604020202020204" pitchFamily="34" charset="0"/>
                        </a:rPr>
                        <a:t>Changes to make</a:t>
                      </a: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33346561"/>
                  </a:ext>
                </a:extLst>
              </a:tr>
              <a:tr h="518263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1" dirty="0">
                        <a:solidFill>
                          <a:srgbClr val="807E80"/>
                        </a:solidFill>
                        <a:latin typeface="Arial Rounded MT Bold" panose="020F0704030504030204" pitchFamily="34" charset="77"/>
                        <a:cs typeface="Arial" panose="020B0604020202020204" pitchFamily="34" charset="0"/>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solidFill>
                          <a:srgbClr val="807E80"/>
                        </a:solidFill>
                        <a:latin typeface="Arial Rounded MT Bold" panose="020F0704030504030204" pitchFamily="34" charset="77"/>
                      </a:endParaRPr>
                    </a:p>
                  </a:txBody>
                  <a:tcPr anchor="ctr">
                    <a:lnL w="28575" cap="flat" cmpd="sng" algn="ctr">
                      <a:solidFill>
                        <a:srgbClr val="55C7CC"/>
                      </a:solidFill>
                      <a:prstDash val="solid"/>
                      <a:round/>
                      <a:headEnd type="none" w="med" len="med"/>
                      <a:tailEnd type="none" w="med" len="med"/>
                    </a:lnL>
                    <a:lnR w="28575" cap="flat" cmpd="sng" algn="ctr">
                      <a:solidFill>
                        <a:srgbClr val="55C7CC"/>
                      </a:solidFill>
                      <a:prstDash val="solid"/>
                      <a:round/>
                      <a:headEnd type="none" w="med" len="med"/>
                      <a:tailEnd type="none" w="med" len="med"/>
                    </a:lnR>
                    <a:lnT w="28575" cap="flat" cmpd="sng" algn="ctr">
                      <a:solidFill>
                        <a:srgbClr val="55C7CC"/>
                      </a:solidFill>
                      <a:prstDash val="solid"/>
                      <a:round/>
                      <a:headEnd type="none" w="med" len="med"/>
                      <a:tailEnd type="none" w="med" len="med"/>
                    </a:lnT>
                    <a:lnB w="28575" cap="flat" cmpd="sng" algn="ctr">
                      <a:solidFill>
                        <a:srgbClr val="55C7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32230"/>
                  </a:ext>
                </a:extLst>
              </a:tr>
            </a:tbl>
          </a:graphicData>
        </a:graphic>
      </p:graphicFrame>
    </p:spTree>
    <p:extLst>
      <p:ext uri="{BB962C8B-B14F-4D97-AF65-F5344CB8AC3E}">
        <p14:creationId xmlns:p14="http://schemas.microsoft.com/office/powerpoint/2010/main" val="30344965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TotalTime>
  <Words>147</Words>
  <Application>Microsoft Office PowerPoint</Application>
  <PresentationFormat>A4 Paper (210x297 mm)</PresentationFormat>
  <Paragraphs>17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Rounded MT Bold</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Lydia Lane</dc:creator>
  <cp:lastModifiedBy>Lydia Lane</cp:lastModifiedBy>
  <cp:revision>1</cp:revision>
  <dcterms:created xsi:type="dcterms:W3CDTF">2022-08-14T16:38:49Z</dcterms:created>
  <dcterms:modified xsi:type="dcterms:W3CDTF">2022-08-14T17:01:07Z</dcterms:modified>
</cp:coreProperties>
</file>