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62" r:id="rId2"/>
    <p:sldId id="263" r:id="rId3"/>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iuPBw9bVdwv6Czxwf/MYFwWKmdS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C7CC"/>
    <a:srgbClr val="807E80"/>
    <a:srgbClr val="38D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38"/>
    <p:restoredTop sz="94650"/>
  </p:normalViewPr>
  <p:slideViewPr>
    <p:cSldViewPr snapToGrid="0">
      <p:cViewPr varScale="1">
        <p:scale>
          <a:sx n="83" d="100"/>
          <a:sy n="83" d="100"/>
        </p:scale>
        <p:origin x="520"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82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2: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605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514350" y="1621191"/>
            <a:ext cx="58293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1449696"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467916" y="2469624"/>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467916" y="6629226"/>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7"/>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72381"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9"/>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9"/>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2915543" y="1426283"/>
            <a:ext cx="3471863" cy="7039681"/>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2"/>
          <p:cNvSpPr txBox="1">
            <a:spLocks noGrp="1"/>
          </p:cNvSpPr>
          <p:nvPr>
            <p:ph type="body" idx="2"/>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2"/>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472381" y="660400"/>
            <a:ext cx="2211884"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3"/>
          <p:cNvSpPr>
            <a:spLocks noGrp="1"/>
          </p:cNvSpPr>
          <p:nvPr>
            <p:ph type="pic" idx="2"/>
          </p:nvPr>
        </p:nvSpPr>
        <p:spPr>
          <a:xfrm>
            <a:off x="2915543" y="1426283"/>
            <a:ext cx="3471863" cy="7039681"/>
          </a:xfrm>
          <a:prstGeom prst="rect">
            <a:avLst/>
          </a:prstGeom>
          <a:noFill/>
          <a:ln>
            <a:noFill/>
          </a:ln>
        </p:spPr>
      </p:sp>
      <p:sp>
        <p:nvSpPr>
          <p:cNvPr id="64" name="Google Shape;64;p13"/>
          <p:cNvSpPr txBox="1">
            <a:spLocks noGrp="1"/>
          </p:cNvSpPr>
          <p:nvPr>
            <p:ph type="body" idx="1"/>
          </p:nvPr>
        </p:nvSpPr>
        <p:spPr>
          <a:xfrm>
            <a:off x="472381" y="2971800"/>
            <a:ext cx="2211884"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3"/>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471488" y="527405"/>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471488" y="9181397"/>
            <a:ext cx="1543050" cy="52740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2271713" y="9181397"/>
            <a:ext cx="2314575" cy="52740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4843463" y="9181397"/>
            <a:ext cx="1543050" cy="52740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2.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KS4_07_21</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B90EA30-2725-E3F5-1284-3A89816A0708}"/>
              </a:ext>
            </a:extLst>
          </p:cNvPr>
          <p:cNvSpPr txBox="1"/>
          <p:nvPr/>
        </p:nvSpPr>
        <p:spPr>
          <a:xfrm flipH="1">
            <a:off x="187960" y="1379297"/>
            <a:ext cx="6482079" cy="461665"/>
          </a:xfrm>
          <a:prstGeom prst="rect">
            <a:avLst/>
          </a:prstGeom>
          <a:noFill/>
        </p:spPr>
        <p:txBody>
          <a:bodyPr wrap="square" rtlCol="0">
            <a:spAutoFit/>
          </a:bodyPr>
          <a:lstStyle/>
          <a:p>
            <a:pPr algn="ctr"/>
            <a:r>
              <a:rPr lang="en-US" sz="1200" dirty="0">
                <a:solidFill>
                  <a:srgbClr val="807E80"/>
                </a:solidFill>
                <a:latin typeface="Arial Rounded MT Bold" panose="020F0704030504030204" pitchFamily="34" charset="77"/>
              </a:rPr>
              <a:t>Discuss the food and energy requirements of animals raised outdoors and those raised by ‘factory farming’. Suggest reasons for the difference.</a:t>
            </a:r>
          </a:p>
        </p:txBody>
      </p:sp>
      <p:sp>
        <p:nvSpPr>
          <p:cNvPr id="20" name="Rectangle: Rounded Corners 19">
            <a:extLst>
              <a:ext uri="{FF2B5EF4-FFF2-40B4-BE49-F238E27FC236}">
                <a16:creationId xmlns:a16="http://schemas.microsoft.com/office/drawing/2014/main" id="{27E5DEFA-6A9F-DA9C-A773-B5DE076B7D27}"/>
              </a:ext>
            </a:extLst>
          </p:cNvPr>
          <p:cNvSpPr/>
          <p:nvPr/>
        </p:nvSpPr>
        <p:spPr>
          <a:xfrm>
            <a:off x="187960" y="1389600"/>
            <a:ext cx="6482079" cy="441060"/>
          </a:xfrm>
          <a:prstGeom prst="roundRect">
            <a:avLst/>
          </a:prstGeom>
          <a:noFill/>
          <a:ln w="28575">
            <a:solidFill>
              <a:srgbClr val="55C7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modern farming</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118" name="Rectangle 3">
            <a:extLst>
              <a:ext uri="{FF2B5EF4-FFF2-40B4-BE49-F238E27FC236}">
                <a16:creationId xmlns:a16="http://schemas.microsoft.com/office/drawing/2014/main" id="{D44FA329-D5AB-19B7-C477-E68298B1253A}"/>
              </a:ext>
            </a:extLst>
          </p:cNvPr>
          <p:cNvSpPr>
            <a:spLocks noChangeArrowheads="1"/>
          </p:cNvSpPr>
          <p:nvPr/>
        </p:nvSpPr>
        <p:spPr bwMode="auto">
          <a:xfrm>
            <a:off x="163954" y="1836649"/>
            <a:ext cx="6469494" cy="10088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1. Pigs may be kept indoors or outdoors. The pie charts below show what happens to the energy in the food eaten by pigs kept indoors and pigs kept outdoors. Farmers make more profit from keeping pigs indoors than from keeping pigs outdoors. Use information from the pie charts to explain why. </a:t>
            </a:r>
          </a:p>
          <a:p>
            <a:pPr>
              <a:defRPr/>
            </a:pPr>
            <a:endParaRPr lang="en-GB" sz="1200" dirty="0">
              <a:solidFill>
                <a:srgbClr val="807E80"/>
              </a:solidFill>
              <a:latin typeface="Arial Rounded MT Bold" panose="020F0704030504030204" pitchFamily="34" charset="77"/>
            </a:endParaRPr>
          </a:p>
        </p:txBody>
      </p:sp>
      <p:pic>
        <p:nvPicPr>
          <p:cNvPr id="119" name="Picture 118" descr="Pie chart&#10;&#10;Description automatically generated">
            <a:extLst>
              <a:ext uri="{FF2B5EF4-FFF2-40B4-BE49-F238E27FC236}">
                <a16:creationId xmlns:a16="http://schemas.microsoft.com/office/drawing/2014/main" id="{DC36C14B-5536-637D-92B8-B5BEE7604572}"/>
              </a:ext>
            </a:extLst>
          </p:cNvPr>
          <p:cNvPicPr>
            <a:picLocks noChangeAspect="1"/>
          </p:cNvPicPr>
          <p:nvPr/>
        </p:nvPicPr>
        <p:blipFill>
          <a:blip r:embed="rId6"/>
          <a:stretch>
            <a:fillRect/>
          </a:stretch>
        </p:blipFill>
        <p:spPr>
          <a:xfrm>
            <a:off x="673845" y="2768609"/>
            <a:ext cx="5479157" cy="1921510"/>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sp>
        <p:nvSpPr>
          <p:cNvPr id="120" name="Rectangle 3">
            <a:extLst>
              <a:ext uri="{FF2B5EF4-FFF2-40B4-BE49-F238E27FC236}">
                <a16:creationId xmlns:a16="http://schemas.microsoft.com/office/drawing/2014/main" id="{DE0A641D-B65E-34C0-8DB0-D3A35F863977}"/>
              </a:ext>
            </a:extLst>
          </p:cNvPr>
          <p:cNvSpPr>
            <a:spLocks noChangeArrowheads="1"/>
          </p:cNvSpPr>
          <p:nvPr/>
        </p:nvSpPr>
        <p:spPr bwMode="auto">
          <a:xfrm>
            <a:off x="163954" y="4757577"/>
            <a:ext cx="6469494" cy="10088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21" name="Rectangle 3">
            <a:extLst>
              <a:ext uri="{FF2B5EF4-FFF2-40B4-BE49-F238E27FC236}">
                <a16:creationId xmlns:a16="http://schemas.microsoft.com/office/drawing/2014/main" id="{C9534A36-7DF6-1EAE-530E-BFE71D6176D0}"/>
              </a:ext>
            </a:extLst>
          </p:cNvPr>
          <p:cNvSpPr>
            <a:spLocks noChangeArrowheads="1"/>
          </p:cNvSpPr>
          <p:nvPr/>
        </p:nvSpPr>
        <p:spPr bwMode="auto">
          <a:xfrm>
            <a:off x="183705" y="5723050"/>
            <a:ext cx="6469494" cy="100887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2. To produce cheap meat, animals must be grown (reared) efficiently. When pigs are reared intensively they are kept indoors. Their surroundings are closely monitored to make sure they have even ventilation and the correct temperature. The risk of infection is high but is reduced by feeding them antibiotics and removing their faeces. The pigs live in cages and cannot move around much. </a:t>
            </a:r>
          </a:p>
        </p:txBody>
      </p:sp>
      <p:sp>
        <p:nvSpPr>
          <p:cNvPr id="122" name="Rectangle 3">
            <a:extLst>
              <a:ext uri="{FF2B5EF4-FFF2-40B4-BE49-F238E27FC236}">
                <a16:creationId xmlns:a16="http://schemas.microsoft.com/office/drawing/2014/main" id="{917DB08A-6ED9-E127-0B4F-C6D9846EC2FB}"/>
              </a:ext>
            </a:extLst>
          </p:cNvPr>
          <p:cNvSpPr>
            <a:spLocks noChangeArrowheads="1"/>
          </p:cNvSpPr>
          <p:nvPr/>
        </p:nvSpPr>
        <p:spPr bwMode="auto">
          <a:xfrm>
            <a:off x="156809" y="6801657"/>
            <a:ext cx="6469494" cy="270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(A) Explain why farmers control the temperature. </a:t>
            </a:r>
          </a:p>
        </p:txBody>
      </p:sp>
      <p:sp>
        <p:nvSpPr>
          <p:cNvPr id="123" name="Rectangle 3">
            <a:extLst>
              <a:ext uri="{FF2B5EF4-FFF2-40B4-BE49-F238E27FC236}">
                <a16:creationId xmlns:a16="http://schemas.microsoft.com/office/drawing/2014/main" id="{77411856-D008-9B1A-5D47-769DF10692F3}"/>
              </a:ext>
            </a:extLst>
          </p:cNvPr>
          <p:cNvSpPr>
            <a:spLocks noChangeArrowheads="1"/>
          </p:cNvSpPr>
          <p:nvPr/>
        </p:nvSpPr>
        <p:spPr bwMode="auto">
          <a:xfrm>
            <a:off x="200545" y="6998588"/>
            <a:ext cx="6469494" cy="6395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24" name="Rectangle 3">
            <a:extLst>
              <a:ext uri="{FF2B5EF4-FFF2-40B4-BE49-F238E27FC236}">
                <a16:creationId xmlns:a16="http://schemas.microsoft.com/office/drawing/2014/main" id="{C36A28D7-2179-A2DA-5A52-A0CAE51D5E01}"/>
              </a:ext>
            </a:extLst>
          </p:cNvPr>
          <p:cNvSpPr>
            <a:spLocks noChangeArrowheads="1"/>
          </p:cNvSpPr>
          <p:nvPr/>
        </p:nvSpPr>
        <p:spPr bwMode="auto">
          <a:xfrm>
            <a:off x="183705" y="7707863"/>
            <a:ext cx="6469494" cy="270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(B) Explain why farmers want to stop the pigs moving about. </a:t>
            </a:r>
          </a:p>
        </p:txBody>
      </p:sp>
      <p:sp>
        <p:nvSpPr>
          <p:cNvPr id="125" name="Rectangle 3">
            <a:extLst>
              <a:ext uri="{FF2B5EF4-FFF2-40B4-BE49-F238E27FC236}">
                <a16:creationId xmlns:a16="http://schemas.microsoft.com/office/drawing/2014/main" id="{80C4DE64-EA8E-22F4-DD22-E20D84AE4C08}"/>
              </a:ext>
            </a:extLst>
          </p:cNvPr>
          <p:cNvSpPr>
            <a:spLocks noChangeArrowheads="1"/>
          </p:cNvSpPr>
          <p:nvPr/>
        </p:nvSpPr>
        <p:spPr bwMode="auto">
          <a:xfrm>
            <a:off x="200545" y="7904793"/>
            <a:ext cx="6469494" cy="6395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26" name="Rectangle 3">
            <a:extLst>
              <a:ext uri="{FF2B5EF4-FFF2-40B4-BE49-F238E27FC236}">
                <a16:creationId xmlns:a16="http://schemas.microsoft.com/office/drawing/2014/main" id="{8782D688-4B53-28A2-850D-44276E89D6CE}"/>
              </a:ext>
            </a:extLst>
          </p:cNvPr>
          <p:cNvSpPr>
            <a:spLocks noChangeArrowheads="1"/>
          </p:cNvSpPr>
          <p:nvPr/>
        </p:nvSpPr>
        <p:spPr bwMode="auto">
          <a:xfrm>
            <a:off x="173649" y="8530622"/>
            <a:ext cx="6469494" cy="270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(C) Give two arguments against rearing pigs indoors instead of outdoors. </a:t>
            </a:r>
          </a:p>
        </p:txBody>
      </p:sp>
      <p:sp>
        <p:nvSpPr>
          <p:cNvPr id="127" name="Rectangle 3">
            <a:extLst>
              <a:ext uri="{FF2B5EF4-FFF2-40B4-BE49-F238E27FC236}">
                <a16:creationId xmlns:a16="http://schemas.microsoft.com/office/drawing/2014/main" id="{600C77E6-FF76-07F6-F50B-272B07E652F1}"/>
              </a:ext>
            </a:extLst>
          </p:cNvPr>
          <p:cNvSpPr>
            <a:spLocks noChangeArrowheads="1"/>
          </p:cNvSpPr>
          <p:nvPr/>
        </p:nvSpPr>
        <p:spPr bwMode="auto">
          <a:xfrm>
            <a:off x="183705" y="8783089"/>
            <a:ext cx="6469494" cy="8242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1.__________________________________________________________________________________________________________________________________________________________________2.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97298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5" name="Google Shape;165;p2"/>
          <p:cNvSpPr/>
          <p:nvPr/>
        </p:nvSpPr>
        <p:spPr>
          <a:xfrm>
            <a:off x="1093357" y="177564"/>
            <a:ext cx="5580506" cy="717631"/>
          </a:xfrm>
          <a:prstGeom prst="roundRect">
            <a:avLst>
              <a:gd name="adj" fmla="val 16667"/>
            </a:avLst>
          </a:prstGeom>
          <a:no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1">
              <a:solidFill>
                <a:schemeClr val="lt1"/>
              </a:solidFill>
              <a:latin typeface="Arial Rounded"/>
              <a:ea typeface="Arial Rounded"/>
              <a:cs typeface="Arial Rounded"/>
              <a:sym typeface="Arial Rounded"/>
            </a:endParaRPr>
          </a:p>
        </p:txBody>
      </p:sp>
      <p:pic>
        <p:nvPicPr>
          <p:cNvPr id="69" name="Picture 68" descr="Graphical user interface&#10;&#10;Description automatically generated">
            <a:extLst>
              <a:ext uri="{FF2B5EF4-FFF2-40B4-BE49-F238E27FC236}">
                <a16:creationId xmlns:a16="http://schemas.microsoft.com/office/drawing/2014/main" id="{1AE04517-856E-BB7A-8580-07416983622D}"/>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400000"/>
                    </a14:imgEffect>
                    <a14:imgEffect>
                      <a14:brightnessContrast contrast="8000"/>
                    </a14:imgEffect>
                  </a14:imgLayer>
                </a14:imgProps>
              </a:ext>
            </a:extLst>
          </a:blip>
          <a:srcRect l="2994" t="13736" r="3923"/>
          <a:stretch/>
        </p:blipFill>
        <p:spPr>
          <a:xfrm>
            <a:off x="1689" y="0"/>
            <a:ext cx="6854622" cy="1389600"/>
          </a:xfrm>
          <a:prstGeom prst="rect">
            <a:avLst/>
          </a:prstGeom>
        </p:spPr>
      </p:pic>
      <p:sp>
        <p:nvSpPr>
          <p:cNvPr id="70" name="TextBox 69">
            <a:extLst>
              <a:ext uri="{FF2B5EF4-FFF2-40B4-BE49-F238E27FC236}">
                <a16:creationId xmlns:a16="http://schemas.microsoft.com/office/drawing/2014/main" id="{79710670-DC7D-3293-9BE4-59CFA57CD1F6}"/>
              </a:ext>
            </a:extLst>
          </p:cNvPr>
          <p:cNvSpPr txBox="1"/>
          <p:nvPr/>
        </p:nvSpPr>
        <p:spPr>
          <a:xfrm>
            <a:off x="4440397" y="870726"/>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Code: KS4_07_21</a:t>
            </a:r>
          </a:p>
        </p:txBody>
      </p:sp>
      <p:sp>
        <p:nvSpPr>
          <p:cNvPr id="7" name="Rectangle 6">
            <a:extLst>
              <a:ext uri="{FF2B5EF4-FFF2-40B4-BE49-F238E27FC236}">
                <a16:creationId xmlns:a16="http://schemas.microsoft.com/office/drawing/2014/main" id="{C5D3650F-FC8B-4072-CFA0-DAAF7DA361B0}"/>
              </a:ext>
            </a:extLst>
          </p:cNvPr>
          <p:cNvSpPr/>
          <p:nvPr/>
        </p:nvSpPr>
        <p:spPr>
          <a:xfrm>
            <a:off x="362" y="9636314"/>
            <a:ext cx="6856311" cy="274115"/>
          </a:xfrm>
          <a:prstGeom prst="rect">
            <a:avLst/>
          </a:prstGeom>
          <a:solidFill>
            <a:srgbClr val="54C7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oogle Shape;166;p2">
            <a:extLst>
              <a:ext uri="{FF2B5EF4-FFF2-40B4-BE49-F238E27FC236}">
                <a16:creationId xmlns:a16="http://schemas.microsoft.com/office/drawing/2014/main" id="{448CCF23-596D-EEE2-ECF6-0C93C90E9B43}"/>
              </a:ext>
            </a:extLst>
          </p:cNvPr>
          <p:cNvSpPr txBox="1"/>
          <p:nvPr/>
        </p:nvSpPr>
        <p:spPr>
          <a:xfrm>
            <a:off x="1077098" y="150850"/>
            <a:ext cx="5669446" cy="2769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lt1"/>
                </a:solidFill>
                <a:latin typeface="Arial Rounded MT Bold" panose="020F0704030504030204" pitchFamily="34" charset="0"/>
                <a:ea typeface="Arial Rounded"/>
                <a:cs typeface="Arial Rounded"/>
                <a:sym typeface="Arial Rounded"/>
              </a:rPr>
              <a:t>Mission Assignment: Explore modern farming</a:t>
            </a:r>
            <a:endParaRPr dirty="0">
              <a:latin typeface="Arial Rounded MT Bold" panose="020F0704030504030204" pitchFamily="34" charset="0"/>
            </a:endParaRPr>
          </a:p>
        </p:txBody>
      </p:sp>
      <p:pic>
        <p:nvPicPr>
          <p:cNvPr id="14" name="Picture 13" descr="Logo&#10;&#10;Description automatically generated">
            <a:extLst>
              <a:ext uri="{FF2B5EF4-FFF2-40B4-BE49-F238E27FC236}">
                <a16:creationId xmlns:a16="http://schemas.microsoft.com/office/drawing/2014/main" id="{785BA01A-FF71-FCD9-0730-8A2923F01331}"/>
              </a:ext>
            </a:extLst>
          </p:cNvPr>
          <p:cNvPicPr>
            <a:picLocks noChangeAspect="1"/>
          </p:cNvPicPr>
          <p:nvPr/>
        </p:nvPicPr>
        <p:blipFill>
          <a:blip r:embed="rId5"/>
          <a:stretch>
            <a:fillRect/>
          </a:stretch>
        </p:blipFill>
        <p:spPr>
          <a:xfrm>
            <a:off x="5343409" y="242402"/>
            <a:ext cx="1330454" cy="587953"/>
          </a:xfrm>
          <a:prstGeom prst="rect">
            <a:avLst/>
          </a:prstGeom>
        </p:spPr>
      </p:pic>
      <p:sp>
        <p:nvSpPr>
          <p:cNvPr id="26" name="TextBox 25">
            <a:extLst>
              <a:ext uri="{FF2B5EF4-FFF2-40B4-BE49-F238E27FC236}">
                <a16:creationId xmlns:a16="http://schemas.microsoft.com/office/drawing/2014/main" id="{0BCC9105-0E05-99E7-CB6E-585C9435B26F}"/>
              </a:ext>
            </a:extLst>
          </p:cNvPr>
          <p:cNvSpPr txBox="1"/>
          <p:nvPr/>
        </p:nvSpPr>
        <p:spPr>
          <a:xfrm>
            <a:off x="3911821" y="9669124"/>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2022 All Rights Reserved</a:t>
            </a:r>
          </a:p>
        </p:txBody>
      </p:sp>
      <p:sp>
        <p:nvSpPr>
          <p:cNvPr id="2" name="Rectangle 3">
            <a:extLst>
              <a:ext uri="{FF2B5EF4-FFF2-40B4-BE49-F238E27FC236}">
                <a16:creationId xmlns:a16="http://schemas.microsoft.com/office/drawing/2014/main" id="{08D9BEA5-A9D2-1916-BDFC-3E4B218F3840}"/>
              </a:ext>
            </a:extLst>
          </p:cNvPr>
          <p:cNvSpPr>
            <a:spLocks noChangeArrowheads="1"/>
          </p:cNvSpPr>
          <p:nvPr/>
        </p:nvSpPr>
        <p:spPr bwMode="auto">
          <a:xfrm>
            <a:off x="204369" y="1389600"/>
            <a:ext cx="6469494" cy="6395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3. There are plans for a ‘cattle factory’ to be built in the UK. Information about the cattle factory and traditional cattle farming in the UK is given below. Use the information to answer the questions.</a:t>
            </a:r>
          </a:p>
        </p:txBody>
      </p:sp>
      <p:pic>
        <p:nvPicPr>
          <p:cNvPr id="3" name="Picture 2" descr="A picture containing text, grass&#10;&#10;Description automatically generated">
            <a:extLst>
              <a:ext uri="{FF2B5EF4-FFF2-40B4-BE49-F238E27FC236}">
                <a16:creationId xmlns:a16="http://schemas.microsoft.com/office/drawing/2014/main" id="{C682C223-E539-A634-ED35-9F42C8E9D90D}"/>
              </a:ext>
            </a:extLst>
          </p:cNvPr>
          <p:cNvPicPr>
            <a:picLocks noChangeAspect="1"/>
          </p:cNvPicPr>
          <p:nvPr/>
        </p:nvPicPr>
        <p:blipFill>
          <a:blip r:embed="rId6"/>
          <a:stretch>
            <a:fillRect/>
          </a:stretch>
        </p:blipFill>
        <p:spPr>
          <a:xfrm>
            <a:off x="282318" y="2097337"/>
            <a:ext cx="6284155" cy="2434590"/>
          </a:xfrm>
          <a:prstGeom prst="roundRect">
            <a:avLst>
              <a:gd name="adj" fmla="val 8594"/>
            </a:avLst>
          </a:prstGeom>
          <a:solidFill>
            <a:srgbClr val="FFFFFF">
              <a:shade val="85000"/>
            </a:srgbClr>
          </a:solidFill>
          <a:ln w="28575">
            <a:solidFill>
              <a:srgbClr val="55C7CC"/>
            </a:solidFill>
          </a:ln>
          <a:effectLst>
            <a:reflection blurRad="12700" stA="0" endPos="28000" dist="5000" dir="5400000" sy="-100000" algn="bl" rotWithShape="0"/>
          </a:effectLst>
        </p:spPr>
      </p:pic>
      <p:sp>
        <p:nvSpPr>
          <p:cNvPr id="4" name="Rectangle 3">
            <a:extLst>
              <a:ext uri="{FF2B5EF4-FFF2-40B4-BE49-F238E27FC236}">
                <a16:creationId xmlns:a16="http://schemas.microsoft.com/office/drawing/2014/main" id="{BDEC28A7-99D1-7FD8-88BB-0D515722143A}"/>
              </a:ext>
            </a:extLst>
          </p:cNvPr>
          <p:cNvSpPr>
            <a:spLocks noChangeArrowheads="1"/>
          </p:cNvSpPr>
          <p:nvPr/>
        </p:nvSpPr>
        <p:spPr bwMode="auto">
          <a:xfrm>
            <a:off x="204369" y="4652086"/>
            <a:ext cx="3220027" cy="21168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b="1" dirty="0">
                <a:solidFill>
                  <a:srgbClr val="807E80"/>
                </a:solidFill>
                <a:latin typeface="Arial Rounded MT Bold" panose="020F0704030504030204" pitchFamily="34" charset="77"/>
              </a:rPr>
              <a:t>Cattle factory: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There will be over 8 000 cows in three large sheds.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Each cow will be milked three times a day.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Each cow will produce about 50 litres of milk every day.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Waste will be collected and used to produce electricity for 2 000 homes.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Cows are kept near to each other so disease can spread easily.</a:t>
            </a:r>
            <a:r>
              <a:rPr lang="en-GB" sz="1200" b="1" dirty="0">
                <a:solidFill>
                  <a:srgbClr val="807E80"/>
                </a:solidFill>
                <a:latin typeface="Arial Rounded MT Bold" panose="020F0704030504030204" pitchFamily="34" charset="77"/>
              </a:rPr>
              <a:t> </a:t>
            </a:r>
          </a:p>
        </p:txBody>
      </p:sp>
      <p:sp>
        <p:nvSpPr>
          <p:cNvPr id="5" name="Rectangle 3">
            <a:extLst>
              <a:ext uri="{FF2B5EF4-FFF2-40B4-BE49-F238E27FC236}">
                <a16:creationId xmlns:a16="http://schemas.microsoft.com/office/drawing/2014/main" id="{69C56F35-F236-E241-CB62-6DFE304B25D7}"/>
              </a:ext>
            </a:extLst>
          </p:cNvPr>
          <p:cNvSpPr>
            <a:spLocks noChangeArrowheads="1"/>
          </p:cNvSpPr>
          <p:nvPr/>
        </p:nvSpPr>
        <p:spPr bwMode="auto">
          <a:xfrm>
            <a:off x="3453837" y="4662481"/>
            <a:ext cx="3264191" cy="19322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b="1" dirty="0">
                <a:solidFill>
                  <a:srgbClr val="807E80"/>
                </a:solidFill>
                <a:latin typeface="Arial Rounded MT Bold" panose="020F0704030504030204" pitchFamily="34" charset="77"/>
              </a:rPr>
              <a:t>Traditional cattle farming: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Most farms have between 5 and 500 cows.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The cows spend most of the time in fields.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Cows are milked once or twice a day.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Each cow produces up to 20 litres of milk a day. </a:t>
            </a:r>
          </a:p>
          <a:p>
            <a:pPr marL="171450" indent="-171450">
              <a:buFont typeface="Arial" panose="020B0604020202020204" pitchFamily="34" charset="0"/>
              <a:buChar char="•"/>
              <a:defRPr/>
            </a:pPr>
            <a:r>
              <a:rPr lang="en-GB" sz="1200" dirty="0">
                <a:solidFill>
                  <a:srgbClr val="807E80"/>
                </a:solidFill>
                <a:latin typeface="Arial Rounded MT Bold" panose="020F0704030504030204" pitchFamily="34" charset="77"/>
              </a:rPr>
              <a:t>The waste is used as natural fertiliser for crops. </a:t>
            </a:r>
          </a:p>
        </p:txBody>
      </p:sp>
      <p:sp>
        <p:nvSpPr>
          <p:cNvPr id="6" name="Rectangle 3">
            <a:extLst>
              <a:ext uri="{FF2B5EF4-FFF2-40B4-BE49-F238E27FC236}">
                <a16:creationId xmlns:a16="http://schemas.microsoft.com/office/drawing/2014/main" id="{EE135958-4228-0F72-1F72-A8DA54277D8B}"/>
              </a:ext>
            </a:extLst>
          </p:cNvPr>
          <p:cNvSpPr>
            <a:spLocks noChangeArrowheads="1"/>
          </p:cNvSpPr>
          <p:nvPr/>
        </p:nvSpPr>
        <p:spPr bwMode="auto">
          <a:xfrm>
            <a:off x="189649" y="7045666"/>
            <a:ext cx="6469494" cy="270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(A) Give two reasons why some people think the cattle factory is a good idea</a:t>
            </a:r>
          </a:p>
        </p:txBody>
      </p:sp>
      <p:sp>
        <p:nvSpPr>
          <p:cNvPr id="8" name="Rectangle 3">
            <a:extLst>
              <a:ext uri="{FF2B5EF4-FFF2-40B4-BE49-F238E27FC236}">
                <a16:creationId xmlns:a16="http://schemas.microsoft.com/office/drawing/2014/main" id="{BCE39006-AB91-CA6E-3260-74481C5767C5}"/>
              </a:ext>
            </a:extLst>
          </p:cNvPr>
          <p:cNvSpPr>
            <a:spLocks noChangeArrowheads="1"/>
          </p:cNvSpPr>
          <p:nvPr/>
        </p:nvSpPr>
        <p:spPr bwMode="auto">
          <a:xfrm>
            <a:off x="189649" y="7417332"/>
            <a:ext cx="6469494" cy="8242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1.__________________________________________________________________________________________________________________________________________________________________2.__________________________________________________________________________________________________________________________________________________________________</a:t>
            </a:r>
          </a:p>
        </p:txBody>
      </p:sp>
      <p:sp>
        <p:nvSpPr>
          <p:cNvPr id="9" name="Rectangle 3">
            <a:extLst>
              <a:ext uri="{FF2B5EF4-FFF2-40B4-BE49-F238E27FC236}">
                <a16:creationId xmlns:a16="http://schemas.microsoft.com/office/drawing/2014/main" id="{173F6969-7E1C-0229-DD33-27E160E242AA}"/>
              </a:ext>
            </a:extLst>
          </p:cNvPr>
          <p:cNvSpPr>
            <a:spLocks noChangeArrowheads="1"/>
          </p:cNvSpPr>
          <p:nvPr/>
        </p:nvSpPr>
        <p:spPr bwMode="auto">
          <a:xfrm>
            <a:off x="189649" y="8361396"/>
            <a:ext cx="6469494" cy="2702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(B) Give two reasons why some people think traditional farming is better</a:t>
            </a:r>
          </a:p>
        </p:txBody>
      </p:sp>
      <p:sp>
        <p:nvSpPr>
          <p:cNvPr id="10" name="Rectangle 3">
            <a:extLst>
              <a:ext uri="{FF2B5EF4-FFF2-40B4-BE49-F238E27FC236}">
                <a16:creationId xmlns:a16="http://schemas.microsoft.com/office/drawing/2014/main" id="{2BBCF1C4-3267-835D-51C4-AF6604286BA7}"/>
              </a:ext>
            </a:extLst>
          </p:cNvPr>
          <p:cNvSpPr>
            <a:spLocks noChangeArrowheads="1"/>
          </p:cNvSpPr>
          <p:nvPr/>
        </p:nvSpPr>
        <p:spPr bwMode="auto">
          <a:xfrm>
            <a:off x="204369" y="8681802"/>
            <a:ext cx="6469494" cy="82421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defRPr/>
            </a:pPr>
            <a:r>
              <a:rPr lang="en-GB" sz="1200" dirty="0">
                <a:solidFill>
                  <a:srgbClr val="807E80"/>
                </a:solidFill>
                <a:latin typeface="Arial Rounded MT Bold" panose="020F0704030504030204" pitchFamily="34" charset="77"/>
              </a:rPr>
              <a:t>1.__________________________________________________________________________________________________________________________________________________________________2.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377320957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429</Words>
  <Application>Microsoft Macintosh PowerPoint</Application>
  <PresentationFormat>A4 Paper (210x297 mm)</PresentationFormat>
  <Paragraphs>33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vt:lpstr>
      <vt:lpstr>Arial Rounded MT Bold</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Developing Experts</cp:lastModifiedBy>
  <cp:revision>27</cp:revision>
  <dcterms:created xsi:type="dcterms:W3CDTF">2022-04-04T08:08:59Z</dcterms:created>
  <dcterms:modified xsi:type="dcterms:W3CDTF">2022-12-19T16:44:58Z</dcterms:modified>
</cp:coreProperties>
</file>