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86" r:id="rId2"/>
    <p:sldId id="401" r:id="rId3"/>
    <p:sldId id="325" r:id="rId4"/>
    <p:sldId id="395" r:id="rId5"/>
    <p:sldId id="402" r:id="rId6"/>
    <p:sldId id="399" r:id="rId7"/>
    <p:sldId id="404" r:id="rId8"/>
    <p:sldId id="405" r:id="rId9"/>
    <p:sldId id="406" r:id="rId10"/>
    <p:sldId id="407" r:id="rId11"/>
    <p:sldId id="40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76D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083"/>
    <p:restoredTop sz="94599"/>
  </p:normalViewPr>
  <p:slideViewPr>
    <p:cSldViewPr snapToGrid="0" snapToObjects="1">
      <p:cViewPr varScale="1">
        <p:scale>
          <a:sx n="83" d="100"/>
          <a:sy n="83" d="100"/>
        </p:scale>
        <p:origin x="224" y="6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7C8086-93AE-384F-BAE6-8699CA8042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DB1EFB-87BC-2C44-B929-5838363FC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9E84F4-0681-184E-8D1E-4C1D8FABEF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374D4-2C63-7B46-8C11-E1D1AF88A8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FC27ED-F046-234F-B78A-AF840050B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633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B6C88-6772-8440-B56A-C7688354B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0BD027-38D8-274C-BA7C-4616676479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ED44A1-CDF3-D94B-B2ED-FD649472E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3712E7-0B75-8243-B7C1-A18DC4E3E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CB7736-DE67-EC40-AA40-C675A87E1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315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162520-922E-0245-96FD-BFE07C3788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5D3DEF-195F-0947-A7BC-2AD31F22E1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833B6D-D51C-B848-AECA-26AB73C91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D60273-CCEF-2D48-98B8-D5A6C9E29E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0D2DA-1F1A-E84C-8317-349CF8DF6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277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81138B-6458-AE48-8A97-2CC5104D8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516282-ED28-804F-B3E6-10617D529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3663B9-3425-D141-8668-08C0DECBB8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CFFF4-7972-EB45-8C91-99A2D0402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52D21D-7A45-3C4B-A761-41279C2AC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59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DAFD80-CA55-9D40-82C9-7086AD7F23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10A3F3-C32F-414A-8F28-7CDF4330E0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1B50DD-D83B-A74C-907C-E8D65B192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13A41D-032A-9D46-A263-A3B684AC1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7A7DB8-5323-A040-832B-5AE290A3F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84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76F09-50C9-8540-A689-B8A6185973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ABC14-8DD5-3F46-9FC3-9422933190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2E697D-82B1-3140-B5F3-279CA59D4C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CF581-448E-6F42-926F-26012625D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2AC83-9CE5-4A4A-96EC-D37EC93CBD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794B4-7128-BC4F-A6D5-A900566967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20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24AE5-96F0-E347-BDA7-4170C897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3A494-DF80-CD48-9BA8-F5EE96996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D5189FD-8D50-CD40-8AA9-0F0081FF33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1A6AB-4204-B74B-A34F-75DD85D08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FD6169-77D5-3A42-881B-3EAAB1B1665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F7D5B61-BBBE-7F4A-A63E-097B6A0A3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95E33E-FC28-2644-9FB8-347615D460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BA22A7-1396-A846-8C80-F865BDC2E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7359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B8F30-C9DA-9A40-8971-DE80969CA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E74589-C06A-5D43-A601-8AFA2C4E27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26C751-235B-664E-A4BF-647B05926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E68E0EE-9572-D04E-845F-F449459D7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159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6CF61A-F889-8D42-A134-D6D2EC4CE2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DE1E1D-E482-4340-93F0-53EFCAF60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701C0E7-8567-4641-83C7-E47F2E98AC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451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C0C98E-FBB9-064B-BD59-3C8E8832AB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D6F23-1E4C-3C43-A13C-FC3E9843D8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47356A-6072-5447-9555-9296CF4090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62ED4B2-6955-BC4C-82E3-4A043711D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8D0B47-9331-8D4C-A6A7-AB929AF19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D53B24-6FD9-E74E-AC2C-933F719CD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20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68CBF9-2BE7-F445-A35F-B0AB5FE8F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3EF0A9-AA6F-B940-A952-F67A4F72A2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05A038-AADB-C441-BCF0-5A5BC9EDD0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92F755-D761-0949-BBCB-0B1BC5F0F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08F6D5-0A4D-2D46-AC77-387BCE6A3F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0AA554-B0CE-6041-BBDE-EE41B4428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382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F0DD13-06C7-1F49-9064-767781F0E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3019EB-6F2B-6D49-AAAA-27ECD53644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7E2173-4395-FA46-BB47-A5C62DC363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BB70FC-996F-854F-8D47-C2992F01BB31}" type="datetimeFigureOut">
              <a:rPr lang="en-US" smtClean="0"/>
              <a:t>6/10/21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22C91C-A50F-F847-A3B8-F7B8FF9B0B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6DE7F9-E660-EB4B-8C51-7218132B61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053152-77E7-064C-9989-EED024391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0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93D0B4-5A79-1248-97B6-03B38678CFF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26" name="Picture 2" descr="What Are Polymers &amp;amp; Where Do They Come From – Mixer Direct">
            <a:extLst>
              <a:ext uri="{FF2B5EF4-FFF2-40B4-BE49-F238E27FC236}">
                <a16:creationId xmlns:a16="http://schemas.microsoft.com/office/drawing/2014/main" id="{2A356C89-946B-4140-84C1-1DE1F9AA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6000" y="101600"/>
            <a:ext cx="10160000" cy="67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B3B3983-1B6E-674C-8341-0C82482A07D5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41624721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2290" name="Picture 2" descr="Colored Soft Flexible Textured Low Density Polyethylene Plastic LDPE Sheets  - FRP Sheet manufacturer china, ABS Sheet manufacturer, Custom FRP Grating  supplier, Hydroponic Trays Wholesaler">
            <a:extLst>
              <a:ext uri="{FF2B5EF4-FFF2-40B4-BE49-F238E27FC236}">
                <a16:creationId xmlns:a16="http://schemas.microsoft.com/office/drawing/2014/main" id="{1D6B2B46-CB17-AA40-91F7-7753A62A70D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21" b="29140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03C75C7-E0E9-7A4A-BE25-3592FA870318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1314B2-C419-EA41-B41F-98407B2A98FA}"/>
              </a:ext>
            </a:extLst>
          </p:cNvPr>
          <p:cNvSpPr txBox="1"/>
          <p:nvPr/>
        </p:nvSpPr>
        <p:spPr>
          <a:xfrm>
            <a:off x="2720504" y="2899346"/>
            <a:ext cx="6750991" cy="1059307"/>
          </a:xfrm>
          <a:prstGeom prst="rect">
            <a:avLst/>
          </a:prstGeom>
          <a:solidFill>
            <a:schemeClr val="tx1">
              <a:alpha val="50151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dirty="0">
                <a:solidFill>
                  <a:schemeClr val="bg1"/>
                </a:solidFill>
              </a:rPr>
              <a:t>Most polymers are solids at room temperature.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04585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3314" name="Picture 2" descr="Explainer: What are polymers? | Science News for Students">
            <a:extLst>
              <a:ext uri="{FF2B5EF4-FFF2-40B4-BE49-F238E27FC236}">
                <a16:creationId xmlns:a16="http://schemas.microsoft.com/office/drawing/2014/main" id="{B500DACE-6630-AC4C-ACBF-731D135FA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71" r="1" b="1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29862B9-DD44-D54E-AC55-64C3F88C97CC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1698490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93D0B4-5A79-1248-97B6-03B38678CFF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B3983-1B6E-674C-8341-0C82482A07D5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1026" name="Picture 2" descr="What Are Polymers &amp;amp; Where Do They Come From – Mixer Direct">
            <a:extLst>
              <a:ext uri="{FF2B5EF4-FFF2-40B4-BE49-F238E27FC236}">
                <a16:creationId xmlns:a16="http://schemas.microsoft.com/office/drawing/2014/main" id="{2A356C89-946B-4140-84C1-1DE1F9AA5B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8913" y="1255359"/>
            <a:ext cx="4308168" cy="286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6396A7-784B-1145-B165-96ABCCB98C5B}"/>
              </a:ext>
            </a:extLst>
          </p:cNvPr>
          <p:cNvSpPr/>
          <p:nvPr/>
        </p:nvSpPr>
        <p:spPr>
          <a:xfrm>
            <a:off x="1152683" y="4234282"/>
            <a:ext cx="442995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231F20"/>
                </a:solidFill>
                <a:latin typeface="ReithSans"/>
              </a:rPr>
              <a:t>Polymers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 have very large </a:t>
            </a:r>
            <a:r>
              <a:rPr lang="en-GB" b="1" dirty="0">
                <a:solidFill>
                  <a:srgbClr val="231F20"/>
                </a:solidFill>
                <a:latin typeface="ReithSans"/>
              </a:rPr>
              <a:t>molecules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. The atoms in a polymer molecule are joined together by strong </a:t>
            </a:r>
            <a:r>
              <a:rPr lang="en-GB" b="1" dirty="0">
                <a:solidFill>
                  <a:srgbClr val="231F20"/>
                </a:solidFill>
                <a:latin typeface="ReithSans"/>
              </a:rPr>
              <a:t>covalent bonds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 in long chains. There are variable numbers of atoms in the chains of a given polymer. One example of a polymer is poly(ethene).</a:t>
            </a:r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E6C11F0-72AB-B648-AA5A-6F032818365C}"/>
              </a:ext>
            </a:extLst>
          </p:cNvPr>
          <p:cNvSpPr/>
          <p:nvPr/>
        </p:nvSpPr>
        <p:spPr>
          <a:xfrm>
            <a:off x="7403343" y="3783084"/>
            <a:ext cx="354974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>
                <a:solidFill>
                  <a:srgbClr val="231F20"/>
                </a:solidFill>
                <a:latin typeface="ReithSans"/>
              </a:rPr>
              <a:t>Some </a:t>
            </a:r>
            <a:r>
              <a:rPr lang="en-GB" b="1" dirty="0">
                <a:solidFill>
                  <a:srgbClr val="231F20"/>
                </a:solidFill>
                <a:latin typeface="ReithSans"/>
              </a:rPr>
              <a:t>polymers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 are made via </a:t>
            </a:r>
            <a:r>
              <a:rPr lang="en-GB" b="1" dirty="0">
                <a:solidFill>
                  <a:srgbClr val="231F20"/>
                </a:solidFill>
                <a:latin typeface="ReithSans"/>
              </a:rPr>
              <a:t>condensation polymerisation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.</a:t>
            </a:r>
          </a:p>
          <a:p>
            <a:pPr algn="ctr"/>
            <a:r>
              <a:rPr lang="en-GB" dirty="0">
                <a:solidFill>
                  <a:srgbClr val="231F20"/>
                </a:solidFill>
                <a:latin typeface="ReithSans"/>
              </a:rPr>
              <a:t>In condensation polymerisation, a small </a:t>
            </a:r>
            <a:r>
              <a:rPr lang="en-GB" b="1" dirty="0">
                <a:solidFill>
                  <a:srgbClr val="231F20"/>
                </a:solidFill>
                <a:latin typeface="ReithSans"/>
              </a:rPr>
              <a:t>molecule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 is formed as a by-product each time a bond is formed between two </a:t>
            </a:r>
            <a:r>
              <a:rPr lang="en-GB" b="1" dirty="0">
                <a:solidFill>
                  <a:srgbClr val="231F20"/>
                </a:solidFill>
                <a:latin typeface="ReithSans"/>
              </a:rPr>
              <a:t>monomers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. This small molecule is often water.</a:t>
            </a:r>
          </a:p>
          <a:p>
            <a:pPr algn="ctr"/>
            <a:r>
              <a:rPr lang="en-GB" dirty="0">
                <a:solidFill>
                  <a:srgbClr val="231F20"/>
                </a:solidFill>
                <a:latin typeface="ReithSans"/>
              </a:rPr>
              <a:t>An example of a condensation polymer is </a:t>
            </a:r>
            <a:r>
              <a:rPr lang="en-GB" b="1" dirty="0">
                <a:solidFill>
                  <a:srgbClr val="231F20"/>
                </a:solidFill>
                <a:latin typeface="ReithSans"/>
              </a:rPr>
              <a:t>nylon</a:t>
            </a:r>
            <a:r>
              <a:rPr lang="en-GB" dirty="0">
                <a:solidFill>
                  <a:srgbClr val="231F20"/>
                </a:solidFill>
                <a:latin typeface="ReithSans"/>
              </a:rPr>
              <a:t>.</a:t>
            </a:r>
            <a:endParaRPr lang="en-GB" b="0" i="0" dirty="0">
              <a:solidFill>
                <a:srgbClr val="231F20"/>
              </a:solidFill>
              <a:effectLst/>
              <a:latin typeface="ReithSans"/>
            </a:endParaRPr>
          </a:p>
        </p:txBody>
      </p:sp>
      <p:pic>
        <p:nvPicPr>
          <p:cNvPr id="2050" name="Picture 2" descr="Everything You Need To Know About Nylon (PA)">
            <a:extLst>
              <a:ext uri="{FF2B5EF4-FFF2-40B4-BE49-F238E27FC236}">
                <a16:creationId xmlns:a16="http://schemas.microsoft.com/office/drawing/2014/main" id="{92F9DFEB-F025-9640-ABCD-5E107C54A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3343" y="1268010"/>
            <a:ext cx="3549744" cy="2358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587CCB6-9B34-8E49-A6AD-CBC2CEFED133}"/>
              </a:ext>
            </a:extLst>
          </p:cNvPr>
          <p:cNvSpPr/>
          <p:nvPr/>
        </p:nvSpPr>
        <p:spPr>
          <a:xfrm>
            <a:off x="7403342" y="440297"/>
            <a:ext cx="35497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00B0F0"/>
                </a:solidFill>
                <a:latin typeface="proxima-soft"/>
              </a:rPr>
              <a:t>What examples of polymerisation can you remember?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A306A9-BCA7-474C-B21F-9ABAD1828A6D}"/>
              </a:ext>
            </a:extLst>
          </p:cNvPr>
          <p:cNvSpPr/>
          <p:nvPr/>
        </p:nvSpPr>
        <p:spPr>
          <a:xfrm>
            <a:off x="1152683" y="647577"/>
            <a:ext cx="43081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B0F0"/>
                </a:solidFill>
                <a:latin typeface="proxima-soft"/>
              </a:rPr>
              <a:t>What type of structures do polymers have?</a:t>
            </a:r>
            <a:endParaRPr lang="en-US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076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Explore polymers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58699A-4715-0145-9E5D-DA08DD5A148F}"/>
              </a:ext>
            </a:extLst>
          </p:cNvPr>
          <p:cNvSpPr txBox="1"/>
          <p:nvPr/>
        </p:nvSpPr>
        <p:spPr>
          <a:xfrm>
            <a:off x="522946" y="2265037"/>
            <a:ext cx="4763947" cy="3742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Describe the structure and the bonding of </a:t>
            </a:r>
            <a:r>
              <a:rPr lang="en-GB" sz="2400" b="1" dirty="0">
                <a:solidFill>
                  <a:srgbClr val="00B0F0"/>
                </a:solidFill>
              </a:rPr>
              <a:t>polymers</a:t>
            </a:r>
            <a:r>
              <a:rPr lang="en-GB" sz="2400" dirty="0"/>
              <a:t>.</a:t>
            </a:r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endParaRPr lang="en-GB" sz="2400" dirty="0"/>
          </a:p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400" dirty="0"/>
              <a:t>Explain why polymers are </a:t>
            </a:r>
            <a:r>
              <a:rPr lang="en-GB" sz="2400" b="1" dirty="0">
                <a:solidFill>
                  <a:srgbClr val="00B0F0"/>
                </a:solidFill>
              </a:rPr>
              <a:t>solid</a:t>
            </a:r>
            <a:r>
              <a:rPr lang="en-GB" sz="2400" dirty="0"/>
              <a:t> at room temperature.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AutoShape 2" descr="What Is a Polymer?">
            <a:extLst>
              <a:ext uri="{FF2B5EF4-FFF2-40B4-BE49-F238E27FC236}">
                <a16:creationId xmlns:a16="http://schemas.microsoft.com/office/drawing/2014/main" id="{A68C2D2C-55FB-BF43-96BD-E5538FD066F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4" descr="What Is a Polymer?">
            <a:extLst>
              <a:ext uri="{FF2B5EF4-FFF2-40B4-BE49-F238E27FC236}">
                <a16:creationId xmlns:a16="http://schemas.microsoft.com/office/drawing/2014/main" id="{5D3BD488-3815-6D40-9321-4CA52EE984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8" name="Picture 6" descr="What is a Polymer PDF » Free PDF EPUB Medical Books">
            <a:extLst>
              <a:ext uri="{FF2B5EF4-FFF2-40B4-BE49-F238E27FC236}">
                <a16:creationId xmlns:a16="http://schemas.microsoft.com/office/drawing/2014/main" id="{CF095B26-6769-4E4B-B345-C06E3D7C09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4" r="9211" b="1631"/>
          <a:stretch/>
        </p:blipFill>
        <p:spPr bwMode="auto">
          <a:xfrm>
            <a:off x="5943600" y="-5373"/>
            <a:ext cx="6245351" cy="689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5904575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250cc Transparent Disposable Plastic Cup | TradeValley">
            <a:extLst>
              <a:ext uri="{FF2B5EF4-FFF2-40B4-BE49-F238E27FC236}">
                <a16:creationId xmlns:a16="http://schemas.microsoft.com/office/drawing/2014/main" id="{72B84E9D-477A-974D-BC2B-F7E7D7634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99" r="16612"/>
          <a:stretch/>
        </p:blipFill>
        <p:spPr bwMode="auto">
          <a:xfrm>
            <a:off x="4195575" y="0"/>
            <a:ext cx="445004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D35BF30-68FC-EE46-8EB9-18943815F33E}"/>
              </a:ext>
            </a:extLst>
          </p:cNvPr>
          <p:cNvSpPr/>
          <p:nvPr/>
        </p:nvSpPr>
        <p:spPr>
          <a:xfrm>
            <a:off x="838200" y="365125"/>
            <a:ext cx="4763947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z="3200" b="1" dirty="0">
                <a:solidFill>
                  <a:srgbClr val="00B0F0"/>
                </a:solidFill>
              </a:rPr>
              <a:t>Polymers</a:t>
            </a:r>
          </a:p>
          <a:p>
            <a:endParaRPr lang="en-GB" sz="3200" b="1" dirty="0">
              <a:solidFill>
                <a:srgbClr val="00B0F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2BF589-3462-E044-BBDF-2041B0AEC75F}"/>
              </a:ext>
            </a:extLst>
          </p:cNvPr>
          <p:cNvSpPr txBox="1"/>
          <p:nvPr/>
        </p:nvSpPr>
        <p:spPr>
          <a:xfrm>
            <a:off x="5137697" y="6542657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55E5BCC-418D-1A45-8D8F-8EFBF4726E08}"/>
              </a:ext>
            </a:extLst>
          </p:cNvPr>
          <p:cNvSpPr txBox="1"/>
          <p:nvPr/>
        </p:nvSpPr>
        <p:spPr>
          <a:xfrm>
            <a:off x="8926640" y="6017466"/>
            <a:ext cx="2929732" cy="65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plastic bottle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2D3481-FC84-D141-BEFD-129E65B7E550}"/>
              </a:ext>
            </a:extLst>
          </p:cNvPr>
          <p:cNvSpPr txBox="1"/>
          <p:nvPr/>
        </p:nvSpPr>
        <p:spPr>
          <a:xfrm>
            <a:off x="4195575" y="375729"/>
            <a:ext cx="4169015" cy="60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chemeClr val="bg1"/>
                </a:solidFill>
              </a:rPr>
              <a:t>Plastic cup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FB9752-B35D-AF40-A09A-AB6DDDA11436}"/>
              </a:ext>
            </a:extLst>
          </p:cNvPr>
          <p:cNvSpPr txBox="1"/>
          <p:nvPr/>
        </p:nvSpPr>
        <p:spPr>
          <a:xfrm>
            <a:off x="5418722" y="656907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2" name="Picture 4" descr="Safety Razor">
            <a:extLst>
              <a:ext uri="{FF2B5EF4-FFF2-40B4-BE49-F238E27FC236}">
                <a16:creationId xmlns:a16="http://schemas.microsoft.com/office/drawing/2014/main" id="{3D831EF7-3DB4-F741-89C4-5E204FE5457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05" t="15555" r="21123" b="7839"/>
          <a:stretch/>
        </p:blipFill>
        <p:spPr bwMode="auto">
          <a:xfrm>
            <a:off x="423772" y="1675826"/>
            <a:ext cx="3395120" cy="3920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Every Bottle Back - ABA Environment Site">
            <a:extLst>
              <a:ext uri="{FF2B5EF4-FFF2-40B4-BE49-F238E27FC236}">
                <a16:creationId xmlns:a16="http://schemas.microsoft.com/office/drawing/2014/main" id="{62DDE902-ED5F-B743-AD6B-E320A2B0B6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068" y="-263371"/>
            <a:ext cx="31226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293B301E-1800-584F-B4FA-3CD54DBCD03A}"/>
              </a:ext>
            </a:extLst>
          </p:cNvPr>
          <p:cNvSpPr txBox="1"/>
          <p:nvPr/>
        </p:nvSpPr>
        <p:spPr>
          <a:xfrm>
            <a:off x="602587" y="6017466"/>
            <a:ext cx="2929732" cy="65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plastic razor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4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93D0B4-5A79-1248-97B6-03B38678CFF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B3983-1B6E-674C-8341-0C82482A07D5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5122" name="Picture 2" descr="35 Ethene Stock Photos, Images | Download Ethene Pictures on Depositphotos®">
            <a:extLst>
              <a:ext uri="{FF2B5EF4-FFF2-40B4-BE49-F238E27FC236}">
                <a16:creationId xmlns:a16="http://schemas.microsoft.com/office/drawing/2014/main" id="{377C7A9B-03DB-D845-99FA-C233F66D6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63" y="307247"/>
            <a:ext cx="3778819" cy="28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06EC2AC-8BD3-BF4C-9B09-83AE6198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11" y="633908"/>
            <a:ext cx="2340433" cy="22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9DCBAE-116E-EA46-8328-4760EB77E224}"/>
              </a:ext>
            </a:extLst>
          </p:cNvPr>
          <p:cNvSpPr txBox="1"/>
          <p:nvPr/>
        </p:nvSpPr>
        <p:spPr>
          <a:xfrm>
            <a:off x="9027319" y="1232186"/>
            <a:ext cx="2146958" cy="655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</a:rPr>
              <a:t>Ethene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5126" name="Picture 6" descr="GCSE CHEMISTRY - What is the Chemistry of the Polymerisation of Ethene? -  What is an Addition Polymer? - What is the Repeat Unit? - GCSE SCIENCE.">
            <a:extLst>
              <a:ext uri="{FF2B5EF4-FFF2-40B4-BE49-F238E27FC236}">
                <a16:creationId xmlns:a16="http://schemas.microsoft.com/office/drawing/2014/main" id="{54C9E59E-6C6B-E045-9322-4202A13B7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3"/>
          <a:stretch/>
        </p:blipFill>
        <p:spPr bwMode="auto">
          <a:xfrm>
            <a:off x="908916" y="3378754"/>
            <a:ext cx="10071279" cy="19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F1118C-E1BC-8F42-93D1-114ECECE8450}"/>
              </a:ext>
            </a:extLst>
          </p:cNvPr>
          <p:cNvSpPr txBox="1"/>
          <p:nvPr/>
        </p:nvSpPr>
        <p:spPr>
          <a:xfrm>
            <a:off x="6822366" y="5411946"/>
            <a:ext cx="2929732" cy="65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Poly (ethene)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03746-4E05-9A4D-A2D3-97D059FAE87A}"/>
              </a:ext>
            </a:extLst>
          </p:cNvPr>
          <p:cNvSpPr txBox="1"/>
          <p:nvPr/>
        </p:nvSpPr>
        <p:spPr>
          <a:xfrm>
            <a:off x="719584" y="5498266"/>
            <a:ext cx="4332253" cy="655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Many (ethene) molecules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891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93D0B4-5A79-1248-97B6-03B38678CFF9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3B3983-1B6E-674C-8341-0C82482A07D5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pic>
        <p:nvPicPr>
          <p:cNvPr id="5122" name="Picture 2" descr="35 Ethene Stock Photos, Images | Download Ethene Pictures on Depositphotos®">
            <a:extLst>
              <a:ext uri="{FF2B5EF4-FFF2-40B4-BE49-F238E27FC236}">
                <a16:creationId xmlns:a16="http://schemas.microsoft.com/office/drawing/2014/main" id="{377C7A9B-03DB-D845-99FA-C233F66D6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7763" y="307247"/>
            <a:ext cx="3778819" cy="2856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A06EC2AC-8BD3-BF4C-9B09-83AE6198AA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11" y="633908"/>
            <a:ext cx="2340433" cy="2202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19DCBAE-116E-EA46-8328-4760EB77E224}"/>
              </a:ext>
            </a:extLst>
          </p:cNvPr>
          <p:cNvSpPr txBox="1"/>
          <p:nvPr/>
        </p:nvSpPr>
        <p:spPr>
          <a:xfrm>
            <a:off x="9027319" y="1232186"/>
            <a:ext cx="2146958" cy="65599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2800" b="1" dirty="0">
                <a:solidFill>
                  <a:srgbClr val="00B0F0"/>
                </a:solidFill>
              </a:rPr>
              <a:t>Ethene monomers</a:t>
            </a:r>
            <a:endParaRPr lang="en-US" sz="2800" b="1" dirty="0">
              <a:solidFill>
                <a:srgbClr val="00B0F0"/>
              </a:solidFill>
            </a:endParaRPr>
          </a:p>
        </p:txBody>
      </p:sp>
      <p:pic>
        <p:nvPicPr>
          <p:cNvPr id="5126" name="Picture 6" descr="GCSE CHEMISTRY - What is the Chemistry of the Polymerisation of Ethene? -  What is an Addition Polymer? - What is the Repeat Unit? - GCSE SCIENCE.">
            <a:extLst>
              <a:ext uri="{FF2B5EF4-FFF2-40B4-BE49-F238E27FC236}">
                <a16:creationId xmlns:a16="http://schemas.microsoft.com/office/drawing/2014/main" id="{54C9E59E-6C6B-E045-9322-4202A13B73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3"/>
          <a:stretch/>
        </p:blipFill>
        <p:spPr bwMode="auto">
          <a:xfrm>
            <a:off x="908916" y="3378754"/>
            <a:ext cx="10071279" cy="1919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F1118C-E1BC-8F42-93D1-114ECECE8450}"/>
              </a:ext>
            </a:extLst>
          </p:cNvPr>
          <p:cNvSpPr txBox="1"/>
          <p:nvPr/>
        </p:nvSpPr>
        <p:spPr>
          <a:xfrm>
            <a:off x="6822366" y="5411946"/>
            <a:ext cx="2929732" cy="65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Poly (ethene)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4103746-4E05-9A4D-A2D3-97D059FAE87A}"/>
              </a:ext>
            </a:extLst>
          </p:cNvPr>
          <p:cNvSpPr txBox="1"/>
          <p:nvPr/>
        </p:nvSpPr>
        <p:spPr>
          <a:xfrm>
            <a:off x="719584" y="5498266"/>
            <a:ext cx="4332253" cy="65599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Many (ethene) molecules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11" name="Down Arrow 10">
            <a:extLst>
              <a:ext uri="{FF2B5EF4-FFF2-40B4-BE49-F238E27FC236}">
                <a16:creationId xmlns:a16="http://schemas.microsoft.com/office/drawing/2014/main" id="{513A527C-9512-AF46-A8E8-DD77013A4C1D}"/>
              </a:ext>
            </a:extLst>
          </p:cNvPr>
          <p:cNvSpPr/>
          <p:nvPr/>
        </p:nvSpPr>
        <p:spPr>
          <a:xfrm>
            <a:off x="9719187" y="2254702"/>
            <a:ext cx="377495" cy="1174298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744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lymers from oil | Secondary Science 4 All">
            <a:extLst>
              <a:ext uri="{FF2B5EF4-FFF2-40B4-BE49-F238E27FC236}">
                <a16:creationId xmlns:a16="http://schemas.microsoft.com/office/drawing/2014/main" id="{C23076B5-3590-ED46-929A-612E74292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0"/>
          <a:stretch/>
        </p:blipFill>
        <p:spPr bwMode="auto">
          <a:xfrm>
            <a:off x="246488" y="666427"/>
            <a:ext cx="11945511" cy="4523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F1FBE8-0633-8D4D-9F4A-62A869E9E027}"/>
              </a:ext>
            </a:extLst>
          </p:cNvPr>
          <p:cNvSpPr txBox="1"/>
          <p:nvPr/>
        </p:nvSpPr>
        <p:spPr>
          <a:xfrm>
            <a:off x="5226144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/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843B844-D74D-574E-9B8C-77DC13EB30D5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BB2E2-940F-AF47-980E-61C98647E849}"/>
              </a:ext>
            </a:extLst>
          </p:cNvPr>
          <p:cNvSpPr txBox="1"/>
          <p:nvPr/>
        </p:nvSpPr>
        <p:spPr>
          <a:xfrm>
            <a:off x="7188139" y="5237118"/>
            <a:ext cx="2929732" cy="65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poly(ethene)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738BF-70E0-C944-9E2C-B4763640AA2F}"/>
              </a:ext>
            </a:extLst>
          </p:cNvPr>
          <p:cNvSpPr txBox="1"/>
          <p:nvPr/>
        </p:nvSpPr>
        <p:spPr>
          <a:xfrm>
            <a:off x="1589191" y="5275864"/>
            <a:ext cx="2929732" cy="65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ethene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2995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42" name="Picture 2" descr="Incredible Facts About Linear Low Density Polyethylene">
            <a:extLst>
              <a:ext uri="{FF2B5EF4-FFF2-40B4-BE49-F238E27FC236}">
                <a16:creationId xmlns:a16="http://schemas.microsoft.com/office/drawing/2014/main" id="{65F36E24-72DF-D949-BF65-7C5A30197A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3" b="654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A7227D3-2609-3A4D-8578-5C1E86E6095E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</p:spTree>
    <p:extLst>
      <p:ext uri="{BB962C8B-B14F-4D97-AF65-F5344CB8AC3E}">
        <p14:creationId xmlns:p14="http://schemas.microsoft.com/office/powerpoint/2010/main" val="7506378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Polymers from oil | Secondary Science 4 All">
            <a:extLst>
              <a:ext uri="{FF2B5EF4-FFF2-40B4-BE49-F238E27FC236}">
                <a16:creationId xmlns:a16="http://schemas.microsoft.com/office/drawing/2014/main" id="{C23076B5-3590-ED46-929A-612E74292B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0"/>
          <a:stretch/>
        </p:blipFill>
        <p:spPr bwMode="auto">
          <a:xfrm>
            <a:off x="1749823" y="494544"/>
            <a:ext cx="8990502" cy="3404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843B844-D74D-574E-9B8C-77DC13EB30D5}"/>
              </a:ext>
            </a:extLst>
          </p:cNvPr>
          <p:cNvSpPr txBox="1"/>
          <p:nvPr/>
        </p:nvSpPr>
        <p:spPr>
          <a:xfrm>
            <a:off x="4855957" y="6596390"/>
            <a:ext cx="2177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ordiaUPC" panose="020B0304020202020204" pitchFamily="34" charset="-34"/>
                <a:cs typeface="CordiaUPC" panose="020B0304020202020204" pitchFamily="34" charset="-34"/>
              </a:rPr>
              <a:t>Developing Experts All rights reserved ©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BBB2E2-940F-AF47-980E-61C98647E849}"/>
              </a:ext>
            </a:extLst>
          </p:cNvPr>
          <p:cNvSpPr txBox="1"/>
          <p:nvPr/>
        </p:nvSpPr>
        <p:spPr>
          <a:xfrm>
            <a:off x="6548704" y="3928177"/>
            <a:ext cx="2929732" cy="65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poly(ethene)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EA738BF-70E0-C944-9E2C-B4763640AA2F}"/>
              </a:ext>
            </a:extLst>
          </p:cNvPr>
          <p:cNvSpPr txBox="1"/>
          <p:nvPr/>
        </p:nvSpPr>
        <p:spPr>
          <a:xfrm>
            <a:off x="2689571" y="3957536"/>
            <a:ext cx="2929732" cy="6559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ethene</a:t>
            </a:r>
            <a:endParaRPr lang="en-US" sz="3200" b="1" dirty="0">
              <a:solidFill>
                <a:srgbClr val="00B0F0"/>
              </a:solidFill>
            </a:endParaRPr>
          </a:p>
        </p:txBody>
      </p:sp>
      <p:sp>
        <p:nvSpPr>
          <p:cNvPr id="9" name="Down Arrow 8">
            <a:extLst>
              <a:ext uri="{FF2B5EF4-FFF2-40B4-BE49-F238E27FC236}">
                <a16:creationId xmlns:a16="http://schemas.microsoft.com/office/drawing/2014/main" id="{BFE9AB38-DAE6-F94D-BB8E-5F228A39B098}"/>
              </a:ext>
            </a:extLst>
          </p:cNvPr>
          <p:cNvSpPr/>
          <p:nvPr/>
        </p:nvSpPr>
        <p:spPr>
          <a:xfrm rot="10800000">
            <a:off x="9624446" y="3673739"/>
            <a:ext cx="363747" cy="655997"/>
          </a:xfrm>
          <a:prstGeom prst="down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DA44A1F-BBDE-3148-8AFF-79B2DE3808ED}"/>
              </a:ext>
            </a:extLst>
          </p:cNvPr>
          <p:cNvSpPr txBox="1"/>
          <p:nvPr/>
        </p:nvSpPr>
        <p:spPr>
          <a:xfrm>
            <a:off x="7811146" y="4834446"/>
            <a:ext cx="3700079" cy="1529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algn="ctr">
              <a:lnSpc>
                <a:spcPct val="90000"/>
              </a:lnSpc>
              <a:spcAft>
                <a:spcPts val="600"/>
              </a:spcAft>
            </a:pPr>
            <a:r>
              <a:rPr lang="en-GB" sz="3200" b="1" dirty="0">
                <a:solidFill>
                  <a:srgbClr val="00B0F0"/>
                </a:solidFill>
              </a:rPr>
              <a:t>Many repeating units are joined together.</a:t>
            </a:r>
            <a:endParaRPr lang="en-US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0210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3509</TotalTime>
  <Words>301</Words>
  <Application>Microsoft Macintosh PowerPoint</Application>
  <PresentationFormat>Widescreen</PresentationFormat>
  <Paragraphs>43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CordiaUPC</vt:lpstr>
      <vt:lpstr>proxima-soft</vt:lpstr>
      <vt:lpstr>ReithSans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Mintey</dc:creator>
  <cp:lastModifiedBy>Sarah Mintey</cp:lastModifiedBy>
  <cp:revision>223</cp:revision>
  <dcterms:created xsi:type="dcterms:W3CDTF">2021-05-21T15:41:32Z</dcterms:created>
  <dcterms:modified xsi:type="dcterms:W3CDTF">2021-06-10T14:43:15Z</dcterms:modified>
</cp:coreProperties>
</file>