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hKttrjh2YzsKZKzNLghTRMIFkP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74" d="100"/>
          <a:sy n="74" d="100"/>
        </p:scale>
        <p:origin x="32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75" name="Google Shape;75;p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2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2" name="Google Shape;132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3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3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8" name="Google Shape;138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5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87" name="Google Shape;87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6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7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7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00" name="Google Shape;100;p7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7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02" name="Google Shape;102;p7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0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0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18" name="Google Shape;118;p10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119" name="Google Shape;119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1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1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125" name="Google Shape;125;p11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126" name="Google Shape;126;p11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1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1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pn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/>
          <p:nvPr/>
        </p:nvSpPr>
        <p:spPr>
          <a:xfrm>
            <a:off x="0" y="1"/>
            <a:ext cx="6858000" cy="1062318"/>
          </a:xfrm>
          <a:prstGeom prst="rect">
            <a:avLst/>
          </a:prstGeom>
          <a:solidFill>
            <a:srgbClr val="38D4D6"/>
          </a:solidFill>
          <a:ln w="12700" cap="flat" cmpd="sng">
            <a:solidFill>
              <a:srgbClr val="00D4D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2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/>
          <p:nvPr/>
        </p:nvSpPr>
        <p:spPr>
          <a:xfrm>
            <a:off x="0" y="9624786"/>
            <a:ext cx="6858000" cy="305322"/>
          </a:xfrm>
          <a:prstGeom prst="rect">
            <a:avLst/>
          </a:prstGeom>
          <a:solidFill>
            <a:srgbClr val="38D4D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;p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70690" y="1216149"/>
            <a:ext cx="6503172" cy="8266803"/>
          </a:xfrm>
          <a:prstGeom prst="roundRect">
            <a:avLst>
              <a:gd name="adj" fmla="val 2594"/>
            </a:avLst>
          </a:prstGeom>
          <a:noFill/>
          <a:ln w="28575" cap="flat" cmpd="sng">
            <a:solidFill>
              <a:srgbClr val="38D4D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lt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sp>
        <p:nvSpPr>
          <p:cNvPr id="12" name="Google Shape;12;p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" name="Google Shape;14;p2" descr="A picture containing graphical user interface&#10;&#10;Description automatically generated"/>
          <p:cNvPicPr preferRelativeResize="0"/>
          <p:nvPr/>
        </p:nvPicPr>
        <p:blipFill rotWithShape="1">
          <a:blip r:embed="rId13">
            <a:alphaModFix/>
          </a:blip>
          <a:srcRect r="67643"/>
          <a:stretch/>
        </p:blipFill>
        <p:spPr>
          <a:xfrm>
            <a:off x="170690" y="162670"/>
            <a:ext cx="751977" cy="71763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5" name="Google Shape;15;p2"/>
          <p:cNvSpPr/>
          <p:nvPr/>
        </p:nvSpPr>
        <p:spPr>
          <a:xfrm>
            <a:off x="1093357" y="177564"/>
            <a:ext cx="5580506" cy="717631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lt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grpSp>
        <p:nvGrpSpPr>
          <p:cNvPr id="16" name="Google Shape;16;p2"/>
          <p:cNvGrpSpPr/>
          <p:nvPr/>
        </p:nvGrpSpPr>
        <p:grpSpPr>
          <a:xfrm>
            <a:off x="529022" y="970622"/>
            <a:ext cx="382946" cy="382526"/>
            <a:chOff x="1761370" y="3168673"/>
            <a:chExt cx="751977" cy="717630"/>
          </a:xfrm>
        </p:grpSpPr>
        <p:sp>
          <p:nvSpPr>
            <p:cNvPr id="17" name="Google Shape;17;p2"/>
            <p:cNvSpPr/>
            <p:nvPr/>
          </p:nvSpPr>
          <p:spPr>
            <a:xfrm>
              <a:off x="1790881" y="3195510"/>
              <a:ext cx="699558" cy="663957"/>
            </a:xfrm>
            <a:prstGeom prst="ellipse">
              <a:avLst/>
            </a:prstGeom>
            <a:solidFill>
              <a:srgbClr val="38D4D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761370" y="3168673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l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9" name="Google Shape;19;p2" descr="Icon&#10;&#10;Description automatically generated"/>
            <p:cNvPicPr preferRelativeResize="0"/>
            <p:nvPr/>
          </p:nvPicPr>
          <p:blipFill rotWithShape="1">
            <a:blip r:embed="rId14">
              <a:alphaModFix/>
            </a:blip>
            <a:srcRect/>
            <a:stretch/>
          </p:blipFill>
          <p:spPr>
            <a:xfrm>
              <a:off x="1858226" y="3303380"/>
              <a:ext cx="586284" cy="49262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0" name="Google Shape;20;p2"/>
          <p:cNvGrpSpPr/>
          <p:nvPr/>
        </p:nvGrpSpPr>
        <p:grpSpPr>
          <a:xfrm>
            <a:off x="958811" y="753404"/>
            <a:ext cx="651649" cy="631333"/>
            <a:chOff x="964200" y="1717382"/>
            <a:chExt cx="751977" cy="717630"/>
          </a:xfrm>
        </p:grpSpPr>
        <p:sp>
          <p:nvSpPr>
            <p:cNvPr id="21" name="Google Shape;21;p2"/>
            <p:cNvSpPr/>
            <p:nvPr/>
          </p:nvSpPr>
          <p:spPr>
            <a:xfrm>
              <a:off x="993711" y="1744219"/>
              <a:ext cx="699558" cy="663957"/>
            </a:xfrm>
            <a:prstGeom prst="ellipse">
              <a:avLst/>
            </a:prstGeom>
            <a:solidFill>
              <a:srgbClr val="38D4D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964200" y="171738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l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3" name="Google Shape;23;p2" descr="Icon&#10;&#10;Description automatically generated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1090624" y="1850961"/>
              <a:ext cx="516096" cy="36541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4" name="Google Shape;24;p2"/>
          <p:cNvGrpSpPr/>
          <p:nvPr/>
        </p:nvGrpSpPr>
        <p:grpSpPr>
          <a:xfrm>
            <a:off x="1694319" y="632875"/>
            <a:ext cx="544625" cy="523220"/>
            <a:chOff x="992741" y="2082272"/>
            <a:chExt cx="751977" cy="717630"/>
          </a:xfrm>
        </p:grpSpPr>
        <p:sp>
          <p:nvSpPr>
            <p:cNvPr id="25" name="Google Shape;25;p2"/>
            <p:cNvSpPr/>
            <p:nvPr/>
          </p:nvSpPr>
          <p:spPr>
            <a:xfrm>
              <a:off x="1022252" y="2109109"/>
              <a:ext cx="699558" cy="663957"/>
            </a:xfrm>
            <a:prstGeom prst="ellipse">
              <a:avLst/>
            </a:prstGeom>
            <a:solidFill>
              <a:srgbClr val="38D4D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992741" y="208227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l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27" name="Google Shape;27;p2" descr="Icon&#10;&#10;Description automatically generated"/>
            <p:cNvPicPr preferRelativeResize="0"/>
            <p:nvPr/>
          </p:nvPicPr>
          <p:blipFill rotWithShape="1">
            <a:blip r:embed="rId16">
              <a:alphaModFix/>
            </a:blip>
            <a:srcRect/>
            <a:stretch/>
          </p:blipFill>
          <p:spPr>
            <a:xfrm>
              <a:off x="1124027" y="2244941"/>
              <a:ext cx="489403" cy="34020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8" name="Google Shape;28;p2"/>
          <p:cNvGrpSpPr/>
          <p:nvPr/>
        </p:nvGrpSpPr>
        <p:grpSpPr>
          <a:xfrm>
            <a:off x="2308049" y="743153"/>
            <a:ext cx="583454" cy="651836"/>
            <a:chOff x="2217067" y="1917395"/>
            <a:chExt cx="761257" cy="807096"/>
          </a:xfrm>
        </p:grpSpPr>
        <p:sp>
          <p:nvSpPr>
            <p:cNvPr id="29" name="Google Shape;29;p2"/>
            <p:cNvSpPr/>
            <p:nvPr/>
          </p:nvSpPr>
          <p:spPr>
            <a:xfrm>
              <a:off x="2255858" y="1981892"/>
              <a:ext cx="699558" cy="663957"/>
            </a:xfrm>
            <a:prstGeom prst="ellipse">
              <a:avLst/>
            </a:prstGeom>
            <a:solidFill>
              <a:srgbClr val="38D4D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2226347" y="1955055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l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31" name="Google Shape;31;p2" descr="A white windmill with a black background&#10;&#10;Description automatically generated with medium confidence"/>
            <p:cNvPicPr preferRelativeResize="0"/>
            <p:nvPr/>
          </p:nvPicPr>
          <p:blipFill rotWithShape="1">
            <a:blip r:embed="rId17">
              <a:alphaModFix/>
            </a:blip>
            <a:srcRect/>
            <a:stretch/>
          </p:blipFill>
          <p:spPr>
            <a:xfrm>
              <a:off x="2217067" y="1917395"/>
              <a:ext cx="751977" cy="80709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2" name="Google Shape;32;p2"/>
          <p:cNvGrpSpPr/>
          <p:nvPr/>
        </p:nvGrpSpPr>
        <p:grpSpPr>
          <a:xfrm>
            <a:off x="2954801" y="632875"/>
            <a:ext cx="549161" cy="523220"/>
            <a:chOff x="2954801" y="632875"/>
            <a:chExt cx="549161" cy="523220"/>
          </a:xfrm>
        </p:grpSpPr>
        <p:sp>
          <p:nvSpPr>
            <p:cNvPr id="33" name="Google Shape;33;p2"/>
            <p:cNvSpPr/>
            <p:nvPr/>
          </p:nvSpPr>
          <p:spPr>
            <a:xfrm>
              <a:off x="2976353" y="652442"/>
              <a:ext cx="510880" cy="484087"/>
            </a:xfrm>
            <a:prstGeom prst="ellipse">
              <a:avLst/>
            </a:prstGeom>
            <a:solidFill>
              <a:srgbClr val="38D4D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2954801" y="632875"/>
              <a:ext cx="549161" cy="523220"/>
            </a:xfrm>
            <a:prstGeom prst="donut">
              <a:avLst>
                <a:gd name="adj" fmla="val 5042"/>
              </a:avLst>
            </a:prstGeom>
            <a:solidFill>
              <a:schemeClr val="l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35" name="Google Shape;35;p2" descr="Icon&#10;&#10;Description automatically generated"/>
            <p:cNvPicPr preferRelativeResize="0"/>
            <p:nvPr/>
          </p:nvPicPr>
          <p:blipFill rotWithShape="1">
            <a:blip r:embed="rId18">
              <a:alphaModFix/>
            </a:blip>
            <a:srcRect/>
            <a:stretch/>
          </p:blipFill>
          <p:spPr>
            <a:xfrm>
              <a:off x="3016500" y="670402"/>
              <a:ext cx="456198" cy="43085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6" name="Google Shape;36;p2"/>
          <p:cNvGrpSpPr/>
          <p:nvPr/>
        </p:nvGrpSpPr>
        <p:grpSpPr>
          <a:xfrm>
            <a:off x="3566338" y="803603"/>
            <a:ext cx="471358" cy="441555"/>
            <a:chOff x="1866422" y="1624526"/>
            <a:chExt cx="751977" cy="717630"/>
          </a:xfrm>
        </p:grpSpPr>
        <p:sp>
          <p:nvSpPr>
            <p:cNvPr id="37" name="Google Shape;37;p2"/>
            <p:cNvSpPr/>
            <p:nvPr/>
          </p:nvSpPr>
          <p:spPr>
            <a:xfrm>
              <a:off x="1895933" y="1651363"/>
              <a:ext cx="699558" cy="663957"/>
            </a:xfrm>
            <a:prstGeom prst="ellipse">
              <a:avLst/>
            </a:prstGeom>
            <a:solidFill>
              <a:srgbClr val="38D4D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1866422" y="1624526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l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39" name="Google Shape;39;p2" descr="Free White Tractor 2 Icon - Download White Tractor 2 Icon"/>
            <p:cNvPicPr preferRelativeResize="0"/>
            <p:nvPr/>
          </p:nvPicPr>
          <p:blipFill rotWithShape="1">
            <a:blip r:embed="rId19">
              <a:alphaModFix/>
            </a:blip>
            <a:srcRect/>
            <a:stretch/>
          </p:blipFill>
          <p:spPr>
            <a:xfrm>
              <a:off x="2011680" y="1752611"/>
              <a:ext cx="461459" cy="461459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0" name="Google Shape;40;p2"/>
          <p:cNvGrpSpPr/>
          <p:nvPr/>
        </p:nvGrpSpPr>
        <p:grpSpPr>
          <a:xfrm>
            <a:off x="4107579" y="786105"/>
            <a:ext cx="359960" cy="338627"/>
            <a:chOff x="3824288" y="1662211"/>
            <a:chExt cx="471358" cy="441555"/>
          </a:xfrm>
        </p:grpSpPr>
        <p:sp>
          <p:nvSpPr>
            <p:cNvPr id="41" name="Google Shape;41;p2"/>
            <p:cNvSpPr/>
            <p:nvPr/>
          </p:nvSpPr>
          <p:spPr>
            <a:xfrm>
              <a:off x="3842786" y="1678724"/>
              <a:ext cx="438500" cy="408530"/>
            </a:xfrm>
            <a:prstGeom prst="ellipse">
              <a:avLst/>
            </a:prstGeom>
            <a:solidFill>
              <a:srgbClr val="38D4D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3824288" y="1662211"/>
              <a:ext cx="471358" cy="441555"/>
            </a:xfrm>
            <a:prstGeom prst="donut">
              <a:avLst>
                <a:gd name="adj" fmla="val 5042"/>
              </a:avLst>
            </a:prstGeom>
            <a:solidFill>
              <a:schemeClr val="l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43" name="Google Shape;43;p2" descr="icon_pawCross - Riverside Veterinary Hospital"/>
            <p:cNvPicPr preferRelativeResize="0"/>
            <p:nvPr/>
          </p:nvPicPr>
          <p:blipFill rotWithShape="1">
            <a:blip r:embed="rId20">
              <a:alphaModFix/>
            </a:blip>
            <a:srcRect/>
            <a:stretch/>
          </p:blipFill>
          <p:spPr>
            <a:xfrm>
              <a:off x="3915340" y="1723116"/>
              <a:ext cx="289254" cy="28925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4" name="Google Shape;44;p2"/>
          <p:cNvGrpSpPr/>
          <p:nvPr/>
        </p:nvGrpSpPr>
        <p:grpSpPr>
          <a:xfrm>
            <a:off x="109492" y="9104209"/>
            <a:ext cx="751977" cy="717630"/>
            <a:chOff x="964200" y="1717382"/>
            <a:chExt cx="751977" cy="717630"/>
          </a:xfrm>
        </p:grpSpPr>
        <p:sp>
          <p:nvSpPr>
            <p:cNvPr id="45" name="Google Shape;45;p2"/>
            <p:cNvSpPr/>
            <p:nvPr/>
          </p:nvSpPr>
          <p:spPr>
            <a:xfrm>
              <a:off x="993711" y="1744219"/>
              <a:ext cx="699558" cy="663957"/>
            </a:xfrm>
            <a:prstGeom prst="ellipse">
              <a:avLst/>
            </a:prstGeom>
            <a:solidFill>
              <a:srgbClr val="38D4D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964200" y="171738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l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47" name="Google Shape;47;p2" descr="Icon&#10;&#10;Description automatically generated"/>
            <p:cNvPicPr preferRelativeResize="0"/>
            <p:nvPr/>
          </p:nvPicPr>
          <p:blipFill rotWithShape="1">
            <a:blip r:embed="rId15">
              <a:alphaModFix/>
            </a:blip>
            <a:srcRect/>
            <a:stretch/>
          </p:blipFill>
          <p:spPr>
            <a:xfrm>
              <a:off x="1090624" y="1850961"/>
              <a:ext cx="516096" cy="365418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48" name="Google Shape;48;p2"/>
          <p:cNvGrpSpPr/>
          <p:nvPr/>
        </p:nvGrpSpPr>
        <p:grpSpPr>
          <a:xfrm>
            <a:off x="931352" y="9222966"/>
            <a:ext cx="553044" cy="523220"/>
            <a:chOff x="992741" y="2082272"/>
            <a:chExt cx="751977" cy="717630"/>
          </a:xfrm>
        </p:grpSpPr>
        <p:sp>
          <p:nvSpPr>
            <p:cNvPr id="49" name="Google Shape;49;p2"/>
            <p:cNvSpPr/>
            <p:nvPr/>
          </p:nvSpPr>
          <p:spPr>
            <a:xfrm>
              <a:off x="1022252" y="2109109"/>
              <a:ext cx="699558" cy="663957"/>
            </a:xfrm>
            <a:prstGeom prst="ellipse">
              <a:avLst/>
            </a:prstGeom>
            <a:solidFill>
              <a:srgbClr val="38D4D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992741" y="2082272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l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51" name="Google Shape;51;p2" descr="Icon&#10;&#10;Description automatically generated"/>
            <p:cNvPicPr preferRelativeResize="0"/>
            <p:nvPr/>
          </p:nvPicPr>
          <p:blipFill rotWithShape="1">
            <a:blip r:embed="rId16">
              <a:alphaModFix/>
            </a:blip>
            <a:srcRect/>
            <a:stretch/>
          </p:blipFill>
          <p:spPr>
            <a:xfrm>
              <a:off x="1124027" y="2244941"/>
              <a:ext cx="489403" cy="34020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2" name="Google Shape;52;p2"/>
          <p:cNvGrpSpPr/>
          <p:nvPr/>
        </p:nvGrpSpPr>
        <p:grpSpPr>
          <a:xfrm>
            <a:off x="1517966" y="9116399"/>
            <a:ext cx="583454" cy="651836"/>
            <a:chOff x="2217067" y="1917395"/>
            <a:chExt cx="761257" cy="807096"/>
          </a:xfrm>
        </p:grpSpPr>
        <p:sp>
          <p:nvSpPr>
            <p:cNvPr id="53" name="Google Shape;53;p2"/>
            <p:cNvSpPr/>
            <p:nvPr/>
          </p:nvSpPr>
          <p:spPr>
            <a:xfrm>
              <a:off x="2255858" y="1981892"/>
              <a:ext cx="699558" cy="663957"/>
            </a:xfrm>
            <a:prstGeom prst="ellipse">
              <a:avLst/>
            </a:prstGeom>
            <a:solidFill>
              <a:srgbClr val="38D4D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2226347" y="1955055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l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55" name="Google Shape;55;p2" descr="A white windmill with a black background&#10;&#10;Description automatically generated with medium confidence"/>
            <p:cNvPicPr preferRelativeResize="0"/>
            <p:nvPr/>
          </p:nvPicPr>
          <p:blipFill rotWithShape="1">
            <a:blip r:embed="rId17">
              <a:alphaModFix/>
            </a:blip>
            <a:srcRect/>
            <a:stretch/>
          </p:blipFill>
          <p:spPr>
            <a:xfrm>
              <a:off x="2217067" y="1917395"/>
              <a:ext cx="751977" cy="80709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56" name="Google Shape;56;p2"/>
          <p:cNvGrpSpPr/>
          <p:nvPr/>
        </p:nvGrpSpPr>
        <p:grpSpPr>
          <a:xfrm>
            <a:off x="2185670" y="9271144"/>
            <a:ext cx="549161" cy="523220"/>
            <a:chOff x="2954801" y="632875"/>
            <a:chExt cx="549161" cy="523220"/>
          </a:xfrm>
        </p:grpSpPr>
        <p:sp>
          <p:nvSpPr>
            <p:cNvPr id="57" name="Google Shape;57;p2"/>
            <p:cNvSpPr/>
            <p:nvPr/>
          </p:nvSpPr>
          <p:spPr>
            <a:xfrm>
              <a:off x="2976353" y="652442"/>
              <a:ext cx="510880" cy="484087"/>
            </a:xfrm>
            <a:prstGeom prst="ellipse">
              <a:avLst/>
            </a:prstGeom>
            <a:solidFill>
              <a:srgbClr val="38D4D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2954801" y="632875"/>
              <a:ext cx="549161" cy="523220"/>
            </a:xfrm>
            <a:prstGeom prst="donut">
              <a:avLst>
                <a:gd name="adj" fmla="val 5042"/>
              </a:avLst>
            </a:prstGeom>
            <a:solidFill>
              <a:schemeClr val="l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59" name="Google Shape;59;p2" descr="Icon&#10;&#10;Description automatically generated"/>
            <p:cNvPicPr preferRelativeResize="0"/>
            <p:nvPr/>
          </p:nvPicPr>
          <p:blipFill rotWithShape="1">
            <a:blip r:embed="rId18">
              <a:alphaModFix/>
            </a:blip>
            <a:srcRect/>
            <a:stretch/>
          </p:blipFill>
          <p:spPr>
            <a:xfrm>
              <a:off x="3016500" y="670402"/>
              <a:ext cx="456198" cy="43085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0" name="Google Shape;60;p2"/>
          <p:cNvGrpSpPr/>
          <p:nvPr/>
        </p:nvGrpSpPr>
        <p:grpSpPr>
          <a:xfrm>
            <a:off x="2787601" y="9410155"/>
            <a:ext cx="471358" cy="441555"/>
            <a:chOff x="1866422" y="1624526"/>
            <a:chExt cx="751977" cy="717630"/>
          </a:xfrm>
        </p:grpSpPr>
        <p:sp>
          <p:nvSpPr>
            <p:cNvPr id="61" name="Google Shape;61;p2"/>
            <p:cNvSpPr/>
            <p:nvPr/>
          </p:nvSpPr>
          <p:spPr>
            <a:xfrm>
              <a:off x="1895933" y="1651363"/>
              <a:ext cx="699558" cy="663957"/>
            </a:xfrm>
            <a:prstGeom prst="ellipse">
              <a:avLst/>
            </a:prstGeom>
            <a:solidFill>
              <a:srgbClr val="38D4D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1866422" y="1624526"/>
              <a:ext cx="751977" cy="717630"/>
            </a:xfrm>
            <a:prstGeom prst="donut">
              <a:avLst>
                <a:gd name="adj" fmla="val 5042"/>
              </a:avLst>
            </a:prstGeom>
            <a:solidFill>
              <a:schemeClr val="l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63" name="Google Shape;63;p2" descr="Free White Tractor 2 Icon - Download White Tractor 2 Icon"/>
            <p:cNvPicPr preferRelativeResize="0"/>
            <p:nvPr/>
          </p:nvPicPr>
          <p:blipFill rotWithShape="1">
            <a:blip r:embed="rId19">
              <a:alphaModFix/>
            </a:blip>
            <a:srcRect/>
            <a:stretch/>
          </p:blipFill>
          <p:spPr>
            <a:xfrm>
              <a:off x="2011680" y="1752611"/>
              <a:ext cx="461459" cy="461459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4" name="Google Shape;64;p2"/>
          <p:cNvGrpSpPr/>
          <p:nvPr/>
        </p:nvGrpSpPr>
        <p:grpSpPr>
          <a:xfrm>
            <a:off x="3333137" y="9375345"/>
            <a:ext cx="359960" cy="338627"/>
            <a:chOff x="3824288" y="1662211"/>
            <a:chExt cx="471358" cy="441555"/>
          </a:xfrm>
        </p:grpSpPr>
        <p:sp>
          <p:nvSpPr>
            <p:cNvPr id="65" name="Google Shape;65;p2"/>
            <p:cNvSpPr/>
            <p:nvPr/>
          </p:nvSpPr>
          <p:spPr>
            <a:xfrm>
              <a:off x="3842786" y="1678724"/>
              <a:ext cx="438500" cy="408530"/>
            </a:xfrm>
            <a:prstGeom prst="ellipse">
              <a:avLst/>
            </a:prstGeom>
            <a:solidFill>
              <a:srgbClr val="38D4D6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3824288" y="1662211"/>
              <a:ext cx="471358" cy="441555"/>
            </a:xfrm>
            <a:prstGeom prst="donut">
              <a:avLst>
                <a:gd name="adj" fmla="val 5042"/>
              </a:avLst>
            </a:prstGeom>
            <a:solidFill>
              <a:schemeClr val="lt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67" name="Google Shape;67;p2" descr="icon_pawCross - Riverside Veterinary Hospital"/>
            <p:cNvPicPr preferRelativeResize="0"/>
            <p:nvPr/>
          </p:nvPicPr>
          <p:blipFill rotWithShape="1">
            <a:blip r:embed="rId20">
              <a:alphaModFix/>
            </a:blip>
            <a:srcRect/>
            <a:stretch/>
          </p:blipFill>
          <p:spPr>
            <a:xfrm>
              <a:off x="3915340" y="1723116"/>
              <a:ext cx="289254" cy="28925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8" name="Google Shape;68;p2"/>
          <p:cNvSpPr txBox="1"/>
          <p:nvPr/>
        </p:nvSpPr>
        <p:spPr>
          <a:xfrm>
            <a:off x="3820205" y="9669885"/>
            <a:ext cx="294259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0" i="0" u="none" strike="noStrike" cap="none">
                <a:solidFill>
                  <a:schemeClr val="lt1"/>
                </a:solidFill>
                <a:latin typeface="Arial Rounded"/>
                <a:ea typeface="Arial Rounded"/>
                <a:cs typeface="Arial Rounded"/>
                <a:sym typeface="Arial Rounded"/>
              </a:rPr>
              <a:t>Developing Experts Copyright 2022 All Right Reserved</a:t>
            </a:r>
            <a:endParaRPr/>
          </a:p>
        </p:txBody>
      </p:sp>
      <p:sp>
        <p:nvSpPr>
          <p:cNvPr id="69" name="Google Shape;69;p2"/>
          <p:cNvSpPr txBox="1"/>
          <p:nvPr/>
        </p:nvSpPr>
        <p:spPr>
          <a:xfrm>
            <a:off x="4359712" y="874412"/>
            <a:ext cx="130561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0" i="0" u="none" strike="noStrike" cap="none">
                <a:solidFill>
                  <a:schemeClr val="lt1"/>
                </a:solidFill>
                <a:latin typeface="Arial Rounded"/>
                <a:ea typeface="Arial Rounded"/>
                <a:cs typeface="Arial Rounded"/>
                <a:sym typeface="Arial Rounded"/>
              </a:rPr>
              <a:t>MA Code: KS4-21-10</a:t>
            </a:r>
            <a:endParaRPr/>
          </a:p>
        </p:txBody>
      </p:sp>
      <p:sp>
        <p:nvSpPr>
          <p:cNvPr id="70" name="Google Shape;70;p2"/>
          <p:cNvSpPr txBox="1"/>
          <p:nvPr/>
        </p:nvSpPr>
        <p:spPr>
          <a:xfrm>
            <a:off x="1112885" y="184705"/>
            <a:ext cx="5368597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0" i="0" u="none" strike="noStrike" cap="none">
                <a:solidFill>
                  <a:schemeClr val="lt1"/>
                </a:solidFill>
                <a:latin typeface="Arial Rounded"/>
                <a:ea typeface="Arial Rounded"/>
                <a:cs typeface="Arial Rounded"/>
                <a:sym typeface="Arial Rounded"/>
              </a:rPr>
              <a:t>Teacher Answers: Explore Fusion and Fission</a:t>
            </a:r>
            <a:endParaRPr/>
          </a:p>
        </p:txBody>
      </p:sp>
      <p:pic>
        <p:nvPicPr>
          <p:cNvPr id="71" name="Google Shape;71;p2" descr="Icon&#10;&#10;Description automatically generated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6238117" y="232373"/>
            <a:ext cx="392062" cy="61904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"/>
          <p:cNvSpPr/>
          <p:nvPr/>
        </p:nvSpPr>
        <p:spPr>
          <a:xfrm>
            <a:off x="1269000" y="1427325"/>
            <a:ext cx="4320000" cy="353544"/>
          </a:xfrm>
          <a:prstGeom prst="roundRect">
            <a:avLst>
              <a:gd name="adj" fmla="val 16667"/>
            </a:avLst>
          </a:prstGeom>
          <a:solidFill>
            <a:srgbClr val="38D4D6"/>
          </a:solidFill>
          <a:ln w="762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FFFFFF"/>
                </a:solidFill>
                <a:latin typeface="Arial Rounded"/>
                <a:ea typeface="Arial Rounded"/>
                <a:cs typeface="Arial Rounded"/>
                <a:sym typeface="Arial Rounded"/>
              </a:rPr>
              <a:t>Teacher answers</a:t>
            </a:r>
            <a:endParaRPr/>
          </a:p>
        </p:txBody>
      </p:sp>
      <p:sp>
        <p:nvSpPr>
          <p:cNvPr id="146" name="Google Shape;146;p1"/>
          <p:cNvSpPr txBox="1"/>
          <p:nvPr/>
        </p:nvSpPr>
        <p:spPr>
          <a:xfrm>
            <a:off x="306820" y="1427325"/>
            <a:ext cx="6244359" cy="4801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38D4D6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38D4D6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228600" marR="0" lvl="0" indent="-228600" algn="l" rtl="0">
              <a:spcBef>
                <a:spcPts val="0"/>
              </a:spcBef>
              <a:spcAft>
                <a:spcPts val="0"/>
              </a:spcAft>
              <a:buClr>
                <a:srgbClr val="38D4D6"/>
              </a:buClr>
              <a:buSzPts val="1200"/>
              <a:buFont typeface="Calibri"/>
              <a:buAutoNum type="arabicPeriod"/>
            </a:pPr>
            <a:r>
              <a:rPr lang="en-GB" sz="1200">
                <a:solidFill>
                  <a:srgbClr val="38D4D6"/>
                </a:solidFill>
                <a:latin typeface="Arial Rounded"/>
                <a:ea typeface="Arial Rounded"/>
                <a:cs typeface="Arial Rounded"/>
                <a:sym typeface="Arial Rounded"/>
              </a:rPr>
              <a:t>When a uranium-235 nucleus absorbs an extra neutron, its mass number increases by one and it becomes unstable. It breaks into two smaller parts. This process is known as fission. Each time a uranium-235 nucleus splits, it releases three neutrons, which creates a chain reaction. </a:t>
            </a:r>
            <a:endParaRPr sz="1200">
              <a:solidFill>
                <a:srgbClr val="38D4D6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228600" marR="0" lvl="0" indent="-228600" algn="l" rtl="0">
              <a:spcBef>
                <a:spcPts val="2400"/>
              </a:spcBef>
              <a:spcAft>
                <a:spcPts val="0"/>
              </a:spcAft>
              <a:buClr>
                <a:srgbClr val="38D4D6"/>
              </a:buClr>
              <a:buSzPts val="1200"/>
              <a:buFont typeface="Calibri"/>
              <a:buAutoNum type="arabicPeriod"/>
            </a:pPr>
            <a:r>
              <a:rPr lang="en-GB" sz="1200">
                <a:solidFill>
                  <a:srgbClr val="38D4D6"/>
                </a:solidFill>
                <a:latin typeface="Arial Rounded"/>
                <a:ea typeface="Arial Rounded"/>
                <a:cs typeface="Arial Rounded"/>
                <a:sym typeface="Arial Rounded"/>
              </a:rPr>
              <a:t>In nuclear fusion, two nuclei of lighter elements combine to create a nucleus of a larger element, whereas in nuclear fission, a  larger nucleus splits into two smaller nuclei. Both release energy; however, fusion releases a lot more. Nuclear power uses fission to produce energy.</a:t>
            </a:r>
            <a:endParaRPr sz="1200">
              <a:solidFill>
                <a:srgbClr val="38D4D6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228600" marR="0" lvl="0" indent="-228600" algn="l" rtl="0">
              <a:spcBef>
                <a:spcPts val="2400"/>
              </a:spcBef>
              <a:spcAft>
                <a:spcPts val="0"/>
              </a:spcAft>
              <a:buClr>
                <a:srgbClr val="38D4D6"/>
              </a:buClr>
              <a:buSzPts val="1200"/>
              <a:buFont typeface="Calibri"/>
              <a:buAutoNum type="arabicPeriod"/>
            </a:pPr>
            <a:r>
              <a:rPr lang="en-GB" sz="1200">
                <a:solidFill>
                  <a:srgbClr val="38D4D6"/>
                </a:solidFill>
                <a:latin typeface="Arial Rounded"/>
                <a:ea typeface="Arial Rounded"/>
                <a:cs typeface="Arial Rounded"/>
                <a:sym typeface="Arial Rounded"/>
              </a:rPr>
              <a:t>In the core of the sun, hydrogen atoms are joined together to make helium in a fusion reaction. Lots of energy is released in this process</a:t>
            </a:r>
            <a:endParaRPr sz="1200">
              <a:solidFill>
                <a:srgbClr val="38D4D6"/>
              </a:solidFill>
              <a:latin typeface="Arial Rounded"/>
              <a:ea typeface="Arial Rounded"/>
              <a:cs typeface="Arial Rounded"/>
              <a:sym typeface="Arial Rounded"/>
            </a:endParaRPr>
          </a:p>
          <a:p>
            <a:pPr marL="228600" marR="0" lvl="0" indent="-228600" algn="l" rtl="0">
              <a:spcBef>
                <a:spcPts val="2400"/>
              </a:spcBef>
              <a:spcAft>
                <a:spcPts val="0"/>
              </a:spcAft>
              <a:buClr>
                <a:srgbClr val="38D4D6"/>
              </a:buClr>
              <a:buSzPts val="1200"/>
              <a:buFont typeface="Calibri"/>
              <a:buAutoNum type="arabicPeriod"/>
            </a:pPr>
            <a:r>
              <a:rPr lang="en-GB" sz="1200">
                <a:solidFill>
                  <a:srgbClr val="38D4D6"/>
                </a:solidFill>
                <a:latin typeface="Arial Rounded"/>
                <a:ea typeface="Arial Rounded"/>
                <a:cs typeface="Arial Rounded"/>
                <a:sym typeface="Arial Rounded"/>
              </a:rPr>
              <a:t>If fission is left uncontrolled, it will quickly escalate.  Each fission releases 3 neutrons so the number of fissions increases rapidly. Huge amounts of energy can be released and this can be cause damage if not controlled. </a:t>
            </a:r>
            <a:endParaRPr/>
          </a:p>
          <a:p>
            <a:pPr marL="228600" marR="0" lvl="0" indent="-228600" algn="l" rtl="0">
              <a:spcBef>
                <a:spcPts val="2400"/>
              </a:spcBef>
              <a:spcAft>
                <a:spcPts val="0"/>
              </a:spcAft>
              <a:buClr>
                <a:srgbClr val="38D4D6"/>
              </a:buClr>
              <a:buSzPts val="1200"/>
              <a:buFont typeface="Calibri"/>
              <a:buAutoNum type="arabicPeriod"/>
            </a:pPr>
            <a:r>
              <a:rPr lang="en-GB" sz="1200">
                <a:solidFill>
                  <a:srgbClr val="38D4D6"/>
                </a:solidFill>
                <a:latin typeface="Arial Rounded"/>
                <a:ea typeface="Arial Rounded"/>
                <a:cs typeface="Arial Rounded"/>
                <a:sym typeface="Arial Rounded"/>
              </a:rPr>
              <a:t>a) the control rods are raised and lowered as needed. This controls the neutrons moving between fuel rods. </a:t>
            </a:r>
            <a:endParaRPr/>
          </a:p>
          <a:p>
            <a:pPr marL="0" marR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38D4D6"/>
                </a:solidFill>
                <a:latin typeface="Arial Rounded"/>
                <a:ea typeface="Arial Rounded"/>
                <a:cs typeface="Arial Rounded"/>
                <a:sym typeface="Arial Rounded"/>
              </a:rPr>
              <a:t>b)   To slow the neutrons  </a:t>
            </a:r>
            <a:endParaRPr sz="1200" b="1">
              <a:solidFill>
                <a:srgbClr val="38D4D6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pic>
        <p:nvPicPr>
          <p:cNvPr id="147" name="Google Shape;147;p1" descr="Tabl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21342" y="6553252"/>
            <a:ext cx="2995930" cy="21977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Macintosh PowerPoint</Application>
  <PresentationFormat>A4 Paper (210x297 mm)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Rounded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 Debney</dc:creator>
  <cp:lastModifiedBy>Sarah Mintey</cp:lastModifiedBy>
  <cp:revision>1</cp:revision>
  <dcterms:created xsi:type="dcterms:W3CDTF">2022-04-04T12:23:53Z</dcterms:created>
  <dcterms:modified xsi:type="dcterms:W3CDTF">2022-08-16T08:13:16Z</dcterms:modified>
</cp:coreProperties>
</file>