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jkY9yQJNcRiG+OU4/BiUDonakew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snapToGrid="0">
      <p:cViewPr varScale="1">
        <p:scale>
          <a:sx n="73" d="100"/>
          <a:sy n="73" d="100"/>
        </p:scale>
        <p:origin x="328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2"/>
        <p:cNvGrpSpPr/>
        <p:nvPr/>
      </p:nvGrpSpPr>
      <p:grpSpPr>
        <a:xfrm>
          <a:off x="0" y="0"/>
          <a:ext cx="0" cy="0"/>
          <a:chOff x="0" y="0"/>
          <a:chExt cx="0" cy="0"/>
        </a:xfrm>
      </p:grpSpPr>
      <p:sp>
        <p:nvSpPr>
          <p:cNvPr id="73" name="Google Shape;73;p4"/>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4"/>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75" name="Google Shape;75;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9"/>
        <p:cNvGrpSpPr/>
        <p:nvPr/>
      </p:nvGrpSpPr>
      <p:grpSpPr>
        <a:xfrm>
          <a:off x="0" y="0"/>
          <a:ext cx="0" cy="0"/>
          <a:chOff x="0" y="0"/>
          <a:chExt cx="0" cy="0"/>
        </a:xfrm>
      </p:grpSpPr>
      <p:sp>
        <p:nvSpPr>
          <p:cNvPr id="130" name="Google Shape;130;p13"/>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1" name="Google Shape;131;p13"/>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32" name="Google Shape;132;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5"/>
        <p:cNvGrpSpPr/>
        <p:nvPr/>
      </p:nvGrpSpPr>
      <p:grpSpPr>
        <a:xfrm>
          <a:off x="0" y="0"/>
          <a:ext cx="0" cy="0"/>
          <a:chOff x="0" y="0"/>
          <a:chExt cx="0" cy="0"/>
        </a:xfrm>
      </p:grpSpPr>
      <p:sp>
        <p:nvSpPr>
          <p:cNvPr id="136" name="Google Shape;136;p14"/>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7" name="Google Shape;137;p14"/>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38" name="Google Shape;138;p1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1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1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8"/>
        <p:cNvGrpSpPr/>
        <p:nvPr/>
      </p:nvGrpSpPr>
      <p:grpSpPr>
        <a:xfrm>
          <a:off x="0" y="0"/>
          <a:ext cx="0" cy="0"/>
          <a:chOff x="0" y="0"/>
          <a:chExt cx="0" cy="0"/>
        </a:xfrm>
      </p:grpSpPr>
      <p:sp>
        <p:nvSpPr>
          <p:cNvPr id="79" name="Google Shape;79;p5"/>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5"/>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4"/>
        <p:cNvGrpSpPr/>
        <p:nvPr/>
      </p:nvGrpSpPr>
      <p:grpSpPr>
        <a:xfrm>
          <a:off x="0" y="0"/>
          <a:ext cx="0" cy="0"/>
          <a:chOff x="0" y="0"/>
          <a:chExt cx="0" cy="0"/>
        </a:xfrm>
      </p:grpSpPr>
      <p:sp>
        <p:nvSpPr>
          <p:cNvPr id="85" name="Google Shape;85;p6"/>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6"/>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87" name="Google Shape;87;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0"/>
        <p:cNvGrpSpPr/>
        <p:nvPr/>
      </p:nvGrpSpPr>
      <p:grpSpPr>
        <a:xfrm>
          <a:off x="0" y="0"/>
          <a:ext cx="0" cy="0"/>
          <a:chOff x="0" y="0"/>
          <a:chExt cx="0" cy="0"/>
        </a:xfrm>
      </p:grpSpPr>
      <p:sp>
        <p:nvSpPr>
          <p:cNvPr id="91" name="Google Shape;91;p7"/>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7"/>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93" name="Google Shape;93;p7"/>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94" name="Google Shape;94;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7"/>
        <p:cNvGrpSpPr/>
        <p:nvPr/>
      </p:nvGrpSpPr>
      <p:grpSpPr>
        <a:xfrm>
          <a:off x="0" y="0"/>
          <a:ext cx="0" cy="0"/>
          <a:chOff x="0" y="0"/>
          <a:chExt cx="0" cy="0"/>
        </a:xfrm>
      </p:grpSpPr>
      <p:sp>
        <p:nvSpPr>
          <p:cNvPr id="98" name="Google Shape;98;p8"/>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9" name="Google Shape;99;p8"/>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100" name="Google Shape;100;p8"/>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01" name="Google Shape;101;p8"/>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102" name="Google Shape;102;p8"/>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03" name="Google Shape;103;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6"/>
        <p:cNvGrpSpPr/>
        <p:nvPr/>
      </p:nvGrpSpPr>
      <p:grpSpPr>
        <a:xfrm>
          <a:off x="0" y="0"/>
          <a:ext cx="0" cy="0"/>
          <a:chOff x="0" y="0"/>
          <a:chExt cx="0" cy="0"/>
        </a:xfrm>
      </p:grpSpPr>
      <p:sp>
        <p:nvSpPr>
          <p:cNvPr id="107" name="Google Shape;107;p9"/>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1"/>
        <p:cNvGrpSpPr/>
        <p:nvPr/>
      </p:nvGrpSpPr>
      <p:grpSpPr>
        <a:xfrm>
          <a:off x="0" y="0"/>
          <a:ext cx="0" cy="0"/>
          <a:chOff x="0" y="0"/>
          <a:chExt cx="0" cy="0"/>
        </a:xfrm>
      </p:grpSpPr>
      <p:sp>
        <p:nvSpPr>
          <p:cNvPr id="112" name="Google Shape;112;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15"/>
        <p:cNvGrpSpPr/>
        <p:nvPr/>
      </p:nvGrpSpPr>
      <p:grpSpPr>
        <a:xfrm>
          <a:off x="0" y="0"/>
          <a:ext cx="0" cy="0"/>
          <a:chOff x="0" y="0"/>
          <a:chExt cx="0" cy="0"/>
        </a:xfrm>
      </p:grpSpPr>
      <p:sp>
        <p:nvSpPr>
          <p:cNvPr id="116" name="Google Shape;116;p11"/>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7" name="Google Shape;117;p11"/>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118" name="Google Shape;118;p11"/>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119" name="Google Shape;119;p1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1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1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22"/>
        <p:cNvGrpSpPr/>
        <p:nvPr/>
      </p:nvGrpSpPr>
      <p:grpSpPr>
        <a:xfrm>
          <a:off x="0" y="0"/>
          <a:ext cx="0" cy="0"/>
          <a:chOff x="0" y="0"/>
          <a:chExt cx="0" cy="0"/>
        </a:xfrm>
      </p:grpSpPr>
      <p:sp>
        <p:nvSpPr>
          <p:cNvPr id="123" name="Google Shape;123;p12"/>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4" name="Google Shape;124;p12"/>
          <p:cNvSpPr>
            <a:spLocks noGrp="1"/>
          </p:cNvSpPr>
          <p:nvPr>
            <p:ph type="pic" idx="2"/>
          </p:nvPr>
        </p:nvSpPr>
        <p:spPr>
          <a:xfrm>
            <a:off x="2915543" y="1426283"/>
            <a:ext cx="3471863" cy="7039681"/>
          </a:xfrm>
          <a:prstGeom prst="rect">
            <a:avLst/>
          </a:prstGeom>
          <a:noFill/>
          <a:ln>
            <a:noFill/>
          </a:ln>
        </p:spPr>
      </p:sp>
      <p:sp>
        <p:nvSpPr>
          <p:cNvPr id="125" name="Google Shape;125;p12"/>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126" name="Google Shape;126;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21" Type="http://schemas.openxmlformats.org/officeDocument/2006/relationships/image" Target="../media/image9.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7.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p:nvPr/>
        </p:nvSpPr>
        <p:spPr>
          <a:xfrm>
            <a:off x="0" y="1"/>
            <a:ext cx="6858000" cy="1062318"/>
          </a:xfrm>
          <a:prstGeom prst="rect">
            <a:avLst/>
          </a:prstGeom>
          <a:solidFill>
            <a:srgbClr val="38D4D6"/>
          </a:solidFill>
          <a:ln w="12700" cap="flat" cmpd="sng">
            <a:solidFill>
              <a:srgbClr val="00D4D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 name="Google Shape;7;p3"/>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3"/>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9" name="Google Shape;9;p3"/>
          <p:cNvSpPr/>
          <p:nvPr/>
        </p:nvSpPr>
        <p:spPr>
          <a:xfrm>
            <a:off x="0" y="9624786"/>
            <a:ext cx="6858000" cy="305322"/>
          </a:xfrm>
          <a:prstGeom prst="rect">
            <a:avLst/>
          </a:prstGeom>
          <a:solidFill>
            <a:srgbClr val="38D4D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 name="Google Shape;10;p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3"/>
          <p:cNvSpPr/>
          <p:nvPr/>
        </p:nvSpPr>
        <p:spPr>
          <a:xfrm>
            <a:off x="170690" y="1216149"/>
            <a:ext cx="6503172" cy="8266803"/>
          </a:xfrm>
          <a:prstGeom prst="roundRect">
            <a:avLst>
              <a:gd name="adj" fmla="val 2594"/>
            </a:avLst>
          </a:prstGeom>
          <a:noFill/>
          <a:ln w="28575" cap="flat" cmpd="sng">
            <a:solidFill>
              <a:srgbClr val="38D4D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i="0" u="none" strike="noStrike" cap="none">
              <a:solidFill>
                <a:schemeClr val="lt1"/>
              </a:solidFill>
              <a:latin typeface="Arial Rounded"/>
              <a:ea typeface="Arial Rounded"/>
              <a:cs typeface="Arial Rounded"/>
              <a:sym typeface="Arial Rounded"/>
            </a:endParaRPr>
          </a:p>
        </p:txBody>
      </p:sp>
      <p:sp>
        <p:nvSpPr>
          <p:cNvPr id="12" name="Google Shape;12;p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4" name="Google Shape;14;p3" descr="A picture containing graphical user interface&#10;&#10;Description automatically generated"/>
          <p:cNvPicPr preferRelativeResize="0"/>
          <p:nvPr/>
        </p:nvPicPr>
        <p:blipFill rotWithShape="1">
          <a:blip r:embed="rId13">
            <a:alphaModFix/>
          </a:blip>
          <a:srcRect r="67643"/>
          <a:stretch/>
        </p:blipFill>
        <p:spPr>
          <a:xfrm>
            <a:off x="170690" y="162670"/>
            <a:ext cx="751977" cy="717630"/>
          </a:xfrm>
          <a:prstGeom prst="rect">
            <a:avLst/>
          </a:prstGeom>
          <a:noFill/>
          <a:ln>
            <a:noFill/>
          </a:ln>
          <a:effectLst>
            <a:outerShdw blurRad="50800" dist="38100" dir="2700000" algn="tl" rotWithShape="0">
              <a:srgbClr val="000000">
                <a:alpha val="40000"/>
              </a:srgbClr>
            </a:outerShdw>
          </a:effectLst>
        </p:spPr>
      </p:pic>
      <p:sp>
        <p:nvSpPr>
          <p:cNvPr id="15" name="Google Shape;15;p3"/>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i="0" u="none" strike="noStrike" cap="none">
              <a:solidFill>
                <a:schemeClr val="lt1"/>
              </a:solidFill>
              <a:latin typeface="Arial Rounded"/>
              <a:ea typeface="Arial Rounded"/>
              <a:cs typeface="Arial Rounded"/>
              <a:sym typeface="Arial Rounded"/>
            </a:endParaRPr>
          </a:p>
        </p:txBody>
      </p:sp>
      <p:grpSp>
        <p:nvGrpSpPr>
          <p:cNvPr id="16" name="Google Shape;16;p3"/>
          <p:cNvGrpSpPr/>
          <p:nvPr/>
        </p:nvGrpSpPr>
        <p:grpSpPr>
          <a:xfrm>
            <a:off x="529022" y="970622"/>
            <a:ext cx="382946" cy="382526"/>
            <a:chOff x="1761370" y="3168673"/>
            <a:chExt cx="751977" cy="717630"/>
          </a:xfrm>
        </p:grpSpPr>
        <p:sp>
          <p:nvSpPr>
            <p:cNvPr id="17" name="Google Shape;17;p3"/>
            <p:cNvSpPr/>
            <p:nvPr/>
          </p:nvSpPr>
          <p:spPr>
            <a:xfrm>
              <a:off x="1790881" y="3195510"/>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 name="Google Shape;18;p3"/>
            <p:cNvSpPr/>
            <p:nvPr/>
          </p:nvSpPr>
          <p:spPr>
            <a:xfrm>
              <a:off x="1761370" y="3168673"/>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19" name="Google Shape;19;p3" descr="Icon&#10;&#10;Description automatically generated"/>
            <p:cNvPicPr preferRelativeResize="0"/>
            <p:nvPr/>
          </p:nvPicPr>
          <p:blipFill rotWithShape="1">
            <a:blip r:embed="rId14">
              <a:alphaModFix/>
            </a:blip>
            <a:srcRect/>
            <a:stretch/>
          </p:blipFill>
          <p:spPr>
            <a:xfrm>
              <a:off x="1858226" y="3303380"/>
              <a:ext cx="586284" cy="492628"/>
            </a:xfrm>
            <a:prstGeom prst="rect">
              <a:avLst/>
            </a:prstGeom>
            <a:noFill/>
            <a:ln>
              <a:noFill/>
            </a:ln>
          </p:spPr>
        </p:pic>
      </p:grpSp>
      <p:grpSp>
        <p:nvGrpSpPr>
          <p:cNvPr id="20" name="Google Shape;20;p3"/>
          <p:cNvGrpSpPr/>
          <p:nvPr/>
        </p:nvGrpSpPr>
        <p:grpSpPr>
          <a:xfrm>
            <a:off x="958811" y="753404"/>
            <a:ext cx="651649" cy="631333"/>
            <a:chOff x="964200" y="1717382"/>
            <a:chExt cx="751977" cy="717630"/>
          </a:xfrm>
        </p:grpSpPr>
        <p:sp>
          <p:nvSpPr>
            <p:cNvPr id="21" name="Google Shape;21;p3"/>
            <p:cNvSpPr/>
            <p:nvPr/>
          </p:nvSpPr>
          <p:spPr>
            <a:xfrm>
              <a:off x="993711" y="1744219"/>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 name="Google Shape;22;p3"/>
            <p:cNvSpPr/>
            <p:nvPr/>
          </p:nvSpPr>
          <p:spPr>
            <a:xfrm>
              <a:off x="964200" y="1717382"/>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23" name="Google Shape;23;p3" descr="Icon&#10;&#10;Description automatically generated"/>
            <p:cNvPicPr preferRelativeResize="0"/>
            <p:nvPr/>
          </p:nvPicPr>
          <p:blipFill rotWithShape="1">
            <a:blip r:embed="rId15">
              <a:alphaModFix/>
            </a:blip>
            <a:srcRect/>
            <a:stretch/>
          </p:blipFill>
          <p:spPr>
            <a:xfrm>
              <a:off x="1090624" y="1850961"/>
              <a:ext cx="516096" cy="365418"/>
            </a:xfrm>
            <a:prstGeom prst="rect">
              <a:avLst/>
            </a:prstGeom>
            <a:noFill/>
            <a:ln>
              <a:noFill/>
            </a:ln>
          </p:spPr>
        </p:pic>
      </p:grpSp>
      <p:grpSp>
        <p:nvGrpSpPr>
          <p:cNvPr id="24" name="Google Shape;24;p3"/>
          <p:cNvGrpSpPr/>
          <p:nvPr/>
        </p:nvGrpSpPr>
        <p:grpSpPr>
          <a:xfrm>
            <a:off x="1694319" y="632875"/>
            <a:ext cx="544625" cy="523220"/>
            <a:chOff x="992741" y="2082272"/>
            <a:chExt cx="751977" cy="717630"/>
          </a:xfrm>
        </p:grpSpPr>
        <p:sp>
          <p:nvSpPr>
            <p:cNvPr id="25" name="Google Shape;25;p3"/>
            <p:cNvSpPr/>
            <p:nvPr/>
          </p:nvSpPr>
          <p:spPr>
            <a:xfrm>
              <a:off x="1022252" y="2109109"/>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6" name="Google Shape;26;p3"/>
            <p:cNvSpPr/>
            <p:nvPr/>
          </p:nvSpPr>
          <p:spPr>
            <a:xfrm>
              <a:off x="992741" y="2082272"/>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27" name="Google Shape;27;p3" descr="Icon&#10;&#10;Description automatically generated"/>
            <p:cNvPicPr preferRelativeResize="0"/>
            <p:nvPr/>
          </p:nvPicPr>
          <p:blipFill rotWithShape="1">
            <a:blip r:embed="rId16">
              <a:alphaModFix/>
            </a:blip>
            <a:srcRect/>
            <a:stretch/>
          </p:blipFill>
          <p:spPr>
            <a:xfrm>
              <a:off x="1124027" y="2244941"/>
              <a:ext cx="489403" cy="340202"/>
            </a:xfrm>
            <a:prstGeom prst="rect">
              <a:avLst/>
            </a:prstGeom>
            <a:noFill/>
            <a:ln>
              <a:noFill/>
            </a:ln>
          </p:spPr>
        </p:pic>
      </p:grpSp>
      <p:grpSp>
        <p:nvGrpSpPr>
          <p:cNvPr id="28" name="Google Shape;28;p3"/>
          <p:cNvGrpSpPr/>
          <p:nvPr/>
        </p:nvGrpSpPr>
        <p:grpSpPr>
          <a:xfrm>
            <a:off x="2308049" y="743153"/>
            <a:ext cx="583454" cy="651836"/>
            <a:chOff x="2217067" y="1917395"/>
            <a:chExt cx="761257" cy="807096"/>
          </a:xfrm>
        </p:grpSpPr>
        <p:sp>
          <p:nvSpPr>
            <p:cNvPr id="29" name="Google Shape;29;p3"/>
            <p:cNvSpPr/>
            <p:nvPr/>
          </p:nvSpPr>
          <p:spPr>
            <a:xfrm>
              <a:off x="2255858" y="1981892"/>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0" name="Google Shape;30;p3"/>
            <p:cNvSpPr/>
            <p:nvPr/>
          </p:nvSpPr>
          <p:spPr>
            <a:xfrm>
              <a:off x="2226347" y="1955055"/>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31" name="Google Shape;31;p3" descr="A white windmill with a black background&#10;&#10;Description automatically generated with medium confidence"/>
            <p:cNvPicPr preferRelativeResize="0"/>
            <p:nvPr/>
          </p:nvPicPr>
          <p:blipFill rotWithShape="1">
            <a:blip r:embed="rId17">
              <a:alphaModFix/>
            </a:blip>
            <a:srcRect/>
            <a:stretch/>
          </p:blipFill>
          <p:spPr>
            <a:xfrm>
              <a:off x="2217067" y="1917395"/>
              <a:ext cx="751977" cy="807096"/>
            </a:xfrm>
            <a:prstGeom prst="rect">
              <a:avLst/>
            </a:prstGeom>
            <a:noFill/>
            <a:ln>
              <a:noFill/>
            </a:ln>
          </p:spPr>
        </p:pic>
      </p:grpSp>
      <p:grpSp>
        <p:nvGrpSpPr>
          <p:cNvPr id="32" name="Google Shape;32;p3"/>
          <p:cNvGrpSpPr/>
          <p:nvPr/>
        </p:nvGrpSpPr>
        <p:grpSpPr>
          <a:xfrm>
            <a:off x="2954801" y="632875"/>
            <a:ext cx="549161" cy="523220"/>
            <a:chOff x="2954801" y="632875"/>
            <a:chExt cx="549161" cy="523220"/>
          </a:xfrm>
        </p:grpSpPr>
        <p:sp>
          <p:nvSpPr>
            <p:cNvPr id="33" name="Google Shape;33;p3"/>
            <p:cNvSpPr/>
            <p:nvPr/>
          </p:nvSpPr>
          <p:spPr>
            <a:xfrm>
              <a:off x="2976353" y="652442"/>
              <a:ext cx="510880" cy="48408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4" name="Google Shape;34;p3"/>
            <p:cNvSpPr/>
            <p:nvPr/>
          </p:nvSpPr>
          <p:spPr>
            <a:xfrm>
              <a:off x="2954801" y="632875"/>
              <a:ext cx="549161" cy="52322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35" name="Google Shape;35;p3" descr="Icon&#10;&#10;Description automatically generated"/>
            <p:cNvPicPr preferRelativeResize="0"/>
            <p:nvPr/>
          </p:nvPicPr>
          <p:blipFill rotWithShape="1">
            <a:blip r:embed="rId18">
              <a:alphaModFix/>
            </a:blip>
            <a:srcRect/>
            <a:stretch/>
          </p:blipFill>
          <p:spPr>
            <a:xfrm>
              <a:off x="3016500" y="670402"/>
              <a:ext cx="456198" cy="430854"/>
            </a:xfrm>
            <a:prstGeom prst="rect">
              <a:avLst/>
            </a:prstGeom>
            <a:noFill/>
            <a:ln>
              <a:noFill/>
            </a:ln>
          </p:spPr>
        </p:pic>
      </p:grpSp>
      <p:grpSp>
        <p:nvGrpSpPr>
          <p:cNvPr id="36" name="Google Shape;36;p3"/>
          <p:cNvGrpSpPr/>
          <p:nvPr/>
        </p:nvGrpSpPr>
        <p:grpSpPr>
          <a:xfrm>
            <a:off x="3566338" y="803603"/>
            <a:ext cx="471358" cy="441555"/>
            <a:chOff x="1866422" y="1624526"/>
            <a:chExt cx="751977" cy="717630"/>
          </a:xfrm>
        </p:grpSpPr>
        <p:sp>
          <p:nvSpPr>
            <p:cNvPr id="37" name="Google Shape;37;p3"/>
            <p:cNvSpPr/>
            <p:nvPr/>
          </p:nvSpPr>
          <p:spPr>
            <a:xfrm>
              <a:off x="1895933" y="1651363"/>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8" name="Google Shape;38;p3"/>
            <p:cNvSpPr/>
            <p:nvPr/>
          </p:nvSpPr>
          <p:spPr>
            <a:xfrm>
              <a:off x="1866422" y="1624526"/>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39" name="Google Shape;39;p3" descr="Free White Tractor 2 Icon - Download White Tractor 2 Icon"/>
            <p:cNvPicPr preferRelativeResize="0"/>
            <p:nvPr/>
          </p:nvPicPr>
          <p:blipFill rotWithShape="1">
            <a:blip r:embed="rId19">
              <a:alphaModFix/>
            </a:blip>
            <a:srcRect/>
            <a:stretch/>
          </p:blipFill>
          <p:spPr>
            <a:xfrm>
              <a:off x="2011680" y="1752611"/>
              <a:ext cx="461459" cy="461459"/>
            </a:xfrm>
            <a:prstGeom prst="rect">
              <a:avLst/>
            </a:prstGeom>
            <a:noFill/>
            <a:ln>
              <a:noFill/>
            </a:ln>
          </p:spPr>
        </p:pic>
      </p:grpSp>
      <p:grpSp>
        <p:nvGrpSpPr>
          <p:cNvPr id="40" name="Google Shape;40;p3"/>
          <p:cNvGrpSpPr/>
          <p:nvPr/>
        </p:nvGrpSpPr>
        <p:grpSpPr>
          <a:xfrm>
            <a:off x="4107579" y="786105"/>
            <a:ext cx="359960" cy="338627"/>
            <a:chOff x="3824288" y="1662211"/>
            <a:chExt cx="471358" cy="441555"/>
          </a:xfrm>
        </p:grpSpPr>
        <p:sp>
          <p:nvSpPr>
            <p:cNvPr id="41" name="Google Shape;41;p3"/>
            <p:cNvSpPr/>
            <p:nvPr/>
          </p:nvSpPr>
          <p:spPr>
            <a:xfrm>
              <a:off x="3842786" y="1678724"/>
              <a:ext cx="438500" cy="408530"/>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2" name="Google Shape;42;p3"/>
            <p:cNvSpPr/>
            <p:nvPr/>
          </p:nvSpPr>
          <p:spPr>
            <a:xfrm>
              <a:off x="3824288" y="1662211"/>
              <a:ext cx="471358" cy="441555"/>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43" name="Google Shape;43;p3" descr="icon_pawCross - Riverside Veterinary Hospital"/>
            <p:cNvPicPr preferRelativeResize="0"/>
            <p:nvPr/>
          </p:nvPicPr>
          <p:blipFill rotWithShape="1">
            <a:blip r:embed="rId20">
              <a:alphaModFix/>
            </a:blip>
            <a:srcRect/>
            <a:stretch/>
          </p:blipFill>
          <p:spPr>
            <a:xfrm>
              <a:off x="3915340" y="1723116"/>
              <a:ext cx="289254" cy="289254"/>
            </a:xfrm>
            <a:prstGeom prst="rect">
              <a:avLst/>
            </a:prstGeom>
            <a:noFill/>
            <a:ln>
              <a:noFill/>
            </a:ln>
          </p:spPr>
        </p:pic>
      </p:grpSp>
      <p:grpSp>
        <p:nvGrpSpPr>
          <p:cNvPr id="44" name="Google Shape;44;p3"/>
          <p:cNvGrpSpPr/>
          <p:nvPr/>
        </p:nvGrpSpPr>
        <p:grpSpPr>
          <a:xfrm>
            <a:off x="109492" y="9104209"/>
            <a:ext cx="751977" cy="717630"/>
            <a:chOff x="964200" y="1717382"/>
            <a:chExt cx="751977" cy="717630"/>
          </a:xfrm>
        </p:grpSpPr>
        <p:sp>
          <p:nvSpPr>
            <p:cNvPr id="45" name="Google Shape;45;p3"/>
            <p:cNvSpPr/>
            <p:nvPr/>
          </p:nvSpPr>
          <p:spPr>
            <a:xfrm>
              <a:off x="993711" y="1744219"/>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6" name="Google Shape;46;p3"/>
            <p:cNvSpPr/>
            <p:nvPr/>
          </p:nvSpPr>
          <p:spPr>
            <a:xfrm>
              <a:off x="964200" y="1717382"/>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47" name="Google Shape;47;p3" descr="Icon&#10;&#10;Description automatically generated"/>
            <p:cNvPicPr preferRelativeResize="0"/>
            <p:nvPr/>
          </p:nvPicPr>
          <p:blipFill rotWithShape="1">
            <a:blip r:embed="rId15">
              <a:alphaModFix/>
            </a:blip>
            <a:srcRect/>
            <a:stretch/>
          </p:blipFill>
          <p:spPr>
            <a:xfrm>
              <a:off x="1090624" y="1850961"/>
              <a:ext cx="516096" cy="365418"/>
            </a:xfrm>
            <a:prstGeom prst="rect">
              <a:avLst/>
            </a:prstGeom>
            <a:noFill/>
            <a:ln>
              <a:noFill/>
            </a:ln>
          </p:spPr>
        </p:pic>
      </p:grpSp>
      <p:grpSp>
        <p:nvGrpSpPr>
          <p:cNvPr id="48" name="Google Shape;48;p3"/>
          <p:cNvGrpSpPr/>
          <p:nvPr/>
        </p:nvGrpSpPr>
        <p:grpSpPr>
          <a:xfrm>
            <a:off x="931352" y="9222966"/>
            <a:ext cx="553044" cy="523220"/>
            <a:chOff x="992741" y="2082272"/>
            <a:chExt cx="751977" cy="717630"/>
          </a:xfrm>
        </p:grpSpPr>
        <p:sp>
          <p:nvSpPr>
            <p:cNvPr id="49" name="Google Shape;49;p3"/>
            <p:cNvSpPr/>
            <p:nvPr/>
          </p:nvSpPr>
          <p:spPr>
            <a:xfrm>
              <a:off x="1022252" y="2109109"/>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0" name="Google Shape;50;p3"/>
            <p:cNvSpPr/>
            <p:nvPr/>
          </p:nvSpPr>
          <p:spPr>
            <a:xfrm>
              <a:off x="992741" y="2082272"/>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51" name="Google Shape;51;p3" descr="Icon&#10;&#10;Description automatically generated"/>
            <p:cNvPicPr preferRelativeResize="0"/>
            <p:nvPr/>
          </p:nvPicPr>
          <p:blipFill rotWithShape="1">
            <a:blip r:embed="rId16">
              <a:alphaModFix/>
            </a:blip>
            <a:srcRect/>
            <a:stretch/>
          </p:blipFill>
          <p:spPr>
            <a:xfrm>
              <a:off x="1124027" y="2244941"/>
              <a:ext cx="489403" cy="340202"/>
            </a:xfrm>
            <a:prstGeom prst="rect">
              <a:avLst/>
            </a:prstGeom>
            <a:noFill/>
            <a:ln>
              <a:noFill/>
            </a:ln>
          </p:spPr>
        </p:pic>
      </p:grpSp>
      <p:grpSp>
        <p:nvGrpSpPr>
          <p:cNvPr id="52" name="Google Shape;52;p3"/>
          <p:cNvGrpSpPr/>
          <p:nvPr/>
        </p:nvGrpSpPr>
        <p:grpSpPr>
          <a:xfrm>
            <a:off x="1517966" y="9116399"/>
            <a:ext cx="583454" cy="651836"/>
            <a:chOff x="2217067" y="1917395"/>
            <a:chExt cx="761257" cy="807096"/>
          </a:xfrm>
        </p:grpSpPr>
        <p:sp>
          <p:nvSpPr>
            <p:cNvPr id="53" name="Google Shape;53;p3"/>
            <p:cNvSpPr/>
            <p:nvPr/>
          </p:nvSpPr>
          <p:spPr>
            <a:xfrm>
              <a:off x="2255858" y="1981892"/>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4" name="Google Shape;54;p3"/>
            <p:cNvSpPr/>
            <p:nvPr/>
          </p:nvSpPr>
          <p:spPr>
            <a:xfrm>
              <a:off x="2226347" y="1955055"/>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55" name="Google Shape;55;p3" descr="A white windmill with a black background&#10;&#10;Description automatically generated with medium confidence"/>
            <p:cNvPicPr preferRelativeResize="0"/>
            <p:nvPr/>
          </p:nvPicPr>
          <p:blipFill rotWithShape="1">
            <a:blip r:embed="rId17">
              <a:alphaModFix/>
            </a:blip>
            <a:srcRect/>
            <a:stretch/>
          </p:blipFill>
          <p:spPr>
            <a:xfrm>
              <a:off x="2217067" y="1917395"/>
              <a:ext cx="751977" cy="807096"/>
            </a:xfrm>
            <a:prstGeom prst="rect">
              <a:avLst/>
            </a:prstGeom>
            <a:noFill/>
            <a:ln>
              <a:noFill/>
            </a:ln>
          </p:spPr>
        </p:pic>
      </p:grpSp>
      <p:grpSp>
        <p:nvGrpSpPr>
          <p:cNvPr id="56" name="Google Shape;56;p3"/>
          <p:cNvGrpSpPr/>
          <p:nvPr/>
        </p:nvGrpSpPr>
        <p:grpSpPr>
          <a:xfrm>
            <a:off x="2185670" y="9271144"/>
            <a:ext cx="549161" cy="523220"/>
            <a:chOff x="2954801" y="632875"/>
            <a:chExt cx="549161" cy="523220"/>
          </a:xfrm>
        </p:grpSpPr>
        <p:sp>
          <p:nvSpPr>
            <p:cNvPr id="57" name="Google Shape;57;p3"/>
            <p:cNvSpPr/>
            <p:nvPr/>
          </p:nvSpPr>
          <p:spPr>
            <a:xfrm>
              <a:off x="2976353" y="652442"/>
              <a:ext cx="510880" cy="48408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8" name="Google Shape;58;p3"/>
            <p:cNvSpPr/>
            <p:nvPr/>
          </p:nvSpPr>
          <p:spPr>
            <a:xfrm>
              <a:off x="2954801" y="632875"/>
              <a:ext cx="549161" cy="52322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59" name="Google Shape;59;p3" descr="Icon&#10;&#10;Description automatically generated"/>
            <p:cNvPicPr preferRelativeResize="0"/>
            <p:nvPr/>
          </p:nvPicPr>
          <p:blipFill rotWithShape="1">
            <a:blip r:embed="rId18">
              <a:alphaModFix/>
            </a:blip>
            <a:srcRect/>
            <a:stretch/>
          </p:blipFill>
          <p:spPr>
            <a:xfrm>
              <a:off x="3016500" y="670402"/>
              <a:ext cx="456198" cy="430854"/>
            </a:xfrm>
            <a:prstGeom prst="rect">
              <a:avLst/>
            </a:prstGeom>
            <a:noFill/>
            <a:ln>
              <a:noFill/>
            </a:ln>
          </p:spPr>
        </p:pic>
      </p:grpSp>
      <p:grpSp>
        <p:nvGrpSpPr>
          <p:cNvPr id="60" name="Google Shape;60;p3"/>
          <p:cNvGrpSpPr/>
          <p:nvPr/>
        </p:nvGrpSpPr>
        <p:grpSpPr>
          <a:xfrm>
            <a:off x="2787601" y="9410155"/>
            <a:ext cx="471358" cy="441555"/>
            <a:chOff x="1866422" y="1624526"/>
            <a:chExt cx="751977" cy="717630"/>
          </a:xfrm>
        </p:grpSpPr>
        <p:sp>
          <p:nvSpPr>
            <p:cNvPr id="61" name="Google Shape;61;p3"/>
            <p:cNvSpPr/>
            <p:nvPr/>
          </p:nvSpPr>
          <p:spPr>
            <a:xfrm>
              <a:off x="1895933" y="1651363"/>
              <a:ext cx="699558" cy="663957"/>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2" name="Google Shape;62;p3"/>
            <p:cNvSpPr/>
            <p:nvPr/>
          </p:nvSpPr>
          <p:spPr>
            <a:xfrm>
              <a:off x="1866422" y="1624526"/>
              <a:ext cx="751977" cy="717630"/>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63" name="Google Shape;63;p3" descr="Free White Tractor 2 Icon - Download White Tractor 2 Icon"/>
            <p:cNvPicPr preferRelativeResize="0"/>
            <p:nvPr/>
          </p:nvPicPr>
          <p:blipFill rotWithShape="1">
            <a:blip r:embed="rId19">
              <a:alphaModFix/>
            </a:blip>
            <a:srcRect/>
            <a:stretch/>
          </p:blipFill>
          <p:spPr>
            <a:xfrm>
              <a:off x="2011680" y="1752611"/>
              <a:ext cx="461459" cy="461459"/>
            </a:xfrm>
            <a:prstGeom prst="rect">
              <a:avLst/>
            </a:prstGeom>
            <a:noFill/>
            <a:ln>
              <a:noFill/>
            </a:ln>
          </p:spPr>
        </p:pic>
      </p:grpSp>
      <p:grpSp>
        <p:nvGrpSpPr>
          <p:cNvPr id="64" name="Google Shape;64;p3"/>
          <p:cNvGrpSpPr/>
          <p:nvPr/>
        </p:nvGrpSpPr>
        <p:grpSpPr>
          <a:xfrm>
            <a:off x="3333137" y="9375345"/>
            <a:ext cx="359960" cy="338627"/>
            <a:chOff x="3824288" y="1662211"/>
            <a:chExt cx="471358" cy="441555"/>
          </a:xfrm>
        </p:grpSpPr>
        <p:sp>
          <p:nvSpPr>
            <p:cNvPr id="65" name="Google Shape;65;p3"/>
            <p:cNvSpPr/>
            <p:nvPr/>
          </p:nvSpPr>
          <p:spPr>
            <a:xfrm>
              <a:off x="3842786" y="1678724"/>
              <a:ext cx="438500" cy="408530"/>
            </a:xfrm>
            <a:prstGeom prst="ellipse">
              <a:avLst/>
            </a:prstGeom>
            <a:solidFill>
              <a:srgbClr val="38D4D6"/>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6" name="Google Shape;66;p3"/>
            <p:cNvSpPr/>
            <p:nvPr/>
          </p:nvSpPr>
          <p:spPr>
            <a:xfrm>
              <a:off x="3824288" y="1662211"/>
              <a:ext cx="471358" cy="441555"/>
            </a:xfrm>
            <a:prstGeom prst="donut">
              <a:avLst>
                <a:gd name="adj" fmla="val 5042"/>
              </a:avLst>
            </a:prstGeom>
            <a:solidFill>
              <a:schemeClr val="lt1"/>
            </a:solidFill>
            <a:ln w="12700" cap="flat" cmpd="sng">
              <a:solidFill>
                <a:schemeClr val="lt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67" name="Google Shape;67;p3" descr="icon_pawCross - Riverside Veterinary Hospital"/>
            <p:cNvPicPr preferRelativeResize="0"/>
            <p:nvPr/>
          </p:nvPicPr>
          <p:blipFill rotWithShape="1">
            <a:blip r:embed="rId20">
              <a:alphaModFix/>
            </a:blip>
            <a:srcRect/>
            <a:stretch/>
          </p:blipFill>
          <p:spPr>
            <a:xfrm>
              <a:off x="3915340" y="1723116"/>
              <a:ext cx="289254" cy="289254"/>
            </a:xfrm>
            <a:prstGeom prst="rect">
              <a:avLst/>
            </a:prstGeom>
            <a:noFill/>
            <a:ln>
              <a:noFill/>
            </a:ln>
          </p:spPr>
        </p:pic>
      </p:grpSp>
      <p:sp>
        <p:nvSpPr>
          <p:cNvPr id="68" name="Google Shape;68;p3"/>
          <p:cNvSpPr txBox="1"/>
          <p:nvPr/>
        </p:nvSpPr>
        <p:spPr>
          <a:xfrm>
            <a:off x="3820205" y="9669885"/>
            <a:ext cx="2942598" cy="215444"/>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800" b="1" i="0" u="none" strike="noStrike" cap="none">
                <a:solidFill>
                  <a:schemeClr val="lt1"/>
                </a:solidFill>
                <a:latin typeface="Arial Rounded"/>
                <a:ea typeface="Arial Rounded"/>
                <a:cs typeface="Arial Rounded"/>
                <a:sym typeface="Arial Rounded"/>
              </a:rPr>
              <a:t>Developing Experts Copyright 2022 All Right Reserved</a:t>
            </a:r>
            <a:endParaRPr/>
          </a:p>
        </p:txBody>
      </p:sp>
      <p:sp>
        <p:nvSpPr>
          <p:cNvPr id="69" name="Google Shape;69;p3"/>
          <p:cNvSpPr txBox="1"/>
          <p:nvPr/>
        </p:nvSpPr>
        <p:spPr>
          <a:xfrm>
            <a:off x="4359712" y="874412"/>
            <a:ext cx="1305618" cy="215444"/>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800" b="1" i="0" u="none" strike="noStrike" cap="none">
                <a:solidFill>
                  <a:schemeClr val="lt1"/>
                </a:solidFill>
                <a:latin typeface="Arial Rounded"/>
                <a:ea typeface="Arial Rounded"/>
                <a:cs typeface="Arial Rounded"/>
                <a:sym typeface="Arial Rounded"/>
              </a:rPr>
              <a:t>MA Code: KS4-18- 07</a:t>
            </a:r>
            <a:endParaRPr/>
          </a:p>
        </p:txBody>
      </p:sp>
      <p:sp>
        <p:nvSpPr>
          <p:cNvPr id="70" name="Google Shape;70;p3"/>
          <p:cNvSpPr txBox="1"/>
          <p:nvPr/>
        </p:nvSpPr>
        <p:spPr>
          <a:xfrm>
            <a:off x="1112885" y="184705"/>
            <a:ext cx="5368597"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i="0" u="none" strike="noStrike" cap="none">
                <a:solidFill>
                  <a:schemeClr val="lt1"/>
                </a:solidFill>
                <a:latin typeface="Arial Rounded"/>
                <a:ea typeface="Arial Rounded"/>
                <a:cs typeface="Arial Rounded"/>
                <a:sym typeface="Arial Rounded"/>
              </a:rPr>
              <a:t>Teacher Answers: Explore Specific Heat Capacity </a:t>
            </a:r>
            <a:endParaRPr/>
          </a:p>
        </p:txBody>
      </p:sp>
      <p:pic>
        <p:nvPicPr>
          <p:cNvPr id="71" name="Google Shape;71;p3" descr="Icon&#10;&#10;Description automatically generated"/>
          <p:cNvPicPr preferRelativeResize="0"/>
          <p:nvPr/>
        </p:nvPicPr>
        <p:blipFill rotWithShape="1">
          <a:blip r:embed="rId21">
            <a:alphaModFix/>
          </a:blip>
          <a:srcRect/>
          <a:stretch/>
        </p:blipFill>
        <p:spPr>
          <a:xfrm>
            <a:off x="6238117" y="232373"/>
            <a:ext cx="392062" cy="61904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
          <p:cNvSpPr/>
          <p:nvPr/>
        </p:nvSpPr>
        <p:spPr>
          <a:xfrm>
            <a:off x="1283956" y="1331467"/>
            <a:ext cx="4320000" cy="353544"/>
          </a:xfrm>
          <a:prstGeom prst="roundRect">
            <a:avLst>
              <a:gd name="adj" fmla="val 16667"/>
            </a:avLst>
          </a:prstGeom>
          <a:solidFill>
            <a:srgbClr val="00D4D6"/>
          </a:solidFill>
          <a:ln w="762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FFFFFF"/>
                </a:solidFill>
                <a:latin typeface="Arial Rounded"/>
                <a:ea typeface="Arial Rounded"/>
                <a:cs typeface="Arial Rounded"/>
                <a:sym typeface="Arial Rounded"/>
              </a:rPr>
              <a:t>Teacher answers</a:t>
            </a:r>
            <a:endParaRPr/>
          </a:p>
        </p:txBody>
      </p:sp>
      <p:sp>
        <p:nvSpPr>
          <p:cNvPr id="146" name="Google Shape;146;p1"/>
          <p:cNvSpPr txBox="1"/>
          <p:nvPr/>
        </p:nvSpPr>
        <p:spPr>
          <a:xfrm>
            <a:off x="306819" y="1736030"/>
            <a:ext cx="6244500" cy="7296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200" b="1">
              <a:solidFill>
                <a:srgbClr val="38D4D6"/>
              </a:solidFill>
              <a:latin typeface="Arial Rounded"/>
              <a:ea typeface="Arial Rounded"/>
              <a:cs typeface="Arial Rounded"/>
              <a:sym typeface="Arial Rounded"/>
            </a:endParaRPr>
          </a:p>
          <a:p>
            <a:pPr marL="228600" marR="0" lvl="0" indent="-228600" algn="l" rtl="0">
              <a:spcBef>
                <a:spcPts val="0"/>
              </a:spcBef>
              <a:spcAft>
                <a:spcPts val="0"/>
              </a:spcAft>
              <a:buClr>
                <a:srgbClr val="38D4D6"/>
              </a:buClr>
              <a:buSzPts val="1200"/>
              <a:buFont typeface="Calibri"/>
              <a:buAutoNum type="arabicPeriod"/>
            </a:pPr>
            <a:r>
              <a:rPr lang="en-US" sz="1200" b="1">
                <a:solidFill>
                  <a:srgbClr val="38D4D6"/>
                </a:solidFill>
                <a:latin typeface="Arial Rounded"/>
                <a:ea typeface="Arial Rounded"/>
                <a:cs typeface="Arial Rounded"/>
                <a:sym typeface="Arial Rounded"/>
              </a:rPr>
              <a:t>- </a:t>
            </a:r>
            <a:endParaRPr/>
          </a:p>
          <a:p>
            <a:pPr marL="1828800" marR="0" lvl="4" indent="0" algn="l" rtl="0">
              <a:spcBef>
                <a:spcPts val="2400"/>
              </a:spcBef>
              <a:spcAft>
                <a:spcPts val="0"/>
              </a:spcAft>
              <a:buNone/>
            </a:pPr>
            <a:r>
              <a:rPr lang="en-US" sz="1200" b="1" i="0" u="none" strike="noStrike" cap="none">
                <a:solidFill>
                  <a:srgbClr val="797979"/>
                </a:solidFill>
                <a:latin typeface="Arial Rounded"/>
                <a:ea typeface="Arial Rounded"/>
                <a:cs typeface="Arial Rounded"/>
                <a:sym typeface="Arial Rounded"/>
              </a:rPr>
              <a:t>0.5  X  4200  X  80  =  168,000  J  or  168 kJ  </a:t>
            </a:r>
            <a:endParaRPr/>
          </a:p>
          <a:p>
            <a:pPr marL="228600" marR="0" lvl="0" indent="-228600" algn="l" rtl="0">
              <a:spcBef>
                <a:spcPts val="2400"/>
              </a:spcBef>
              <a:spcAft>
                <a:spcPts val="0"/>
              </a:spcAft>
              <a:buClr>
                <a:srgbClr val="38D4D6"/>
              </a:buClr>
              <a:buSzPts val="1200"/>
              <a:buFont typeface="Calibri"/>
              <a:buAutoNum type="arabicPeriod"/>
            </a:pPr>
            <a:r>
              <a:rPr lang="en-US" sz="1200" b="1">
                <a:solidFill>
                  <a:srgbClr val="38D4D6"/>
                </a:solidFill>
                <a:latin typeface="Arial Rounded"/>
                <a:ea typeface="Arial Rounded"/>
                <a:cs typeface="Arial Rounded"/>
                <a:sym typeface="Arial Rounded"/>
              </a:rPr>
              <a:t>13 -  5  =  8</a:t>
            </a:r>
            <a:endParaRPr/>
          </a:p>
          <a:p>
            <a:pPr marL="1828800" marR="0" lvl="4" indent="0" algn="l" rtl="0">
              <a:spcBef>
                <a:spcPts val="2400"/>
              </a:spcBef>
              <a:spcAft>
                <a:spcPts val="0"/>
              </a:spcAft>
              <a:buNone/>
            </a:pPr>
            <a:r>
              <a:rPr lang="en-US" sz="1200" b="1" i="0" u="none" strike="noStrike" cap="none">
                <a:solidFill>
                  <a:srgbClr val="797979"/>
                </a:solidFill>
                <a:latin typeface="Arial Rounded"/>
                <a:ea typeface="Arial Rounded"/>
                <a:cs typeface="Arial Rounded"/>
                <a:sym typeface="Arial Rounded"/>
              </a:rPr>
              <a:t>1600  /  2   X   8   =   100 J/kg°C</a:t>
            </a:r>
            <a:endParaRPr/>
          </a:p>
          <a:p>
            <a:pPr marL="228600" marR="0" lvl="0" indent="-228600" algn="l" rtl="0">
              <a:spcBef>
                <a:spcPts val="2400"/>
              </a:spcBef>
              <a:spcAft>
                <a:spcPts val="0"/>
              </a:spcAft>
              <a:buClr>
                <a:srgbClr val="38D4D6"/>
              </a:buClr>
              <a:buSzPts val="1200"/>
              <a:buFont typeface="Calibri"/>
              <a:buAutoNum type="arabicPeriod"/>
            </a:pPr>
            <a:r>
              <a:rPr lang="en-US" sz="1200" b="1">
                <a:solidFill>
                  <a:srgbClr val="38D4D6"/>
                </a:solidFill>
                <a:latin typeface="Arial Rounded"/>
                <a:ea typeface="Arial Rounded"/>
                <a:cs typeface="Arial Rounded"/>
                <a:sym typeface="Arial Rounded"/>
              </a:rPr>
              <a:t>250  -   20  =  230</a:t>
            </a:r>
            <a:endParaRPr/>
          </a:p>
          <a:p>
            <a:pPr marL="1828800" marR="0" lvl="4" indent="0" algn="l" rtl="0">
              <a:spcBef>
                <a:spcPts val="2400"/>
              </a:spcBef>
              <a:spcAft>
                <a:spcPts val="0"/>
              </a:spcAft>
              <a:buNone/>
            </a:pPr>
            <a:r>
              <a:rPr lang="en-US" sz="1200" b="1" i="0" u="none" strike="noStrike" cap="none">
                <a:solidFill>
                  <a:srgbClr val="797979"/>
                </a:solidFill>
                <a:latin typeface="Arial Rounded"/>
                <a:ea typeface="Arial Rounded"/>
                <a:cs typeface="Arial Rounded"/>
                <a:sym typeface="Arial Rounded"/>
              </a:rPr>
              <a:t>5000  /  230   X   126   =   0.17</a:t>
            </a:r>
            <a:r>
              <a:rPr lang="en-US" sz="1200" b="1">
                <a:solidFill>
                  <a:srgbClr val="797979"/>
                </a:solidFill>
                <a:latin typeface="Arial Rounded"/>
                <a:ea typeface="Arial Rounded"/>
                <a:cs typeface="Arial Rounded"/>
                <a:sym typeface="Arial Rounded"/>
              </a:rPr>
              <a:t>3</a:t>
            </a:r>
            <a:r>
              <a:rPr lang="en-US" sz="1200" b="1" i="0" u="none" strike="noStrike" cap="none">
                <a:solidFill>
                  <a:srgbClr val="797979"/>
                </a:solidFill>
                <a:latin typeface="Arial Rounded"/>
                <a:ea typeface="Arial Rounded"/>
                <a:cs typeface="Arial Rounded"/>
                <a:sym typeface="Arial Rounded"/>
              </a:rPr>
              <a:t>kg</a:t>
            </a:r>
            <a:endParaRPr/>
          </a:p>
          <a:p>
            <a:pPr marL="228600" marR="0" lvl="0" indent="-228600" algn="l" rtl="0">
              <a:spcBef>
                <a:spcPts val="2400"/>
              </a:spcBef>
              <a:spcAft>
                <a:spcPts val="0"/>
              </a:spcAft>
              <a:buClr>
                <a:srgbClr val="38D4D6"/>
              </a:buClr>
              <a:buSzPts val="1200"/>
              <a:buFont typeface="Calibri"/>
              <a:buAutoNum type="arabicPeriod"/>
            </a:pPr>
            <a:r>
              <a:rPr lang="en-US" sz="1200" b="1">
                <a:solidFill>
                  <a:srgbClr val="38D4D6"/>
                </a:solidFill>
                <a:latin typeface="Arial Rounded"/>
                <a:ea typeface="Arial Rounded"/>
                <a:cs typeface="Arial Rounded"/>
                <a:sym typeface="Arial Rounded"/>
              </a:rPr>
              <a:t>120  -  20  =   100</a:t>
            </a:r>
            <a:endParaRPr/>
          </a:p>
          <a:p>
            <a:pPr marL="2057400" marR="0" lvl="4" indent="-228600" algn="l" rtl="0">
              <a:spcBef>
                <a:spcPts val="2400"/>
              </a:spcBef>
              <a:spcAft>
                <a:spcPts val="0"/>
              </a:spcAft>
              <a:buClr>
                <a:srgbClr val="797979"/>
              </a:buClr>
              <a:buSzPts val="1200"/>
              <a:buFont typeface="Arial Rounded"/>
              <a:buAutoNum type="arabicPlain" startAt="2"/>
            </a:pPr>
            <a:r>
              <a:rPr lang="en-US" sz="1200" b="1" i="0" u="none" strike="noStrike" cap="none">
                <a:solidFill>
                  <a:srgbClr val="797979"/>
                </a:solidFill>
                <a:latin typeface="Arial Rounded"/>
                <a:ea typeface="Arial Rounded"/>
                <a:cs typeface="Arial Rounded"/>
                <a:sym typeface="Arial Rounded"/>
              </a:rPr>
              <a:t>X  2000   X   100   =   400,000  J  or   400  kJ</a:t>
            </a:r>
            <a:endParaRPr/>
          </a:p>
          <a:p>
            <a:pPr marL="2057400" marR="0" lvl="4" indent="-152400" algn="l" rtl="0">
              <a:spcBef>
                <a:spcPts val="1200"/>
              </a:spcBef>
              <a:spcAft>
                <a:spcPts val="0"/>
              </a:spcAft>
              <a:buClr>
                <a:schemeClr val="dk1"/>
              </a:buClr>
              <a:buSzPts val="1200"/>
              <a:buFont typeface="Calibri"/>
              <a:buNone/>
            </a:pPr>
            <a:endParaRPr sz="1200" b="1" i="0" u="none" strike="noStrike" cap="none">
              <a:solidFill>
                <a:srgbClr val="38D4D6"/>
              </a:solidFill>
              <a:latin typeface="Arial Rounded"/>
              <a:ea typeface="Arial Rounded"/>
              <a:cs typeface="Arial Rounded"/>
              <a:sym typeface="Arial Rounded"/>
            </a:endParaRPr>
          </a:p>
          <a:p>
            <a:pPr marL="228600" marR="0" lvl="0" indent="-228600" algn="l" rtl="0">
              <a:spcBef>
                <a:spcPts val="1200"/>
              </a:spcBef>
              <a:spcAft>
                <a:spcPts val="0"/>
              </a:spcAft>
              <a:buClr>
                <a:srgbClr val="38D4D6"/>
              </a:buClr>
              <a:buSzPts val="1200"/>
              <a:buFont typeface="Calibri"/>
              <a:buAutoNum type="arabicPeriod"/>
            </a:pPr>
            <a:r>
              <a:rPr lang="en-US" sz="1200" b="1">
                <a:solidFill>
                  <a:srgbClr val="38D4D6"/>
                </a:solidFill>
                <a:latin typeface="Arial Rounded"/>
                <a:ea typeface="Arial Rounded"/>
                <a:cs typeface="Arial Rounded"/>
                <a:sym typeface="Arial Rounded"/>
              </a:rPr>
              <a:t>Thermal, energy, degree, temperature,, raise.</a:t>
            </a:r>
            <a:endParaRPr/>
          </a:p>
          <a:p>
            <a:pPr marL="228600" marR="0" lvl="0" indent="-228600" algn="l" rtl="0">
              <a:spcBef>
                <a:spcPts val="1200"/>
              </a:spcBef>
              <a:spcAft>
                <a:spcPts val="0"/>
              </a:spcAft>
              <a:buClr>
                <a:srgbClr val="38D4D6"/>
              </a:buClr>
              <a:buSzPts val="1200"/>
              <a:buFont typeface="Calibri"/>
              <a:buAutoNum type="arabicPeriod"/>
            </a:pPr>
            <a:r>
              <a:rPr lang="en-US" sz="1200" b="1">
                <a:solidFill>
                  <a:srgbClr val="38D4D6"/>
                </a:solidFill>
                <a:latin typeface="Arial Rounded"/>
                <a:ea typeface="Arial Rounded"/>
                <a:cs typeface="Arial Rounded"/>
                <a:sym typeface="Arial Rounded"/>
              </a:rPr>
              <a:t>Heat is a form of energy, or thermal energy, and this relates to the vibration of particles, or their kinetic energy. Temperature relates to the measure of the average kinetic energy contained in those particles.</a:t>
            </a:r>
            <a:endParaRPr/>
          </a:p>
          <a:p>
            <a:pPr marL="228600" marR="0" lvl="0" indent="-228600" algn="l" rtl="0">
              <a:spcBef>
                <a:spcPts val="600"/>
              </a:spcBef>
              <a:spcAft>
                <a:spcPts val="0"/>
              </a:spcAft>
              <a:buClr>
                <a:srgbClr val="38D4D6"/>
              </a:buClr>
              <a:buSzPts val="1200"/>
              <a:buFont typeface="Calibri"/>
              <a:buAutoNum type="arabicPeriod"/>
            </a:pPr>
            <a:r>
              <a:rPr lang="en-US" sz="1200" b="1">
                <a:solidFill>
                  <a:srgbClr val="38D4D6"/>
                </a:solidFill>
                <a:latin typeface="Arial Rounded"/>
                <a:ea typeface="Arial Rounded"/>
                <a:cs typeface="Arial Rounded"/>
                <a:sym typeface="Arial Rounded"/>
              </a:rPr>
              <a:t>Water is an excellent material because although it takes a lot of energy to raise the temperature, hot water also takes a long time to cool down. The transfer of kinetic energy from the thermal source to the water is very fast. Water flows through a system of copper pipework (copper is an excellent conductor of heat that does not corrode and an easy material to manipulate for a plumber).</a:t>
            </a:r>
            <a:endParaRPr/>
          </a:p>
          <a:p>
            <a:pPr marL="228600" marR="0" lvl="0" indent="-228600" algn="l" rtl="0">
              <a:spcBef>
                <a:spcPts val="600"/>
              </a:spcBef>
              <a:spcAft>
                <a:spcPts val="0"/>
              </a:spcAft>
              <a:buClr>
                <a:srgbClr val="38D4D6"/>
              </a:buClr>
              <a:buSzPts val="1200"/>
              <a:buFont typeface="Calibri"/>
              <a:buAutoNum type="arabicPeriod"/>
            </a:pPr>
            <a:r>
              <a:rPr lang="en-US" sz="1200" b="1">
                <a:solidFill>
                  <a:srgbClr val="38D4D6"/>
                </a:solidFill>
                <a:latin typeface="Arial Rounded"/>
                <a:ea typeface="Arial Rounded"/>
                <a:cs typeface="Arial Rounded"/>
                <a:sym typeface="Arial Rounded"/>
              </a:rPr>
              <a:t>The specific heat capacity of the bricks in a night storage heater is higher than that of water. It follows that the bricks can then store much more energy than water and release that energy at a far slower rate. That means that the heaters will still be releasing warmth throughout the day and night, whereas water would have released its energy and be cold at a much faster rate.</a:t>
            </a:r>
            <a:endParaRPr/>
          </a:p>
        </p:txBody>
      </p:sp>
      <p:pic>
        <p:nvPicPr>
          <p:cNvPr id="147" name="Google Shape;147;p1" descr="Icon&#10;&#10;Description automatically generated with low confidence"/>
          <p:cNvPicPr preferRelativeResize="0"/>
          <p:nvPr/>
        </p:nvPicPr>
        <p:blipFill rotWithShape="1">
          <a:blip r:embed="rId3">
            <a:alphaModFix/>
          </a:blip>
          <a:srcRect/>
          <a:stretch/>
        </p:blipFill>
        <p:spPr>
          <a:xfrm>
            <a:off x="2053442" y="1756063"/>
            <a:ext cx="2781028" cy="479128"/>
          </a:xfrm>
          <a:prstGeom prst="rect">
            <a:avLst/>
          </a:prstGeom>
          <a:noFill/>
          <a:ln w="9525" cap="flat" cmpd="sng">
            <a:solidFill>
              <a:srgbClr val="38D4D6"/>
            </a:solidFill>
            <a:prstDash val="solid"/>
            <a:round/>
            <a:headEnd type="none" w="sm" len="sm"/>
            <a:tailEnd type="none" w="sm" len="sm"/>
          </a:ln>
        </p:spPr>
      </p:pic>
      <p:sp>
        <p:nvSpPr>
          <p:cNvPr id="148" name="Google Shape;148;p1"/>
          <p:cNvSpPr txBox="1"/>
          <p:nvPr/>
        </p:nvSpPr>
        <p:spPr>
          <a:xfrm>
            <a:off x="614647" y="2185836"/>
            <a:ext cx="1469248"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M    =  0.5kg</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𝛥𝜽   =  80°C</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C     = 4200J/kg°C</a:t>
            </a:r>
            <a:endParaRPr/>
          </a:p>
        </p:txBody>
      </p:sp>
      <p:sp>
        <p:nvSpPr>
          <p:cNvPr id="149" name="Google Shape;149;p1"/>
          <p:cNvSpPr txBox="1"/>
          <p:nvPr/>
        </p:nvSpPr>
        <p:spPr>
          <a:xfrm>
            <a:off x="640701" y="3335478"/>
            <a:ext cx="1117614"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M    =  2kg</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𝛥𝜽   =  8°C</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𝛥E   = 1600 J</a:t>
            </a:r>
            <a:endParaRPr/>
          </a:p>
        </p:txBody>
      </p:sp>
      <p:sp>
        <p:nvSpPr>
          <p:cNvPr id="150" name="Google Shape;150;p1"/>
          <p:cNvSpPr txBox="1"/>
          <p:nvPr/>
        </p:nvSpPr>
        <p:spPr>
          <a:xfrm>
            <a:off x="619202" y="4265066"/>
            <a:ext cx="1377878"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C     = 126J/kg°C</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𝛥𝜽   =  230°C</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𝛥E   = 5000 J</a:t>
            </a:r>
            <a:endParaRPr/>
          </a:p>
        </p:txBody>
      </p:sp>
      <p:sp>
        <p:nvSpPr>
          <p:cNvPr id="151" name="Google Shape;151;p1"/>
          <p:cNvSpPr txBox="1"/>
          <p:nvPr/>
        </p:nvSpPr>
        <p:spPr>
          <a:xfrm>
            <a:off x="640701" y="5260072"/>
            <a:ext cx="1469248"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M    =  2kg</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𝛥𝜽   =  100°C</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C     = 2000J/kg°C</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
          <p:cNvSpPr txBox="1"/>
          <p:nvPr/>
        </p:nvSpPr>
        <p:spPr>
          <a:xfrm>
            <a:off x="306819" y="1684880"/>
            <a:ext cx="6244359" cy="1015663"/>
          </a:xfrm>
          <a:prstGeom prst="rect">
            <a:avLst/>
          </a:prstGeom>
          <a:noFill/>
          <a:ln>
            <a:noFill/>
          </a:ln>
        </p:spPr>
        <p:txBody>
          <a:bodyPr spcFirstLastPara="1" wrap="square" lIns="91425" tIns="45700" rIns="91425" bIns="45700" anchor="t" anchorCtr="0">
            <a:spAutoFit/>
          </a:bodyPr>
          <a:lstStyle/>
          <a:p>
            <a:pPr marL="228600" marR="0" lvl="0" indent="-228600" algn="l" rtl="0">
              <a:spcBef>
                <a:spcPts val="0"/>
              </a:spcBef>
              <a:spcAft>
                <a:spcPts val="0"/>
              </a:spcAft>
              <a:buClr>
                <a:srgbClr val="38D4D6"/>
              </a:buClr>
              <a:buSzPts val="1200"/>
              <a:buFont typeface="Calibri"/>
              <a:buAutoNum type="arabicPeriod" startAt="9"/>
            </a:pPr>
            <a:r>
              <a:rPr lang="en-US" sz="1200" b="1">
                <a:solidFill>
                  <a:srgbClr val="38D4D6"/>
                </a:solidFill>
                <a:latin typeface="Arial Rounded"/>
                <a:ea typeface="Arial Rounded"/>
                <a:cs typeface="Arial Rounded"/>
                <a:sym typeface="Arial Rounded"/>
              </a:rPr>
              <a:t>Water filled radiators have a higher specific heat capacity than oil filled radiators.  This means that it takes less energy to raise the temperature of the oil filled radiator. However this also means the oil radiator will lose the heat quicker.  The water radiator will require more energy to raise its temperature,, but will lose heat slower. `</a:t>
            </a:r>
            <a:endParaRPr/>
          </a:p>
        </p:txBody>
      </p:sp>
      <p:sp>
        <p:nvSpPr>
          <p:cNvPr id="157" name="Google Shape;157;p2"/>
          <p:cNvSpPr/>
          <p:nvPr/>
        </p:nvSpPr>
        <p:spPr>
          <a:xfrm>
            <a:off x="1268998" y="1308872"/>
            <a:ext cx="4320000" cy="353544"/>
          </a:xfrm>
          <a:prstGeom prst="roundRect">
            <a:avLst>
              <a:gd name="adj" fmla="val 16667"/>
            </a:avLst>
          </a:prstGeom>
          <a:solidFill>
            <a:srgbClr val="00D4D6"/>
          </a:solidFill>
          <a:ln w="762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FFFFFF"/>
                </a:solidFill>
                <a:latin typeface="Arial Rounded"/>
                <a:ea typeface="Arial Rounded"/>
                <a:cs typeface="Arial Rounded"/>
                <a:sym typeface="Arial Rounded"/>
              </a:rPr>
              <a:t>Teacher answers</a:t>
            </a:r>
            <a:endParaRPr/>
          </a:p>
        </p:txBody>
      </p:sp>
      <p:sp>
        <p:nvSpPr>
          <p:cNvPr id="158" name="Google Shape;158;p2"/>
          <p:cNvSpPr txBox="1"/>
          <p:nvPr/>
        </p:nvSpPr>
        <p:spPr>
          <a:xfrm>
            <a:off x="306819" y="2700903"/>
            <a:ext cx="6244359" cy="6417141"/>
          </a:xfrm>
          <a:prstGeom prst="rect">
            <a:avLst/>
          </a:prstGeom>
          <a:noFill/>
          <a:ln>
            <a:noFill/>
          </a:ln>
        </p:spPr>
        <p:txBody>
          <a:bodyPr spcFirstLastPara="1" wrap="square" lIns="91425" tIns="45700" rIns="91425" bIns="45700" anchor="t" anchorCtr="0">
            <a:spAutoFit/>
          </a:bodyPr>
          <a:lstStyle/>
          <a:p>
            <a:pPr marL="228600" marR="0" lvl="0" indent="-228600" algn="l" rtl="0">
              <a:spcBef>
                <a:spcPts val="0"/>
              </a:spcBef>
              <a:spcAft>
                <a:spcPts val="0"/>
              </a:spcAft>
              <a:buClr>
                <a:srgbClr val="38D4D6"/>
              </a:buClr>
              <a:buSzPts val="1200"/>
              <a:buFont typeface="Calibri"/>
              <a:buAutoNum type="arabicPeriod" startAt="10"/>
            </a:pPr>
            <a:r>
              <a:rPr lang="en-US" sz="1200" b="1">
                <a:solidFill>
                  <a:srgbClr val="38D4D6"/>
                </a:solidFill>
                <a:latin typeface="Arial Rounded"/>
                <a:ea typeface="Arial Rounded"/>
                <a:cs typeface="Arial Rounded"/>
                <a:sym typeface="Arial Rounded"/>
              </a:rPr>
              <a:t> 	3 / 1000  =  0.003</a:t>
            </a:r>
            <a:endParaRPr/>
          </a:p>
          <a:p>
            <a:pPr marL="0" marR="0" lvl="0" indent="0" algn="l" rtl="0">
              <a:spcBef>
                <a:spcPts val="600"/>
              </a:spcBef>
              <a:spcAft>
                <a:spcPts val="0"/>
              </a:spcAft>
              <a:buNone/>
            </a:pPr>
            <a:r>
              <a:rPr lang="en-US" sz="1200" b="1">
                <a:solidFill>
                  <a:srgbClr val="38D4D6"/>
                </a:solidFill>
                <a:latin typeface="Arial Rounded"/>
                <a:ea typeface="Arial Rounded"/>
                <a:cs typeface="Arial Rounded"/>
                <a:sym typeface="Arial Rounded"/>
              </a:rPr>
              <a:t>	60  - 20   =   40</a:t>
            </a:r>
            <a:endParaRPr/>
          </a:p>
          <a:p>
            <a:pPr marL="0" marR="0" lvl="0" indent="0" algn="l" rtl="0">
              <a:spcBef>
                <a:spcPts val="600"/>
              </a:spcBef>
              <a:spcAft>
                <a:spcPts val="0"/>
              </a:spcAft>
              <a:buNone/>
            </a:pPr>
            <a:r>
              <a:rPr lang="en-US" sz="1200" b="1">
                <a:solidFill>
                  <a:srgbClr val="38D4D6"/>
                </a:solidFill>
                <a:latin typeface="Arial Rounded"/>
                <a:ea typeface="Arial Rounded"/>
                <a:cs typeface="Arial Rounded"/>
                <a:sym typeface="Arial Rounded"/>
              </a:rPr>
              <a:t>	</a:t>
            </a:r>
            <a:endParaRPr/>
          </a:p>
          <a:p>
            <a:pPr marL="914400" marR="0" lvl="2" indent="0" algn="l" rtl="0">
              <a:spcBef>
                <a:spcPts val="600"/>
              </a:spcBef>
              <a:spcAft>
                <a:spcPts val="0"/>
              </a:spcAft>
              <a:buNone/>
            </a:pPr>
            <a:r>
              <a:rPr lang="en-US" sz="1200" b="1" i="0" u="none" strike="noStrike" cap="none">
                <a:solidFill>
                  <a:srgbClr val="38D4D6"/>
                </a:solidFill>
                <a:latin typeface="Arial Rounded"/>
                <a:ea typeface="Arial Rounded"/>
                <a:cs typeface="Arial Rounded"/>
                <a:sym typeface="Arial Rounded"/>
              </a:rPr>
              <a:t>	 	</a:t>
            </a:r>
            <a:r>
              <a:rPr lang="en-US" sz="1200" b="1" i="0" u="none" strike="noStrike" cap="none">
                <a:solidFill>
                  <a:srgbClr val="797979"/>
                </a:solidFill>
                <a:latin typeface="Arial Rounded"/>
                <a:ea typeface="Arial Rounded"/>
                <a:cs typeface="Arial Rounded"/>
                <a:sym typeface="Arial Rounded"/>
              </a:rPr>
              <a:t>E  = 0.003  X  390 X  40  =  46.8 J</a:t>
            </a:r>
            <a:endParaRPr/>
          </a:p>
          <a:p>
            <a:pPr marL="0" marR="0" lvl="0" indent="0" algn="l" rtl="0">
              <a:spcBef>
                <a:spcPts val="600"/>
              </a:spcBef>
              <a:spcAft>
                <a:spcPts val="0"/>
              </a:spcAft>
              <a:buNone/>
            </a:pPr>
            <a:endParaRPr sz="1200" b="1">
              <a:solidFill>
                <a:srgbClr val="38D4D6"/>
              </a:solidFill>
              <a:latin typeface="Arial Rounded"/>
              <a:ea typeface="Arial Rounded"/>
              <a:cs typeface="Arial Rounded"/>
              <a:sym typeface="Arial Rounded"/>
            </a:endParaRPr>
          </a:p>
          <a:p>
            <a:pPr marL="228600" marR="0" lvl="0" indent="-228600" algn="l" rtl="0">
              <a:spcBef>
                <a:spcPts val="600"/>
              </a:spcBef>
              <a:spcAft>
                <a:spcPts val="0"/>
              </a:spcAft>
              <a:buClr>
                <a:srgbClr val="38D4D6"/>
              </a:buClr>
              <a:buSzPts val="1200"/>
              <a:buFont typeface="Calibri"/>
              <a:buAutoNum type="arabicPeriod" startAt="11"/>
            </a:pPr>
            <a:r>
              <a:rPr lang="en-US" sz="1200" b="1">
                <a:solidFill>
                  <a:srgbClr val="38D4D6"/>
                </a:solidFill>
                <a:latin typeface="Arial Rounded"/>
                <a:ea typeface="Arial Rounded"/>
                <a:cs typeface="Arial Rounded"/>
                <a:sym typeface="Arial Rounded"/>
              </a:rPr>
              <a:t>  20000 /  1000  =  20 kg</a:t>
            </a:r>
            <a:endParaRPr/>
          </a:p>
          <a:p>
            <a:pPr marL="228600" marR="0" lvl="0" indent="-152400" algn="l" rtl="0">
              <a:spcBef>
                <a:spcPts val="600"/>
              </a:spcBef>
              <a:spcAft>
                <a:spcPts val="0"/>
              </a:spcAft>
              <a:buClr>
                <a:schemeClr val="dk1"/>
              </a:buClr>
              <a:buSzPts val="1200"/>
              <a:buFont typeface="Calibri"/>
              <a:buNone/>
            </a:pPr>
            <a:endParaRPr sz="1200" b="1">
              <a:solidFill>
                <a:srgbClr val="38D4D6"/>
              </a:solidFill>
              <a:latin typeface="Arial Rounded"/>
              <a:ea typeface="Arial Rounded"/>
              <a:cs typeface="Arial Rounded"/>
              <a:sym typeface="Arial Rounded"/>
            </a:endParaRPr>
          </a:p>
          <a:p>
            <a:pPr marL="228600" marR="0" lvl="0" indent="-152400" algn="l" rtl="0">
              <a:spcBef>
                <a:spcPts val="600"/>
              </a:spcBef>
              <a:spcAft>
                <a:spcPts val="0"/>
              </a:spcAft>
              <a:buClr>
                <a:schemeClr val="dk1"/>
              </a:buClr>
              <a:buSzPts val="1200"/>
              <a:buFont typeface="Calibri"/>
              <a:buNone/>
            </a:pPr>
            <a:endParaRPr sz="1200" b="1">
              <a:solidFill>
                <a:srgbClr val="38D4D6"/>
              </a:solidFill>
              <a:latin typeface="Arial Rounded"/>
              <a:ea typeface="Arial Rounded"/>
              <a:cs typeface="Arial Rounded"/>
              <a:sym typeface="Arial Rounded"/>
            </a:endParaRPr>
          </a:p>
          <a:p>
            <a:pPr marL="1828800" marR="0" lvl="4" indent="0" algn="l" rtl="0">
              <a:spcBef>
                <a:spcPts val="600"/>
              </a:spcBef>
              <a:spcAft>
                <a:spcPts val="0"/>
              </a:spcAft>
              <a:buNone/>
            </a:pPr>
            <a:r>
              <a:rPr lang="en-US" sz="1200" b="1" i="0" u="none" strike="noStrike" cap="none">
                <a:solidFill>
                  <a:srgbClr val="797979"/>
                </a:solidFill>
                <a:latin typeface="Arial Rounded"/>
                <a:ea typeface="Arial Rounded"/>
                <a:cs typeface="Arial Rounded"/>
                <a:sym typeface="Arial Rounded"/>
              </a:rPr>
              <a:t>336,000 J = 20 kg X (4200J/kg°C) X (50°C – t</a:t>
            </a:r>
            <a:r>
              <a:rPr lang="en-US" sz="800" b="1" i="0" u="none" strike="noStrike" cap="none">
                <a:solidFill>
                  <a:srgbClr val="797979"/>
                </a:solidFill>
                <a:latin typeface="Arial Rounded"/>
                <a:ea typeface="Arial Rounded"/>
                <a:cs typeface="Arial Rounded"/>
                <a:sym typeface="Arial Rounded"/>
              </a:rPr>
              <a:t>0</a:t>
            </a:r>
            <a:r>
              <a:rPr lang="en-US" sz="1200" b="1" i="0" u="none" strike="noStrike" cap="none">
                <a:solidFill>
                  <a:srgbClr val="797979"/>
                </a:solidFill>
                <a:latin typeface="Arial Rounded"/>
                <a:ea typeface="Arial Rounded"/>
                <a:cs typeface="Arial Rounded"/>
                <a:sym typeface="Arial Rounded"/>
              </a:rPr>
              <a:t>)</a:t>
            </a:r>
            <a:endParaRPr/>
          </a:p>
          <a:p>
            <a:pPr marL="1828800" marR="0" lvl="4" indent="0" algn="l" rtl="0">
              <a:spcBef>
                <a:spcPts val="600"/>
              </a:spcBef>
              <a:spcAft>
                <a:spcPts val="0"/>
              </a:spcAft>
              <a:buNone/>
            </a:pPr>
            <a:endParaRPr sz="800" b="1" i="0" u="none" strike="noStrike" cap="none">
              <a:solidFill>
                <a:srgbClr val="797979"/>
              </a:solidFill>
              <a:latin typeface="Arial Rounded"/>
              <a:ea typeface="Arial Rounded"/>
              <a:cs typeface="Arial Rounded"/>
              <a:sym typeface="Arial Rounded"/>
            </a:endParaRPr>
          </a:p>
          <a:p>
            <a:pPr marL="1828800" marR="0" lvl="4" indent="0" algn="l" rtl="0">
              <a:spcBef>
                <a:spcPts val="600"/>
              </a:spcBef>
              <a:spcAft>
                <a:spcPts val="0"/>
              </a:spcAft>
              <a:buNone/>
            </a:pPr>
            <a:endParaRPr sz="1200" b="1" i="0" u="none" strike="noStrike" cap="none">
              <a:solidFill>
                <a:srgbClr val="797979"/>
              </a:solidFill>
              <a:latin typeface="Arial Rounded"/>
              <a:ea typeface="Arial Rounded"/>
              <a:cs typeface="Arial Rounded"/>
              <a:sym typeface="Arial Rounded"/>
            </a:endParaRPr>
          </a:p>
          <a:p>
            <a:pPr marL="1828800" marR="0" lvl="4" indent="0" algn="l" rtl="0">
              <a:spcBef>
                <a:spcPts val="600"/>
              </a:spcBef>
              <a:spcAft>
                <a:spcPts val="0"/>
              </a:spcAft>
              <a:buNone/>
            </a:pPr>
            <a:r>
              <a:rPr lang="en-US" sz="1200" b="1" i="0" u="none" strike="noStrike" cap="none">
                <a:solidFill>
                  <a:srgbClr val="797979"/>
                </a:solidFill>
                <a:latin typeface="Arial Rounded"/>
                <a:ea typeface="Arial Rounded"/>
                <a:cs typeface="Arial Rounded"/>
                <a:sym typeface="Arial Rounded"/>
              </a:rPr>
              <a:t>336,000 J = 84000J/kg°C X (50°C – t</a:t>
            </a:r>
            <a:r>
              <a:rPr lang="en-US" sz="800" b="1" i="0" u="none" strike="noStrike" cap="none">
                <a:solidFill>
                  <a:srgbClr val="797979"/>
                </a:solidFill>
                <a:latin typeface="Arial Rounded"/>
                <a:ea typeface="Arial Rounded"/>
                <a:cs typeface="Arial Rounded"/>
                <a:sym typeface="Arial Rounded"/>
              </a:rPr>
              <a:t>0</a:t>
            </a:r>
            <a:r>
              <a:rPr lang="en-US" sz="1200" b="1" i="0" u="none" strike="noStrike" cap="none">
                <a:solidFill>
                  <a:srgbClr val="797979"/>
                </a:solidFill>
                <a:latin typeface="Arial Rounded"/>
                <a:ea typeface="Arial Rounded"/>
                <a:cs typeface="Arial Rounded"/>
                <a:sym typeface="Arial Rounded"/>
              </a:rPr>
              <a:t>)</a:t>
            </a:r>
            <a:endParaRPr/>
          </a:p>
          <a:p>
            <a:pPr marL="1828800" marR="0" lvl="4" indent="0" algn="l" rtl="0">
              <a:spcBef>
                <a:spcPts val="600"/>
              </a:spcBef>
              <a:spcAft>
                <a:spcPts val="0"/>
              </a:spcAft>
              <a:buNone/>
            </a:pPr>
            <a:endParaRPr sz="1200" b="1" i="0" u="none" strike="noStrike" cap="none">
              <a:solidFill>
                <a:srgbClr val="797979"/>
              </a:solidFill>
              <a:latin typeface="Arial Rounded"/>
              <a:ea typeface="Arial Rounded"/>
              <a:cs typeface="Arial Rounded"/>
              <a:sym typeface="Arial Rounded"/>
            </a:endParaRPr>
          </a:p>
          <a:p>
            <a:pPr marL="2057400" marR="0" lvl="4" indent="-228600" algn="l" rtl="0">
              <a:spcBef>
                <a:spcPts val="600"/>
              </a:spcBef>
              <a:spcAft>
                <a:spcPts val="0"/>
              </a:spcAft>
              <a:buClr>
                <a:srgbClr val="797979"/>
              </a:buClr>
              <a:buSzPts val="1200"/>
              <a:buFont typeface="Arial Rounded"/>
              <a:buAutoNum type="arabicPlain" startAt="4"/>
            </a:pPr>
            <a:r>
              <a:rPr lang="en-US" sz="1200" b="1" i="0" u="none" strike="noStrike" cap="none">
                <a:solidFill>
                  <a:srgbClr val="797979"/>
                </a:solidFill>
                <a:latin typeface="Arial Rounded"/>
                <a:ea typeface="Arial Rounded"/>
                <a:cs typeface="Arial Rounded"/>
                <a:sym typeface="Arial Rounded"/>
              </a:rPr>
              <a:t>=  (50°C – t</a:t>
            </a:r>
            <a:r>
              <a:rPr lang="en-US" sz="800" b="1" i="0" u="none" strike="noStrike" cap="none">
                <a:solidFill>
                  <a:srgbClr val="797979"/>
                </a:solidFill>
                <a:latin typeface="Arial Rounded"/>
                <a:ea typeface="Arial Rounded"/>
                <a:cs typeface="Arial Rounded"/>
                <a:sym typeface="Arial Rounded"/>
              </a:rPr>
              <a:t>0</a:t>
            </a:r>
            <a:r>
              <a:rPr lang="en-US" sz="1200" b="1" i="0" u="none" strike="noStrike" cap="none">
                <a:solidFill>
                  <a:srgbClr val="797979"/>
                </a:solidFill>
                <a:latin typeface="Arial Rounded"/>
                <a:ea typeface="Arial Rounded"/>
                <a:cs typeface="Arial Rounded"/>
                <a:sym typeface="Arial Rounded"/>
              </a:rPr>
              <a:t>)</a:t>
            </a:r>
            <a:endParaRPr/>
          </a:p>
          <a:p>
            <a:pPr marL="2057400" marR="0" lvl="4" indent="-152400" algn="l" rtl="0">
              <a:spcBef>
                <a:spcPts val="600"/>
              </a:spcBef>
              <a:spcAft>
                <a:spcPts val="0"/>
              </a:spcAft>
              <a:buClr>
                <a:schemeClr val="dk1"/>
              </a:buClr>
              <a:buSzPts val="1200"/>
              <a:buFont typeface="Calibri"/>
              <a:buNone/>
            </a:pPr>
            <a:endParaRPr sz="1200" b="1" i="0" u="none" strike="noStrike" cap="none">
              <a:solidFill>
                <a:srgbClr val="797979"/>
              </a:solidFill>
              <a:latin typeface="Arial Rounded"/>
              <a:ea typeface="Arial Rounded"/>
              <a:cs typeface="Arial Rounded"/>
              <a:sym typeface="Arial Rounded"/>
            </a:endParaRPr>
          </a:p>
          <a:p>
            <a:pPr marL="1828800" marR="0" lvl="4" indent="0" algn="l" rtl="0">
              <a:spcBef>
                <a:spcPts val="600"/>
              </a:spcBef>
              <a:spcAft>
                <a:spcPts val="0"/>
              </a:spcAft>
              <a:buNone/>
            </a:pPr>
            <a:r>
              <a:rPr lang="en-US" sz="1200" b="1" i="0" u="none" strike="noStrike" cap="none">
                <a:solidFill>
                  <a:srgbClr val="797979"/>
                </a:solidFill>
                <a:latin typeface="Arial Rounded"/>
                <a:ea typeface="Arial Rounded"/>
                <a:cs typeface="Arial Rounded"/>
                <a:sym typeface="Arial Rounded"/>
              </a:rPr>
              <a:t>46°C  =  t</a:t>
            </a:r>
            <a:r>
              <a:rPr lang="en-US" sz="800" b="1" i="0" u="none" strike="noStrike" cap="none">
                <a:solidFill>
                  <a:srgbClr val="797979"/>
                </a:solidFill>
                <a:latin typeface="Arial Rounded"/>
                <a:ea typeface="Arial Rounded"/>
                <a:cs typeface="Arial Rounded"/>
                <a:sym typeface="Arial Rounded"/>
              </a:rPr>
              <a:t>0</a:t>
            </a:r>
            <a:endParaRPr sz="1200" b="1" i="0" u="none" strike="noStrike" cap="none">
              <a:solidFill>
                <a:srgbClr val="797979"/>
              </a:solidFill>
              <a:latin typeface="Arial Rounded"/>
              <a:ea typeface="Arial Rounded"/>
              <a:cs typeface="Arial Rounded"/>
              <a:sym typeface="Arial Rounded"/>
            </a:endParaRPr>
          </a:p>
          <a:p>
            <a:pPr marL="228600" marR="0" lvl="0" indent="-152400" algn="l" rtl="0">
              <a:spcBef>
                <a:spcPts val="600"/>
              </a:spcBef>
              <a:spcAft>
                <a:spcPts val="0"/>
              </a:spcAft>
              <a:buClr>
                <a:schemeClr val="dk1"/>
              </a:buClr>
              <a:buSzPts val="1200"/>
              <a:buFont typeface="Calibri"/>
              <a:buNone/>
            </a:pPr>
            <a:endParaRPr sz="1200" b="1">
              <a:solidFill>
                <a:srgbClr val="38D4D6"/>
              </a:solidFill>
              <a:latin typeface="Arial Rounded"/>
              <a:ea typeface="Arial Rounded"/>
              <a:cs typeface="Arial Rounded"/>
              <a:sym typeface="Arial Rounded"/>
            </a:endParaRPr>
          </a:p>
          <a:p>
            <a:pPr marL="228600" marR="0" lvl="0" indent="-228600" algn="l" rtl="0">
              <a:spcBef>
                <a:spcPts val="600"/>
              </a:spcBef>
              <a:spcAft>
                <a:spcPts val="0"/>
              </a:spcAft>
              <a:buClr>
                <a:srgbClr val="38D4D6"/>
              </a:buClr>
              <a:buSzPts val="1200"/>
              <a:buFont typeface="Calibri"/>
              <a:buAutoNum type="arabicPeriod" startAt="11"/>
            </a:pPr>
            <a:r>
              <a:rPr lang="en-US" sz="1200" b="1">
                <a:solidFill>
                  <a:srgbClr val="38D4D6"/>
                </a:solidFill>
                <a:latin typeface="Arial Rounded"/>
                <a:ea typeface="Arial Rounded"/>
                <a:cs typeface="Arial Rounded"/>
                <a:sym typeface="Arial Rounded"/>
              </a:rPr>
              <a:t>Stone has a high specific heat capacity, so it takes a lot of energy to get it to reach a good temperature. Once it has reached that temperature, it also loses energy slowly.</a:t>
            </a:r>
            <a:endParaRPr sz="1200" b="1">
              <a:solidFill>
                <a:srgbClr val="38D4D6"/>
              </a:solidFill>
              <a:latin typeface="Arial Rounded"/>
              <a:ea typeface="Arial Rounded"/>
              <a:cs typeface="Arial Rounded"/>
              <a:sym typeface="Arial Rounded"/>
            </a:endParaRPr>
          </a:p>
          <a:p>
            <a:pPr marL="228600" marR="0" lvl="0" indent="-152400" algn="l" rtl="0">
              <a:spcBef>
                <a:spcPts val="1200"/>
              </a:spcBef>
              <a:spcAft>
                <a:spcPts val="0"/>
              </a:spcAft>
              <a:buClr>
                <a:schemeClr val="dk1"/>
              </a:buClr>
              <a:buSzPts val="1200"/>
              <a:buFont typeface="Calibri"/>
              <a:buNone/>
            </a:pPr>
            <a:endParaRPr sz="1200" b="1">
              <a:solidFill>
                <a:srgbClr val="38D4D6"/>
              </a:solidFill>
              <a:latin typeface="Arial Rounded"/>
              <a:ea typeface="Arial Rounded"/>
              <a:cs typeface="Arial Rounded"/>
              <a:sym typeface="Arial Rounded"/>
            </a:endParaRPr>
          </a:p>
          <a:p>
            <a:pPr marL="228600" marR="0" lvl="0" indent="-152400" algn="l" rtl="0">
              <a:spcBef>
                <a:spcPts val="600"/>
              </a:spcBef>
              <a:spcAft>
                <a:spcPts val="0"/>
              </a:spcAft>
              <a:buClr>
                <a:schemeClr val="dk1"/>
              </a:buClr>
              <a:buSzPts val="1200"/>
              <a:buFont typeface="Calibri"/>
              <a:buNone/>
            </a:pPr>
            <a:endParaRPr sz="1200" b="1">
              <a:solidFill>
                <a:srgbClr val="38D4D6"/>
              </a:solidFill>
              <a:latin typeface="Arial Rounded"/>
              <a:ea typeface="Arial Rounded"/>
              <a:cs typeface="Arial Rounded"/>
              <a:sym typeface="Arial Rounded"/>
            </a:endParaRPr>
          </a:p>
          <a:p>
            <a:pPr marL="228600" marR="0" lvl="0" indent="-152400" algn="l" rtl="0">
              <a:spcBef>
                <a:spcPts val="600"/>
              </a:spcBef>
              <a:spcAft>
                <a:spcPts val="0"/>
              </a:spcAft>
              <a:buClr>
                <a:schemeClr val="dk1"/>
              </a:buClr>
              <a:buSzPts val="1200"/>
              <a:buFont typeface="Calibri"/>
              <a:buNone/>
            </a:pPr>
            <a:endParaRPr sz="1200" b="1">
              <a:solidFill>
                <a:srgbClr val="38D4D6"/>
              </a:solidFill>
              <a:latin typeface="Arial Rounded"/>
              <a:ea typeface="Arial Rounded"/>
              <a:cs typeface="Arial Rounded"/>
              <a:sym typeface="Arial Rounded"/>
            </a:endParaRPr>
          </a:p>
          <a:p>
            <a:pPr marL="0" marR="0" lvl="0" indent="0" algn="l" rtl="0">
              <a:spcBef>
                <a:spcPts val="600"/>
              </a:spcBef>
              <a:spcAft>
                <a:spcPts val="0"/>
              </a:spcAft>
              <a:buNone/>
            </a:pPr>
            <a:endParaRPr sz="1200" b="1">
              <a:solidFill>
                <a:srgbClr val="38D4D6"/>
              </a:solidFill>
              <a:latin typeface="Arial Rounded"/>
              <a:ea typeface="Arial Rounded"/>
              <a:cs typeface="Arial Rounded"/>
              <a:sym typeface="Arial Rounded"/>
            </a:endParaRPr>
          </a:p>
          <a:p>
            <a:pPr marL="228600" marR="0" lvl="0" indent="-152400" algn="l" rtl="0">
              <a:spcBef>
                <a:spcPts val="600"/>
              </a:spcBef>
              <a:spcAft>
                <a:spcPts val="0"/>
              </a:spcAft>
              <a:buClr>
                <a:schemeClr val="dk1"/>
              </a:buClr>
              <a:buSzPts val="1200"/>
              <a:buFont typeface="Calibri"/>
              <a:buNone/>
            </a:pPr>
            <a:endParaRPr sz="1200" b="1">
              <a:solidFill>
                <a:srgbClr val="38D4D6"/>
              </a:solidFill>
              <a:latin typeface="Arial Rounded"/>
              <a:ea typeface="Arial Rounded"/>
              <a:cs typeface="Arial Rounded"/>
              <a:sym typeface="Arial Rounded"/>
            </a:endParaRPr>
          </a:p>
        </p:txBody>
      </p:sp>
      <p:sp>
        <p:nvSpPr>
          <p:cNvPr id="159" name="Google Shape;159;p2"/>
          <p:cNvSpPr txBox="1"/>
          <p:nvPr/>
        </p:nvSpPr>
        <p:spPr>
          <a:xfrm>
            <a:off x="573025" y="4865516"/>
            <a:ext cx="1469248"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M    =  20kg</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𝛥𝜽   =  50°C</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𝛥E   = 336,000 J</a:t>
            </a:r>
            <a:endParaRPr/>
          </a:p>
          <a:p>
            <a:pPr marL="0" marR="0" lvl="0" indent="0" algn="l" rtl="0">
              <a:spcBef>
                <a:spcPts val="0"/>
              </a:spcBef>
              <a:spcAft>
                <a:spcPts val="0"/>
              </a:spcAft>
              <a:buNone/>
            </a:pPr>
            <a:r>
              <a:rPr lang="en-US" sz="1200" b="1">
                <a:solidFill>
                  <a:srgbClr val="38D4D6"/>
                </a:solidFill>
                <a:latin typeface="Arial Rounded"/>
                <a:ea typeface="Arial Rounded"/>
                <a:cs typeface="Arial Rounded"/>
                <a:sym typeface="Arial Rounded"/>
              </a:rPr>
              <a:t>C     = 4200J/kg°C</a:t>
            </a:r>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523</Words>
  <Application>Microsoft Macintosh PowerPoint</Application>
  <PresentationFormat>A4 Paper (210x297 mm)</PresentationFormat>
  <Paragraphs>54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 Rounded</vt: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 Debney</dc:creator>
  <cp:lastModifiedBy>Shannon Weldon (BIO - Postgraduate Researcher)</cp:lastModifiedBy>
  <cp:revision>1</cp:revision>
  <dcterms:created xsi:type="dcterms:W3CDTF">2022-04-04T12:23:53Z</dcterms:created>
  <dcterms:modified xsi:type="dcterms:W3CDTF">2022-08-19T10:19:13Z</dcterms:modified>
</cp:coreProperties>
</file>