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  <a:srgbClr val="FFFFFF"/>
    <a:srgbClr val="33CCCB"/>
    <a:srgbClr val="009193"/>
    <a:srgbClr val="FFD966"/>
    <a:srgbClr val="4472C4"/>
    <a:srgbClr val="009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9"/>
    <p:restoredTop sz="94643"/>
  </p:normalViewPr>
  <p:slideViewPr>
    <p:cSldViewPr snapToGrid="0" snapToObjects="1">
      <p:cViewPr varScale="1">
        <p:scale>
          <a:sx n="54" d="100"/>
          <a:sy n="54" d="100"/>
        </p:scale>
        <p:origin x="27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EAB7BE-5686-4F3F-8D63-D6E3230A2E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3E88FC-A6CE-4FE7-910B-9F9E5023F6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81FC9-452A-4E49-B698-C26636048CCB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CA2EA-6EA2-43A5-8BC0-62504A57EC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E9220-BC51-44BA-B715-8ECBC7690D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246E-9A9E-4496-98ED-46B3CD154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407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1C9AA-2ED9-4E49-8CD5-D280048990C9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5DDF9-3842-4A45-BD8F-385B456F5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2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5DDF9-3842-4A45-BD8F-385B456F50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5DDF9-3842-4A45-BD8F-385B456F50C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3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82DF5876-EC16-A24A-BE2F-21B9CB0F73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68027"/>
          <a:stretch/>
        </p:blipFill>
        <p:spPr>
          <a:xfrm>
            <a:off x="177281" y="180392"/>
            <a:ext cx="559397" cy="540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8775A4-6397-A444-AF73-6442044AB00F}"/>
              </a:ext>
            </a:extLst>
          </p:cNvPr>
          <p:cNvSpPr txBox="1"/>
          <p:nvPr userDrawn="1"/>
        </p:nvSpPr>
        <p:spPr>
          <a:xfrm>
            <a:off x="2665810" y="9583027"/>
            <a:ext cx="15263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© 2019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CAC7332-8692-4B48-9384-F89AAF89CE2D}"/>
              </a:ext>
            </a:extLst>
          </p:cNvPr>
          <p:cNvSpPr/>
          <p:nvPr userDrawn="1"/>
        </p:nvSpPr>
        <p:spPr>
          <a:xfrm>
            <a:off x="171000" y="800101"/>
            <a:ext cx="6516000" cy="8782926"/>
          </a:xfrm>
          <a:prstGeom prst="roundRect">
            <a:avLst>
              <a:gd name="adj" fmla="val 1244"/>
            </a:avLst>
          </a:prstGeom>
          <a:noFill/>
          <a:ln w="12700"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22B2051-368F-AF43-BF71-FD9F8928054A}"/>
              </a:ext>
            </a:extLst>
          </p:cNvPr>
          <p:cNvSpPr/>
          <p:nvPr userDrawn="1"/>
        </p:nvSpPr>
        <p:spPr>
          <a:xfrm>
            <a:off x="171000" y="180392"/>
            <a:ext cx="6516000" cy="540000"/>
          </a:xfrm>
          <a:prstGeom prst="roundRect">
            <a:avLst>
              <a:gd name="adj" fmla="val 19176"/>
            </a:avLst>
          </a:prstGeom>
          <a:noFill/>
          <a:ln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6ADBF"/>
                </a:solidFill>
                <a:effectLst/>
                <a:uLnTx/>
                <a:uFillTx/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S07.37.03.CHN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6ADBF"/>
                </a:solidFill>
                <a:effectLst/>
                <a:uLnTx/>
                <a:uFillTx/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Mission Objective: Describe the orbit of the Moon </a:t>
            </a:r>
          </a:p>
        </p:txBody>
      </p:sp>
    </p:spTree>
    <p:extLst>
      <p:ext uri="{BB962C8B-B14F-4D97-AF65-F5344CB8AC3E}">
        <p14:creationId xmlns:p14="http://schemas.microsoft.com/office/powerpoint/2010/main" val="180730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257F8FB-10B5-42B6-9ACC-E241A8BA84C4}"/>
              </a:ext>
            </a:extLst>
          </p:cNvPr>
          <p:cNvSpPr txBox="1"/>
          <p:nvPr/>
        </p:nvSpPr>
        <p:spPr>
          <a:xfrm>
            <a:off x="2260186" y="848774"/>
            <a:ext cx="2337640" cy="374571"/>
          </a:xfrm>
          <a:prstGeom prst="roundRect">
            <a:avLst/>
          </a:prstGeom>
          <a:solidFill>
            <a:srgbClr val="16ADBF"/>
          </a:solidFill>
          <a:ln w="762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lvl="0" algn="ctr"/>
            <a:r>
              <a:rPr lang="en-GB" sz="1600" dirty="0">
                <a:solidFill>
                  <a:prstClr val="white"/>
                </a:solidFill>
                <a:latin typeface="Arial Rounded MT Bold" panose="020F0704030504030204" pitchFamily="34" charset="77"/>
              </a:rPr>
              <a:t>Moon orbit simulation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63DB8A-3AA9-AF4B-875A-C989DDE16056}"/>
              </a:ext>
            </a:extLst>
          </p:cNvPr>
          <p:cNvSpPr txBox="1"/>
          <p:nvPr/>
        </p:nvSpPr>
        <p:spPr>
          <a:xfrm>
            <a:off x="171000" y="1275689"/>
            <a:ext cx="65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Use this handout as a guide to help you use the PHET interactive simulation and answer the following questions.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B8B80A-6B9A-4C6C-82A8-DB2547B23BEB}"/>
              </a:ext>
            </a:extLst>
          </p:cNvPr>
          <p:cNvSpPr/>
          <p:nvPr/>
        </p:nvSpPr>
        <p:spPr>
          <a:xfrm>
            <a:off x="171000" y="1789698"/>
            <a:ext cx="6484777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Click on the PHET interactive simulation and choose ‘model’. To enter full screen, click the three dots in the bottom right hand corner and click ‘Full Screen’.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On the right hand side, click the Earth and </a:t>
            </a:r>
            <a:b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Moon option and press play.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1. Describe what you see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</a:t>
            </a:r>
            <a:b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</a:t>
            </a:r>
            <a:b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</a:t>
            </a:r>
            <a:b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Turn gravity off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2. What happened? Why?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</a:t>
            </a: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Click ‘Return Objects’ and turn gravity back on. Click ‘Path’ and ‘Gravity Force’ and press play.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3. Why does the Earth’s gravity force arrow and the Moon’s gravity force arrow always point toward each other?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Pause the simulation. Using the slider, change the mass of the planet. 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4. What happens to the size of the arrows and why?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5. Investigate what happens to path of the Moons orbit when you change the planet mass. Write your finding here, making clear notes on what the planet mass was set to.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BC4D75-2259-4F6B-A6D8-0E8A89385E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00" b="11106"/>
          <a:stretch/>
        </p:blipFill>
        <p:spPr>
          <a:xfrm>
            <a:off x="3594099" y="2452638"/>
            <a:ext cx="2944837" cy="1655210"/>
          </a:xfrm>
          <a:prstGeom prst="roundRect">
            <a:avLst>
              <a:gd name="adj" fmla="val 9023"/>
            </a:avLst>
          </a:prstGeom>
          <a:ln w="12700">
            <a:solidFill>
              <a:srgbClr val="16ADBF"/>
            </a:solidFill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1899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257F8FB-10B5-42B6-9ACC-E241A8BA84C4}"/>
              </a:ext>
            </a:extLst>
          </p:cNvPr>
          <p:cNvSpPr txBox="1"/>
          <p:nvPr/>
        </p:nvSpPr>
        <p:spPr>
          <a:xfrm>
            <a:off x="2260186" y="848774"/>
            <a:ext cx="2337640" cy="374571"/>
          </a:xfrm>
          <a:prstGeom prst="roundRect">
            <a:avLst/>
          </a:prstGeom>
          <a:solidFill>
            <a:srgbClr val="16ADBF"/>
          </a:solidFill>
          <a:ln w="762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lvl="0" algn="ctr"/>
            <a:r>
              <a:rPr lang="en-GB" sz="1600" dirty="0">
                <a:solidFill>
                  <a:prstClr val="white"/>
                </a:solidFill>
                <a:latin typeface="Arial Rounded MT Bold" panose="020F0704030504030204" pitchFamily="34" charset="77"/>
              </a:rPr>
              <a:t>Moon orbit simulation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B8B80A-6B9A-4C6C-82A8-DB2547B23BEB}"/>
              </a:ext>
            </a:extLst>
          </p:cNvPr>
          <p:cNvSpPr/>
          <p:nvPr/>
        </p:nvSpPr>
        <p:spPr>
          <a:xfrm>
            <a:off x="186611" y="1284305"/>
            <a:ext cx="6484777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6. Now do the same for the Moon mass, keeping the planet mass set to ‘Earth’. Pay attention to the Earth’s movement. 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Click the orange reset button in the bottom right corner of the screen and select the Sun, Earth and Moon option.  Press play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7.Draw in the space below what you think the Earth and the Moons orbit path will look like. 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 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Click ‘Path’ and press play. 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8. How close was your prediction. Explain what you got right and what you got wrong. </a:t>
            </a:r>
          </a:p>
          <a:p>
            <a:pPr lvl="0"/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sz="16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Click ‘Velocity’.</a:t>
            </a:r>
          </a:p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9. How does the velocity of the Moon and the Earth change during their orbits?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4A93240-E18A-43DE-907A-BF05A3CC3763}"/>
              </a:ext>
            </a:extLst>
          </p:cNvPr>
          <p:cNvSpPr/>
          <p:nvPr/>
        </p:nvSpPr>
        <p:spPr>
          <a:xfrm>
            <a:off x="426720" y="3728719"/>
            <a:ext cx="6035040" cy="2757805"/>
          </a:xfrm>
          <a:prstGeom prst="roundRect">
            <a:avLst>
              <a:gd name="adj" fmla="val 11434"/>
            </a:avLst>
          </a:prstGeom>
          <a:noFill/>
          <a:ln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A3408D1-13CB-49C5-82CC-CDCDB268CC9A}"/>
              </a:ext>
            </a:extLst>
          </p:cNvPr>
          <p:cNvSpPr/>
          <p:nvPr/>
        </p:nvSpPr>
        <p:spPr>
          <a:xfrm>
            <a:off x="3122999" y="4801621"/>
            <a:ext cx="612000" cy="612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6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C5A76-2483-4461-B719-A37E974F9447}"/>
              </a:ext>
            </a:extLst>
          </p:cNvPr>
          <p:cNvSpPr/>
          <p:nvPr/>
        </p:nvSpPr>
        <p:spPr>
          <a:xfrm>
            <a:off x="186611" y="915442"/>
            <a:ext cx="6484777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Answer the following questions:</a:t>
            </a:r>
          </a:p>
          <a:p>
            <a:pPr lvl="0"/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Why does the Moon orbit the Earth, as opposed to the Earth orbiting the Moon?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</a:t>
            </a: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Most places to have two high tides a day.</a:t>
            </a:r>
          </a:p>
          <a:p>
            <a:pPr marL="685800" lvl="1" indent="-228600">
              <a:buFont typeface="+mj-lt"/>
              <a:buAutoNum type="alphaL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Explain what causes each tide.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</a:t>
            </a:r>
          </a:p>
          <a:p>
            <a:pPr marL="685800" lvl="1" indent="-228600">
              <a:buFont typeface="+mj-lt"/>
              <a:buAutoNum type="alphaL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Draw a diagram to help explain your answer.</a:t>
            </a: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685800" lvl="1" indent="-228600">
              <a:buFont typeface="+mj-lt"/>
              <a:buAutoNum type="alphaL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What is the difference between a solar eclipse and a lunar eclipse?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</a:t>
            </a:r>
          </a:p>
          <a:p>
            <a:pPr marL="228600" lvl="0" indent="-228600">
              <a:buAutoNum type="arabicPeriod"/>
            </a:pPr>
            <a:endParaRPr lang="en-GB" sz="16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What two things keep the Moon in orbit around the Earth?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</a:t>
            </a:r>
          </a:p>
          <a:p>
            <a:pPr marL="228600" lvl="0" indent="-228600">
              <a:buAutoNum type="arabicPeriod"/>
            </a:pPr>
            <a:endParaRPr lang="en-GB" sz="16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228600" lvl="0" indent="-228600">
              <a:buAutoNum type="arabicPeriod"/>
            </a:pP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Why do we only see one side of the Moon? </a:t>
            </a:r>
            <a:r>
              <a:rPr lang="en-GB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E91E06-5708-454F-93DA-6FED974C7BEC}"/>
              </a:ext>
            </a:extLst>
          </p:cNvPr>
          <p:cNvSpPr/>
          <p:nvPr/>
        </p:nvSpPr>
        <p:spPr>
          <a:xfrm>
            <a:off x="411479" y="3644899"/>
            <a:ext cx="6035040" cy="2024381"/>
          </a:xfrm>
          <a:prstGeom prst="roundRect">
            <a:avLst>
              <a:gd name="adj" fmla="val 11434"/>
            </a:avLst>
          </a:prstGeom>
          <a:noFill/>
          <a:ln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1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rgbClr val="16ADBF"/>
          </a:solidFill>
        </a:ln>
      </a:spPr>
      <a:bodyPr wrap="square" rtlCol="0">
        <a:spAutoFit/>
      </a:bodyPr>
      <a:lstStyle>
        <a:defPPr algn="l">
          <a:defRPr sz="1200" b="1" i="1" dirty="0" smtClean="0">
            <a:solidFill>
              <a:srgbClr val="16ADBF"/>
            </a:solidFill>
            <a:latin typeface="Arial Rounded MT Bold" panose="020F0704030504030204" pitchFamily="34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425</Words>
  <Application>Microsoft Office PowerPoint</Application>
  <PresentationFormat>A4 Paper (210x297 mm)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LT 003</cp:lastModifiedBy>
  <cp:revision>164</cp:revision>
  <cp:lastPrinted>2019-04-18T09:01:52Z</cp:lastPrinted>
  <dcterms:created xsi:type="dcterms:W3CDTF">2017-12-05T13:37:29Z</dcterms:created>
  <dcterms:modified xsi:type="dcterms:W3CDTF">2019-11-27T14:44:23Z</dcterms:modified>
</cp:coreProperties>
</file>