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4D6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47"/>
    <p:restoredTop sz="95915"/>
  </p:normalViewPr>
  <p:slideViewPr>
    <p:cSldViewPr snapToGrid="0" snapToObjects="1">
      <p:cViewPr varScale="1">
        <p:scale>
          <a:sx n="78" d="100"/>
          <a:sy n="7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KS4-18-05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Mains Power   </a:t>
            </a:r>
          </a:p>
        </p:txBody>
      </p:sp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D4CA65-542E-5A4E-8748-3535C064836F}"/>
              </a:ext>
            </a:extLst>
          </p:cNvPr>
          <p:cNvSpPr txBox="1"/>
          <p:nvPr/>
        </p:nvSpPr>
        <p:spPr>
          <a:xfrm>
            <a:off x="306820" y="1550118"/>
            <a:ext cx="624435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00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D4D6"/>
                </a:solidFill>
                <a:latin typeface="Arial Rounded MT Bold" panose="020F0704030504030204" pitchFamily="34" charset="77"/>
              </a:rPr>
              <a:t>12000   /    6    =    2000  W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D4D6"/>
                </a:solidFill>
                <a:latin typeface="Arial Rounded MT Bold" panose="020F0704030504030204" pitchFamily="34" charset="77"/>
              </a:rPr>
              <a:t>10000   /     200    =   50  s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D4D6"/>
                </a:solidFill>
                <a:latin typeface="Arial Rounded MT Bold" panose="020F0704030504030204" pitchFamily="34" charset="77"/>
              </a:rPr>
              <a:t>6000000    X   7200   =    43200000000  J or 43200  MJ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D4D6"/>
                </a:solidFill>
                <a:latin typeface="Arial Rounded MT Bold" panose="020F0704030504030204" pitchFamily="34" charset="77"/>
              </a:rPr>
              <a:t>2800000    /    900000    =     3.1   s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>
                <a:solidFill>
                  <a:srgbClr val="00D4D6"/>
                </a:solidFill>
                <a:latin typeface="Arial Rounded MT Bold" panose="020F0704030504030204" pitchFamily="34" charset="77"/>
              </a:rPr>
              <a:t>Completed conversions </a:t>
            </a:r>
            <a:endParaRPr lang="en-US" sz="1200" dirty="0">
              <a:solidFill>
                <a:srgbClr val="00D4D6"/>
              </a:solidFill>
              <a:latin typeface="Arial Rounded MT Bold" panose="020F0704030504030204" pitchFamily="34" charset="77"/>
            </a:endParaRPr>
          </a:p>
          <a:p>
            <a:pPr>
              <a:spcAft>
                <a:spcPts val="2400"/>
              </a:spcAft>
            </a:pPr>
            <a:endParaRPr lang="en-US" sz="1200" dirty="0">
              <a:solidFill>
                <a:srgbClr val="00D4D6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EF291D2-6EE6-844D-8D09-1A558EF5E2CF}"/>
              </a:ext>
            </a:extLst>
          </p:cNvPr>
          <p:cNvSpPr/>
          <p:nvPr/>
        </p:nvSpPr>
        <p:spPr>
          <a:xfrm>
            <a:off x="1285328" y="1415011"/>
            <a:ext cx="4320000" cy="353544"/>
          </a:xfrm>
          <a:prstGeom prst="roundRect">
            <a:avLst/>
          </a:prstGeom>
          <a:solidFill>
            <a:srgbClr val="00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3D9E18-1D23-B444-8D5C-E7787E69A82F}"/>
              </a:ext>
            </a:extLst>
          </p:cNvPr>
          <p:cNvGrpSpPr/>
          <p:nvPr/>
        </p:nvGrpSpPr>
        <p:grpSpPr>
          <a:xfrm>
            <a:off x="5089827" y="2100801"/>
            <a:ext cx="1294961" cy="1313658"/>
            <a:chOff x="5045103" y="5577204"/>
            <a:chExt cx="1528445" cy="13033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C9915B0-34D8-3540-B167-7F3D63A30F06}"/>
                </a:ext>
              </a:extLst>
            </p:cNvPr>
            <p:cNvGrpSpPr/>
            <p:nvPr/>
          </p:nvGrpSpPr>
          <p:grpSpPr>
            <a:xfrm>
              <a:off x="5045103" y="5577204"/>
              <a:ext cx="1528445" cy="1303361"/>
              <a:chOff x="0" y="879629"/>
              <a:chExt cx="1528549" cy="1303361"/>
            </a:xfrm>
          </p:grpSpPr>
          <p:sp>
            <p:nvSpPr>
              <p:cNvPr id="7" name="Isosceles Triangle 7">
                <a:extLst>
                  <a:ext uri="{FF2B5EF4-FFF2-40B4-BE49-F238E27FC236}">
                    <a16:creationId xmlns:a16="http://schemas.microsoft.com/office/drawing/2014/main" id="{45C196C7-92A2-BB4C-9443-9561347AF0EB}"/>
                  </a:ext>
                </a:extLst>
              </p:cNvPr>
              <p:cNvSpPr/>
              <p:nvPr/>
            </p:nvSpPr>
            <p:spPr>
              <a:xfrm>
                <a:off x="0" y="879629"/>
                <a:ext cx="1528549" cy="1303361"/>
              </a:xfrm>
              <a:prstGeom prst="triangle">
                <a:avLst/>
              </a:prstGeom>
              <a:solidFill>
                <a:srgbClr val="00D4D6"/>
              </a:solidFill>
              <a:ln>
                <a:solidFill>
                  <a:srgbClr val="38D4D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Text Box 8">
                <a:extLst>
                  <a:ext uri="{FF2B5EF4-FFF2-40B4-BE49-F238E27FC236}">
                    <a16:creationId xmlns:a16="http://schemas.microsoft.com/office/drawing/2014/main" id="{A6D4C555-3D08-BF4C-A1C7-E4384DCE6A63}"/>
                  </a:ext>
                </a:extLst>
              </p:cNvPr>
              <p:cNvSpPr txBox="1"/>
              <p:nvPr/>
            </p:nvSpPr>
            <p:spPr>
              <a:xfrm>
                <a:off x="299020" y="1667027"/>
                <a:ext cx="320944" cy="3348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600" b="1" dirty="0">
                    <a:ln w="9525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chemeClr val="bg1"/>
                    </a:solidFill>
                    <a:effectLst>
                      <a:outerShdw blurRad="12700" dist="38100" dir="2700000" algn="tl">
                        <a:schemeClr val="bg1">
                          <a:lumMod val="50000"/>
                        </a:schemeClr>
                      </a:outerShdw>
                    </a:effectLst>
                    <a:latin typeface="Arial Rounded MT Bold" panose="020F0704030504030204" pitchFamily="34" charset="77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endParaRPr lang="en-GB" sz="1600" dirty="0">
                  <a:solidFill>
                    <a:schemeClr val="bg1"/>
                  </a:solidFill>
                  <a:effectLst/>
                  <a:latin typeface="Arial Rounded MT Bold" panose="020F0704030504030204" pitchFamily="34" charset="77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44057E20-50BF-F346-B3B0-91AA9FDAEEF5}"/>
                  </a:ext>
                </a:extLst>
              </p:cNvPr>
              <p:cNvSpPr txBox="1"/>
              <p:nvPr/>
            </p:nvSpPr>
            <p:spPr>
              <a:xfrm>
                <a:off x="925839" y="1667028"/>
                <a:ext cx="256819" cy="3348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600" b="1" dirty="0">
                    <a:ln w="9525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chemeClr val="bg1"/>
                    </a:solidFill>
                    <a:effectLst>
                      <a:outerShdw blurRad="12700" dist="38100" dir="2700000" algn="tl">
                        <a:schemeClr val="bg1">
                          <a:lumMod val="50000"/>
                        </a:schemeClr>
                      </a:outerShdw>
                    </a:effectLst>
                    <a:latin typeface="Arial Rounded MT Bold" panose="020F0704030504030204" pitchFamily="34" charset="77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GB" sz="1600" dirty="0">
                  <a:solidFill>
                    <a:schemeClr val="bg1"/>
                  </a:solidFill>
                  <a:effectLst/>
                  <a:latin typeface="Arial Rounded MT Bold" panose="020F0704030504030204" pitchFamily="34" charset="77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D539A80E-3C6B-9448-A334-B72EF418DBE8}"/>
                  </a:ext>
                </a:extLst>
              </p:cNvPr>
              <p:cNvSpPr txBox="1"/>
              <p:nvPr/>
            </p:nvSpPr>
            <p:spPr>
              <a:xfrm>
                <a:off x="585864" y="1193496"/>
                <a:ext cx="320944" cy="3348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600" b="1" dirty="0">
                    <a:ln w="9525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chemeClr val="bg1"/>
                    </a:solidFill>
                    <a:effectLst>
                      <a:outerShdw blurRad="12700" dist="38100" dir="2700000" algn="tl">
                        <a:schemeClr val="bg1">
                          <a:lumMod val="50000"/>
                        </a:schemeClr>
                      </a:outerShdw>
                    </a:effectLst>
                    <a:latin typeface="Arial Rounded MT Bold" panose="020F0704030504030204" pitchFamily="34" charset="77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GB" sz="1600" dirty="0">
                  <a:solidFill>
                    <a:schemeClr val="bg1"/>
                  </a:solidFill>
                  <a:effectLst/>
                  <a:latin typeface="Arial Rounded MT Bold" panose="020F0704030504030204" pitchFamily="34" charset="77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12">
                <a:extLst>
                  <a:ext uri="{FF2B5EF4-FFF2-40B4-BE49-F238E27FC236}">
                    <a16:creationId xmlns:a16="http://schemas.microsoft.com/office/drawing/2014/main" id="{C96D258B-D8FB-C848-88E5-EDCFA46B0649}"/>
                  </a:ext>
                </a:extLst>
              </p:cNvPr>
              <p:cNvSpPr txBox="1"/>
              <p:nvPr/>
            </p:nvSpPr>
            <p:spPr>
              <a:xfrm>
                <a:off x="610789" y="1662091"/>
                <a:ext cx="292088" cy="33483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600" b="1" dirty="0">
                    <a:ln w="9525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chemeClr val="bg1"/>
                    </a:solidFill>
                    <a:effectLst>
                      <a:outerShdw blurRad="12700" dist="38100" dir="2700000" algn="tl">
                        <a:schemeClr val="bg1">
                          <a:lumMod val="50000"/>
                        </a:schemeClr>
                      </a:outerShdw>
                    </a:effectLst>
                    <a:latin typeface="Arial Rounded MT Bold" panose="020F0704030504030204" pitchFamily="34" charset="77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endParaRPr lang="en-GB" sz="1600" dirty="0">
                  <a:solidFill>
                    <a:schemeClr val="bg1"/>
                  </a:solidFill>
                  <a:effectLst/>
                  <a:latin typeface="Arial Rounded MT Bold" panose="020F0704030504030204" pitchFamily="34" charset="77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001025A-43EF-5241-A036-630539466D86}"/>
                </a:ext>
              </a:extLst>
            </p:cNvPr>
            <p:cNvCxnSpPr/>
            <p:nvPr/>
          </p:nvCxnSpPr>
          <p:spPr>
            <a:xfrm>
              <a:off x="5410744" y="6278208"/>
              <a:ext cx="830254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Google Shape;117;p4">
            <a:extLst>
              <a:ext uri="{FF2B5EF4-FFF2-40B4-BE49-F238E27FC236}">
                <a16:creationId xmlns:a16="http://schemas.microsoft.com/office/drawing/2014/main" id="{F9B5046A-93C8-E847-9201-B1EF490C2F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7657370"/>
              </p:ext>
            </p:extLst>
          </p:nvPr>
        </p:nvGraphicFramePr>
        <p:xfrm>
          <a:off x="966406" y="3974634"/>
          <a:ext cx="5136632" cy="51240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354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356">
                  <a:extLst>
                    <a:ext uri="{9D8B030D-6E8A-4147-A177-3AD203B41FA5}">
                      <a16:colId xmlns:a16="http://schemas.microsoft.com/office/drawing/2014/main" val="470653724"/>
                    </a:ext>
                  </a:extLst>
                </a:gridCol>
                <a:gridCol w="714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48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Quantity</a:t>
                      </a:r>
                      <a:endParaRPr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D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Convert to…</a:t>
                      </a:r>
                      <a:endParaRPr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D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D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750W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0.75   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1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233260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2.4kW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2400  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2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944293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0.04kW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40   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3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998983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35kJ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35000   J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4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14520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3225.6kW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3.2256   MW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5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42187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1170J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1.7   kJ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6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0.005MW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5   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ea typeface="Arial Rounded"/>
                          <a:cs typeface="Arial Rounded"/>
                          <a:sym typeface="Arial Rounded"/>
                        </a:rPr>
                        <a:t>7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0.75kW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750   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8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9990J</a:t>
                      </a:r>
                      <a:endParaRPr lang="en-US"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9.99   kJ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9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56946"/>
                  </a:ext>
                </a:extLst>
              </a:tr>
              <a:tr h="4826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18.3MW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18300000   W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sz="1200" b="1" dirty="0">
                          <a:solidFill>
                            <a:srgbClr val="00D4D6"/>
                          </a:solidFill>
                          <a:latin typeface="Arial Rounded MT Bold" panose="020F0704030504030204" pitchFamily="34" charset="77"/>
                        </a:rPr>
                        <a:t>10</a:t>
                      </a:r>
                      <a:endParaRPr sz="1200" b="1" dirty="0">
                        <a:solidFill>
                          <a:srgbClr val="00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03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81</Words>
  <Application>Microsoft Macintosh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Rounded</vt:lpstr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Shannon Weldon (BIO - Postgraduate Researcher)</cp:lastModifiedBy>
  <cp:revision>20</cp:revision>
  <dcterms:created xsi:type="dcterms:W3CDTF">2022-04-04T12:23:53Z</dcterms:created>
  <dcterms:modified xsi:type="dcterms:W3CDTF">2022-08-23T09:32:44Z</dcterms:modified>
</cp:coreProperties>
</file>