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9" r:id="rId2"/>
    <p:sldId id="260" r:id="rId3"/>
    <p:sldId id="261" r:id="rId4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81" userDrawn="1">
          <p15:clr>
            <a:srgbClr val="A4A3A4"/>
          </p15:clr>
        </p15:guide>
        <p15:guide id="3" pos="615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81D8D-E556-5E43-C4B0-41A00FF9DB0A}" name="Heather Bingham" initials="HB" userId="S::h.bingham@studious.org.uk::e5e6ec3c-21a8-4547-ba6b-7b07b65fb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D5D7"/>
    <a:srgbClr val="807E80"/>
    <a:srgbClr val="000000"/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3"/>
    <p:restoredTop sz="95679"/>
  </p:normalViewPr>
  <p:slideViewPr>
    <p:cSldViewPr snapToGrid="0" snapToObjects="1">
      <p:cViewPr varScale="1">
        <p:scale>
          <a:sx n="121" d="100"/>
          <a:sy n="121" d="100"/>
        </p:scale>
        <p:origin x="1488" y="176"/>
      </p:cViewPr>
      <p:guideLst>
        <p:guide orient="horz" pos="4042"/>
        <p:guide pos="81"/>
        <p:guide pos="61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07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2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N22_KS3_01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417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Understand water sustainability</a:t>
            </a:r>
          </a:p>
        </p:txBody>
      </p:sp>
      <p:graphicFrame>
        <p:nvGraphicFramePr>
          <p:cNvPr id="4" name="Table 8">
            <a:extLst>
              <a:ext uri="{FF2B5EF4-FFF2-40B4-BE49-F238E27FC236}">
                <a16:creationId xmlns:a16="http://schemas.microsoft.com/office/drawing/2014/main" id="{0B9F87D6-D1B5-0CC4-307C-16A7FB83B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267081"/>
              </p:ext>
            </p:extLst>
          </p:nvPr>
        </p:nvGraphicFramePr>
        <p:xfrm>
          <a:off x="128586" y="2189823"/>
          <a:ext cx="4456383" cy="3874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453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1604356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  <a:gridCol w="1517574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</a:tblGrid>
              <a:tr h="7607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Number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Product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Virtual water used (litres)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60188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Bed sheet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9,750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66167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Pair of jeans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10,850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63468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1kg wheat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1,300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72092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1kg beef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15,000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798731"/>
                  </a:ext>
                </a:extLst>
              </a:tr>
              <a:tr h="5787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Cotton shirt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4,100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911153"/>
                  </a:ext>
                </a:extLst>
              </a:tr>
            </a:tbl>
          </a:graphicData>
        </a:graphic>
      </p:graphicFrame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E17FD8-B74D-C748-991C-4988D4120573}"/>
              </a:ext>
            </a:extLst>
          </p:cNvPr>
          <p:cNvSpPr/>
          <p:nvPr/>
        </p:nvSpPr>
        <p:spPr>
          <a:xfrm>
            <a:off x="5321031" y="1152042"/>
            <a:ext cx="4456382" cy="784823"/>
          </a:xfrm>
          <a:prstGeom prst="roundRect">
            <a:avLst>
              <a:gd name="adj" fmla="val 6717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Research the average flow rate for each of the following household activities: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E0F64FC-4D92-2127-58B4-A60C97D133CA}"/>
              </a:ext>
            </a:extLst>
          </p:cNvPr>
          <p:cNvSpPr/>
          <p:nvPr/>
        </p:nvSpPr>
        <p:spPr>
          <a:xfrm>
            <a:off x="128586" y="1152042"/>
            <a:ext cx="4456382" cy="784823"/>
          </a:xfrm>
          <a:prstGeom prst="roundRect">
            <a:avLst>
              <a:gd name="adj" fmla="val 6717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Number the following products in order of least to most virtual water used in their production, where 1 has the most virtual water used and 5 has the least:</a:t>
            </a:r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B24B527B-2F0B-0342-4162-569DD2134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69809"/>
              </p:ext>
            </p:extLst>
          </p:nvPr>
        </p:nvGraphicFramePr>
        <p:xfrm>
          <a:off x="5838347" y="2116405"/>
          <a:ext cx="3421750" cy="4021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433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  <a:gridCol w="1663317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</a:tblGrid>
              <a:tr h="308627"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Average flow rate (litres)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45222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Shower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43226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Taps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44391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Toilet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720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Bath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798731"/>
                  </a:ext>
                </a:extLst>
              </a:tr>
              <a:tr h="47879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Automatic dishwasher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911153"/>
                  </a:ext>
                </a:extLst>
              </a:tr>
              <a:tr h="40235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Laundry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799276"/>
                  </a:ext>
                </a:extLst>
              </a:tr>
              <a:tr h="43226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Watering yard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13979"/>
                  </a:ext>
                </a:extLst>
              </a:tr>
              <a:tr h="46493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Car washing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36013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DED4EBB-902D-B784-56DE-3796DFD803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6322" y="168219"/>
            <a:ext cx="1109482" cy="457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N22_KS3_01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417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Understand water sustainability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E0F64FC-4D92-2127-58B4-A60C97D133CA}"/>
              </a:ext>
            </a:extLst>
          </p:cNvPr>
          <p:cNvSpPr/>
          <p:nvPr/>
        </p:nvSpPr>
        <p:spPr>
          <a:xfrm>
            <a:off x="128585" y="1152042"/>
            <a:ext cx="9648827" cy="710009"/>
          </a:xfrm>
          <a:prstGeom prst="roundRect">
            <a:avLst>
              <a:gd name="adj" fmla="val 6717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Monitor your water use by timing how long you use the appliance and how many times you use the appliance a day. Calculate your total.</a:t>
            </a:r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B24B527B-2F0B-0342-4162-569DD2134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170277"/>
              </p:ext>
            </p:extLst>
          </p:nvPr>
        </p:nvGraphicFramePr>
        <p:xfrm>
          <a:off x="128585" y="2068813"/>
          <a:ext cx="9648825" cy="4163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50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  <a:gridCol w="1396078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  <a:gridCol w="1363287">
                  <a:extLst>
                    <a:ext uri="{9D8B030D-6E8A-4147-A177-3AD203B41FA5}">
                      <a16:colId xmlns:a16="http://schemas.microsoft.com/office/drawing/2014/main" val="2498972519"/>
                    </a:ext>
                  </a:extLst>
                </a:gridCol>
                <a:gridCol w="1321724">
                  <a:extLst>
                    <a:ext uri="{9D8B030D-6E8A-4147-A177-3AD203B41FA5}">
                      <a16:colId xmlns:a16="http://schemas.microsoft.com/office/drawing/2014/main" val="4114253301"/>
                    </a:ext>
                  </a:extLst>
                </a:gridCol>
                <a:gridCol w="2734887">
                  <a:extLst>
                    <a:ext uri="{9D8B030D-6E8A-4147-A177-3AD203B41FA5}">
                      <a16:colId xmlns:a16="http://schemas.microsoft.com/office/drawing/2014/main" val="3807158454"/>
                    </a:ext>
                  </a:extLst>
                </a:gridCol>
                <a:gridCol w="1148799">
                  <a:extLst>
                    <a:ext uri="{9D8B030D-6E8A-4147-A177-3AD203B41FA5}">
                      <a16:colId xmlns:a16="http://schemas.microsoft.com/office/drawing/2014/main" val="3423323503"/>
                    </a:ext>
                  </a:extLst>
                </a:gridCol>
              </a:tblGrid>
              <a:tr h="473340"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Average flow rate (litres)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Length of use (min)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Times used per day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Calculation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Total water use (litres)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46819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Shower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4475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Taps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45958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Toilet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72092"/>
                  </a:ext>
                </a:extLst>
              </a:tr>
              <a:tr h="4733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Bath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798731"/>
                  </a:ext>
                </a:extLst>
              </a:tr>
              <a:tr h="49570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Automatic dishwasher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911153"/>
                  </a:ext>
                </a:extLst>
              </a:tr>
              <a:tr h="41655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Laundry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799276"/>
                  </a:ext>
                </a:extLst>
              </a:tr>
              <a:tr h="4475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Watering yard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13979"/>
                  </a:ext>
                </a:extLst>
              </a:tr>
              <a:tr h="48134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Car washing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36013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D6DD30C8-86FB-D224-D232-F06FBAD01A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6322" y="168219"/>
            <a:ext cx="1109482" cy="457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2942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N22_KS3_01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4" y="143643"/>
            <a:ext cx="417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Understand water sustainability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23DC8892-E12C-8749-6894-D0F61F8A6775}"/>
              </a:ext>
            </a:extLst>
          </p:cNvPr>
          <p:cNvSpPr/>
          <p:nvPr/>
        </p:nvSpPr>
        <p:spPr>
          <a:xfrm>
            <a:off x="128587" y="1152041"/>
            <a:ext cx="4456383" cy="1938344"/>
          </a:xfrm>
          <a:prstGeom prst="roundRect">
            <a:avLst>
              <a:gd name="adj" fmla="val 2070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1. What surprised you most about your personal water use?</a:t>
            </a:r>
          </a:p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A4B9DD6-6CE0-DCD5-212A-6A6D40E4D284}"/>
              </a:ext>
            </a:extLst>
          </p:cNvPr>
          <p:cNvSpPr/>
          <p:nvPr/>
        </p:nvSpPr>
        <p:spPr>
          <a:xfrm>
            <a:off x="126175" y="3327681"/>
            <a:ext cx="4456383" cy="1427321"/>
          </a:xfrm>
          <a:prstGeom prst="roundRect">
            <a:avLst>
              <a:gd name="adj" fmla="val 2070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2. What activity do you do that uses the most water? The least water?</a:t>
            </a:r>
          </a:p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83748DA-F075-0EDA-D5DC-DE97A3FB2967}"/>
              </a:ext>
            </a:extLst>
          </p:cNvPr>
          <p:cNvSpPr/>
          <p:nvPr/>
        </p:nvSpPr>
        <p:spPr>
          <a:xfrm>
            <a:off x="126175" y="4992298"/>
            <a:ext cx="4456383" cy="1427321"/>
          </a:xfrm>
          <a:prstGeom prst="roundRect">
            <a:avLst>
              <a:gd name="adj" fmla="val 2070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3. Which activities do you consider necessary to meet your basic needs?</a:t>
            </a:r>
          </a:p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C07B70C-E552-C79B-AE24-9C94AAA42396}"/>
              </a:ext>
            </a:extLst>
          </p:cNvPr>
          <p:cNvSpPr/>
          <p:nvPr/>
        </p:nvSpPr>
        <p:spPr>
          <a:xfrm>
            <a:off x="5321030" y="1143759"/>
            <a:ext cx="4456383" cy="2679332"/>
          </a:xfrm>
          <a:prstGeom prst="roundRect">
            <a:avLst>
              <a:gd name="adj" fmla="val 2070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4. What are at least three steps you can take to reduce the amount of water you consume?</a:t>
            </a:r>
          </a:p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</a:t>
            </a:r>
            <a:r>
              <a:rPr lang="en-US" sz="14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F9AB27D-AB44-B3EA-7E5C-CBF01D52E986}"/>
              </a:ext>
            </a:extLst>
          </p:cNvPr>
          <p:cNvSpPr/>
          <p:nvPr/>
        </p:nvSpPr>
        <p:spPr>
          <a:xfrm>
            <a:off x="5321030" y="4041341"/>
            <a:ext cx="4456383" cy="2350120"/>
          </a:xfrm>
          <a:prstGeom prst="roundRect">
            <a:avLst>
              <a:gd name="adj" fmla="val 2070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5. How did this audit increase your awareness of water consumption?</a:t>
            </a:r>
          </a:p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</a:t>
            </a: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</a:t>
            </a:r>
            <a:r>
              <a:rPr lang="en-US" sz="14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36DB19-627F-A020-3BEE-6E84646F1F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6322" y="168219"/>
            <a:ext cx="1109482" cy="457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4876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256</Words>
  <Application>Microsoft Macintosh PowerPoint</Application>
  <PresentationFormat>A4 Paper (210x297 mm)</PresentationFormat>
  <Paragraphs>59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Developing Experts</cp:lastModifiedBy>
  <cp:revision>78</cp:revision>
  <dcterms:created xsi:type="dcterms:W3CDTF">2016-06-12T08:53:59Z</dcterms:created>
  <dcterms:modified xsi:type="dcterms:W3CDTF">2022-10-12T12:40:57Z</dcterms:modified>
</cp:coreProperties>
</file>