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5ACCC7-E044-4259-8C1C-746C6E6E53AF}" v="10" dt="2023-08-06T10:59:34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635ACCC7-E044-4259-8C1C-746C6E6E53AF}"/>
    <pc:docChg chg="custSel addSld modSld">
      <pc:chgData name="Lydia Lane" userId="6cfbb8fb068cc2f0" providerId="LiveId" clId="{635ACCC7-E044-4259-8C1C-746C6E6E53AF}" dt="2023-08-06T11:00:03.236" v="124" actId="207"/>
      <pc:docMkLst>
        <pc:docMk/>
      </pc:docMkLst>
      <pc:sldChg chg="addSp modSp mod">
        <pc:chgData name="Lydia Lane" userId="6cfbb8fb068cc2f0" providerId="LiveId" clId="{635ACCC7-E044-4259-8C1C-746C6E6E53AF}" dt="2023-08-06T10:58:08.896" v="77" actId="207"/>
        <pc:sldMkLst>
          <pc:docMk/>
          <pc:sldMk cId="1806815554" sldId="256"/>
        </pc:sldMkLst>
        <pc:spChg chg="add mod">
          <ac:chgData name="Lydia Lane" userId="6cfbb8fb068cc2f0" providerId="LiveId" clId="{635ACCC7-E044-4259-8C1C-746C6E6E53AF}" dt="2023-08-06T10:57:58.091" v="74" actId="1076"/>
          <ac:spMkLst>
            <pc:docMk/>
            <pc:sldMk cId="1806815554" sldId="256"/>
            <ac:spMk id="2" creationId="{9DCC3AF5-0970-BF72-0EC4-1ECA9647CC84}"/>
          </ac:spMkLst>
        </pc:spChg>
        <pc:spChg chg="mod">
          <ac:chgData name="Lydia Lane" userId="6cfbb8fb068cc2f0" providerId="LiveId" clId="{635ACCC7-E044-4259-8C1C-746C6E6E53AF}" dt="2023-08-06T10:56:37.764" v="53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635ACCC7-E044-4259-8C1C-746C6E6E53AF}" dt="2023-08-06T10:56:45.893" v="58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635ACCC7-E044-4259-8C1C-746C6E6E53AF}" dt="2023-08-06T10:58:03.830" v="76" actId="207"/>
          <ac:spMkLst>
            <pc:docMk/>
            <pc:sldMk cId="1806815554" sldId="256"/>
            <ac:spMk id="13" creationId="{DC510675-3384-4726-0BBA-5CB0F0DF3AF1}"/>
          </ac:spMkLst>
        </pc:spChg>
        <pc:spChg chg="add mod">
          <ac:chgData name="Lydia Lane" userId="6cfbb8fb068cc2f0" providerId="LiveId" clId="{635ACCC7-E044-4259-8C1C-746C6E6E53AF}" dt="2023-08-06T10:58:08.896" v="77" actId="207"/>
          <ac:spMkLst>
            <pc:docMk/>
            <pc:sldMk cId="1806815554" sldId="256"/>
            <ac:spMk id="14" creationId="{9AFA360B-1713-3EFF-511C-E1EF1E28DDDD}"/>
          </ac:spMkLst>
        </pc:spChg>
        <pc:picChg chg="add mod">
          <ac:chgData name="Lydia Lane" userId="6cfbb8fb068cc2f0" providerId="LiveId" clId="{635ACCC7-E044-4259-8C1C-746C6E6E53AF}" dt="2023-08-06T10:57:03.781" v="61"/>
          <ac:picMkLst>
            <pc:docMk/>
            <pc:sldMk cId="1806815554" sldId="256"/>
            <ac:picMk id="3" creationId="{94ED8530-FCAF-35C6-6375-C32D0FE05A43}"/>
          </ac:picMkLst>
        </pc:picChg>
        <pc:picChg chg="add mod">
          <ac:chgData name="Lydia Lane" userId="6cfbb8fb068cc2f0" providerId="LiveId" clId="{635ACCC7-E044-4259-8C1C-746C6E6E53AF}" dt="2023-08-06T10:57:03.781" v="61"/>
          <ac:picMkLst>
            <pc:docMk/>
            <pc:sldMk cId="1806815554" sldId="256"/>
            <ac:picMk id="9" creationId="{198DF0B1-C406-1A48-0BB5-412A6FE45FA0}"/>
          </ac:picMkLst>
        </pc:picChg>
        <pc:picChg chg="add mod">
          <ac:chgData name="Lydia Lane" userId="6cfbb8fb068cc2f0" providerId="LiveId" clId="{635ACCC7-E044-4259-8C1C-746C6E6E53AF}" dt="2023-08-06T10:57:03.781" v="61"/>
          <ac:picMkLst>
            <pc:docMk/>
            <pc:sldMk cId="1806815554" sldId="256"/>
            <ac:picMk id="10" creationId="{1D189382-852F-4C34-7307-CE28E2E820E0}"/>
          </ac:picMkLst>
        </pc:picChg>
        <pc:picChg chg="add mod">
          <ac:chgData name="Lydia Lane" userId="6cfbb8fb068cc2f0" providerId="LiveId" clId="{635ACCC7-E044-4259-8C1C-746C6E6E53AF}" dt="2023-08-06T10:57:03.781" v="61"/>
          <ac:picMkLst>
            <pc:docMk/>
            <pc:sldMk cId="1806815554" sldId="256"/>
            <ac:picMk id="11" creationId="{D819EE4E-880F-F55A-20E4-B6F8522A33BF}"/>
          </ac:picMkLst>
        </pc:picChg>
        <pc:picChg chg="add mod">
          <ac:chgData name="Lydia Lane" userId="6cfbb8fb068cc2f0" providerId="LiveId" clId="{635ACCC7-E044-4259-8C1C-746C6E6E53AF}" dt="2023-08-06T10:57:03.781" v="61"/>
          <ac:picMkLst>
            <pc:docMk/>
            <pc:sldMk cId="1806815554" sldId="256"/>
            <ac:picMk id="12" creationId="{45A58548-695D-BC52-EF49-389CDCD57673}"/>
          </ac:picMkLst>
        </pc:picChg>
      </pc:sldChg>
      <pc:sldChg chg="addSp delSp modSp add mod">
        <pc:chgData name="Lydia Lane" userId="6cfbb8fb068cc2f0" providerId="LiveId" clId="{635ACCC7-E044-4259-8C1C-746C6E6E53AF}" dt="2023-08-06T10:59:15.732" v="115" actId="572"/>
        <pc:sldMkLst>
          <pc:docMk/>
          <pc:sldMk cId="4239639748" sldId="257"/>
        </pc:sldMkLst>
        <pc:spChg chg="add del mod">
          <ac:chgData name="Lydia Lane" userId="6cfbb8fb068cc2f0" providerId="LiveId" clId="{635ACCC7-E044-4259-8C1C-746C6E6E53AF}" dt="2023-08-06T10:58:31.289" v="80" actId="478"/>
          <ac:spMkLst>
            <pc:docMk/>
            <pc:sldMk cId="4239639748" sldId="257"/>
            <ac:spMk id="2" creationId="{0DE86AFB-A74B-FE69-D1DC-33B572A22EA9}"/>
          </ac:spMkLst>
        </pc:spChg>
        <pc:spChg chg="add mod">
          <ac:chgData name="Lydia Lane" userId="6cfbb8fb068cc2f0" providerId="LiveId" clId="{635ACCC7-E044-4259-8C1C-746C6E6E53AF}" dt="2023-08-06T10:58:50.944" v="110" actId="207"/>
          <ac:spMkLst>
            <pc:docMk/>
            <pc:sldMk cId="4239639748" sldId="257"/>
            <ac:spMk id="3" creationId="{D9286DD5-9230-3FE1-6F7A-79E94FFB37FE}"/>
          </ac:spMkLst>
        </pc:spChg>
        <pc:spChg chg="add mod">
          <ac:chgData name="Lydia Lane" userId="6cfbb8fb068cc2f0" providerId="LiveId" clId="{635ACCC7-E044-4259-8C1C-746C6E6E53AF}" dt="2023-08-06T10:58:45.835" v="109" actId="207"/>
          <ac:spMkLst>
            <pc:docMk/>
            <pc:sldMk cId="4239639748" sldId="257"/>
            <ac:spMk id="10" creationId="{85DAF6F0-9130-8C74-A03B-BD2ADB0F6EFC}"/>
          </ac:spMkLst>
        </pc:spChg>
        <pc:graphicFrameChg chg="add mod modGraphic">
          <ac:chgData name="Lydia Lane" userId="6cfbb8fb068cc2f0" providerId="LiveId" clId="{635ACCC7-E044-4259-8C1C-746C6E6E53AF}" dt="2023-08-06T10:59:15.732" v="115" actId="572"/>
          <ac:graphicFrameMkLst>
            <pc:docMk/>
            <pc:sldMk cId="4239639748" sldId="257"/>
            <ac:graphicFrameMk id="9" creationId="{4B327A5F-7B3F-C979-4DF3-DDD8C7E11C9F}"/>
          </ac:graphicFrameMkLst>
        </pc:graphicFrameChg>
      </pc:sldChg>
      <pc:sldChg chg="addSp delSp modSp add mod">
        <pc:chgData name="Lydia Lane" userId="6cfbb8fb068cc2f0" providerId="LiveId" clId="{635ACCC7-E044-4259-8C1C-746C6E6E53AF}" dt="2023-08-06T11:00:03.236" v="124" actId="207"/>
        <pc:sldMkLst>
          <pc:docMk/>
          <pc:sldMk cId="2737347690" sldId="258"/>
        </pc:sldMkLst>
        <pc:spChg chg="add del mod">
          <ac:chgData name="Lydia Lane" userId="6cfbb8fb068cc2f0" providerId="LiveId" clId="{635ACCC7-E044-4259-8C1C-746C6E6E53AF}" dt="2023-08-06T11:00:03.236" v="124" actId="207"/>
          <ac:spMkLst>
            <pc:docMk/>
            <pc:sldMk cId="2737347690" sldId="258"/>
            <ac:spMk id="2" creationId="{4FFA83C4-99FB-6696-4407-86ADD90F7FAF}"/>
          </ac:spMkLst>
        </pc:spChg>
        <pc:spChg chg="add del mod">
          <ac:chgData name="Lydia Lane" userId="6cfbb8fb068cc2f0" providerId="LiveId" clId="{635ACCC7-E044-4259-8C1C-746C6E6E53AF}" dt="2023-08-06T10:59:37.512" v="119" actId="478"/>
          <ac:spMkLst>
            <pc:docMk/>
            <pc:sldMk cId="2737347690" sldId="258"/>
            <ac:spMk id="3" creationId="{57EC8F1F-5A69-A707-FE42-6107BBDC8FC6}"/>
          </ac:spMkLst>
        </pc:spChg>
        <pc:spChg chg="add del mod">
          <ac:chgData name="Lydia Lane" userId="6cfbb8fb068cc2f0" providerId="LiveId" clId="{635ACCC7-E044-4259-8C1C-746C6E6E53AF}" dt="2023-08-06T10:59:51.854" v="123" actId="207"/>
          <ac:spMkLst>
            <pc:docMk/>
            <pc:sldMk cId="2737347690" sldId="258"/>
            <ac:spMk id="14" creationId="{B9507AC0-B1AD-7EFB-3F19-ED765D44A804}"/>
          </ac:spMkLst>
        </pc:spChg>
        <pc:picChg chg="add del mod">
          <ac:chgData name="Lydia Lane" userId="6cfbb8fb068cc2f0" providerId="LiveId" clId="{635ACCC7-E044-4259-8C1C-746C6E6E53AF}" dt="2023-08-06T10:59:34.231" v="118" actId="478"/>
          <ac:picMkLst>
            <pc:docMk/>
            <pc:sldMk cId="2737347690" sldId="258"/>
            <ac:picMk id="9" creationId="{AE4A34EF-8958-D389-1FD2-2F0C429E3770}"/>
          </ac:picMkLst>
        </pc:picChg>
        <pc:picChg chg="add del mod">
          <ac:chgData name="Lydia Lane" userId="6cfbb8fb068cc2f0" providerId="LiveId" clId="{635ACCC7-E044-4259-8C1C-746C6E6E53AF}" dt="2023-08-06T10:59:34.231" v="118" actId="478"/>
          <ac:picMkLst>
            <pc:docMk/>
            <pc:sldMk cId="2737347690" sldId="258"/>
            <ac:picMk id="10" creationId="{2B4CBC97-064A-5188-DAFC-A46F85799213}"/>
          </ac:picMkLst>
        </pc:picChg>
        <pc:picChg chg="add del mod">
          <ac:chgData name="Lydia Lane" userId="6cfbb8fb068cc2f0" providerId="LiveId" clId="{635ACCC7-E044-4259-8C1C-746C6E6E53AF}" dt="2023-08-06T10:59:34.231" v="118" actId="478"/>
          <ac:picMkLst>
            <pc:docMk/>
            <pc:sldMk cId="2737347690" sldId="258"/>
            <ac:picMk id="11" creationId="{16492EE7-2F1B-8E09-EB7A-EB70FFBC7440}"/>
          </ac:picMkLst>
        </pc:picChg>
        <pc:picChg chg="add del mod">
          <ac:chgData name="Lydia Lane" userId="6cfbb8fb068cc2f0" providerId="LiveId" clId="{635ACCC7-E044-4259-8C1C-746C6E6E53AF}" dt="2023-08-06T10:59:34.231" v="118" actId="478"/>
          <ac:picMkLst>
            <pc:docMk/>
            <pc:sldMk cId="2737347690" sldId="258"/>
            <ac:picMk id="12" creationId="{23C65248-7555-6EDC-85F4-27FB6CAC3366}"/>
          </ac:picMkLst>
        </pc:picChg>
        <pc:picChg chg="add del mod">
          <ac:chgData name="Lydia Lane" userId="6cfbb8fb068cc2f0" providerId="LiveId" clId="{635ACCC7-E044-4259-8C1C-746C6E6E53AF}" dt="2023-08-06T10:59:34.231" v="118" actId="478"/>
          <ac:picMkLst>
            <pc:docMk/>
            <pc:sldMk cId="2737347690" sldId="258"/>
            <ac:picMk id="13" creationId="{19B27DD2-E546-F257-E723-CF9FCB1150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ceramics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KS3-17-03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DCC3AF5-0970-BF72-0EC4-1ECA9647CC84}"/>
              </a:ext>
            </a:extLst>
          </p:cNvPr>
          <p:cNvSpPr/>
          <p:nvPr/>
        </p:nvSpPr>
        <p:spPr>
          <a:xfrm>
            <a:off x="1239717" y="1583071"/>
            <a:ext cx="4315195" cy="333256"/>
          </a:xfrm>
          <a:prstGeom prst="roundRect">
            <a:avLst>
              <a:gd name="adj" fmla="val 30024"/>
            </a:avLst>
          </a:prstGeom>
          <a:noFill/>
          <a:ln w="76200"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Properties of Ceramics</a:t>
            </a:r>
            <a:endParaRPr lang="en-GB" alt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Picture 2" descr="Water, Glass, Drip, Drink, Clear, Thirst, Spray">
            <a:extLst>
              <a:ext uri="{FF2B5EF4-FFF2-40B4-BE49-F238E27FC236}">
                <a16:creationId xmlns:a16="http://schemas.microsoft.com/office/drawing/2014/main" id="{94ED8530-FCAF-35C6-6375-C32D0FE05A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6" b="4918"/>
          <a:stretch/>
        </p:blipFill>
        <p:spPr bwMode="auto">
          <a:xfrm>
            <a:off x="171000" y="8534617"/>
            <a:ext cx="848325" cy="918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Site, Build, Construction, Construction Work, Brick">
            <a:extLst>
              <a:ext uri="{FF2B5EF4-FFF2-40B4-BE49-F238E27FC236}">
                <a16:creationId xmlns:a16="http://schemas.microsoft.com/office/drawing/2014/main" id="{198DF0B1-C406-1A48-0BB5-412A6FE45F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6" t="32085" r="43333" b="29325"/>
          <a:stretch/>
        </p:blipFill>
        <p:spPr bwMode="auto">
          <a:xfrm>
            <a:off x="1291288" y="8534617"/>
            <a:ext cx="1210251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Bricks, Concrete, Rock, Stone, Industry, Block, Shape">
            <a:extLst>
              <a:ext uri="{FF2B5EF4-FFF2-40B4-BE49-F238E27FC236}">
                <a16:creationId xmlns:a16="http://schemas.microsoft.com/office/drawing/2014/main" id="{1D189382-852F-4C34-7307-CE28E2E820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7" t="26766" r="40025"/>
          <a:stretch/>
        </p:blipFill>
        <p:spPr bwMode="auto">
          <a:xfrm>
            <a:off x="4842560" y="8537968"/>
            <a:ext cx="811950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Pottery, Jugs, Traditional Pottery, Greece, Ceramic">
            <a:extLst>
              <a:ext uri="{FF2B5EF4-FFF2-40B4-BE49-F238E27FC236}">
                <a16:creationId xmlns:a16="http://schemas.microsoft.com/office/drawing/2014/main" id="{D819EE4E-880F-F55A-20E4-B6F8522A3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431" y="8534618"/>
            <a:ext cx="714569" cy="918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 descr="Spawning, Drink, Porcelain, Liquid, Mug, Thirst">
            <a:extLst>
              <a:ext uri="{FF2B5EF4-FFF2-40B4-BE49-F238E27FC236}">
                <a16:creationId xmlns:a16="http://schemas.microsoft.com/office/drawing/2014/main" id="{45A58548-695D-BC52-EF49-389CDCD576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t="18434" r="11521" b="22943"/>
          <a:stretch/>
        </p:blipFill>
        <p:spPr bwMode="auto">
          <a:xfrm>
            <a:off x="2773502" y="8534618"/>
            <a:ext cx="1751137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AFA360B-1713-3EFF-511C-E1EF1E28DDDD}"/>
              </a:ext>
            </a:extLst>
          </p:cNvPr>
          <p:cNvSpPr txBox="1"/>
          <p:nvPr/>
        </p:nvSpPr>
        <p:spPr>
          <a:xfrm>
            <a:off x="159183" y="2261652"/>
            <a:ext cx="653346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Complete the table with the following information.</a:t>
            </a:r>
          </a:p>
          <a:p>
            <a:pPr lvl="0"/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Raw material – the starting substance(s) obtained from the Earth needed to make the ceramic, e.g. wood, sand, oil, clay, ore.</a:t>
            </a:r>
          </a:p>
          <a:p>
            <a:pPr lvl="0"/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How is it made – what happens to the raw materials to convert them into the ceramic.</a:t>
            </a:r>
          </a:p>
          <a:p>
            <a:pPr lvl="0"/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Properties - these are observable or can be measured. Examples are:</a:t>
            </a:r>
          </a:p>
          <a:p>
            <a:pPr lvl="0"/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Colour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Hard / Soft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Strong / Weak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Heat resistant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Electrical conductors / insulators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Heat conductors / insulators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Low density / High density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Flexible / Stiff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Malleable (can be made into different shapes)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Brittle (shatter when struck)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Porous / non-porous (a substance is porous if water/liquid can soak into it)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Chemical resistant (inert) does not react with other chemicals</a:t>
            </a:r>
          </a:p>
          <a:p>
            <a:pPr lvl="0"/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Unique properties for its use – which of the properties you have looked at means that the ceramic has a particular use?</a:t>
            </a:r>
          </a:p>
          <a:p>
            <a:pPr lvl="0"/>
            <a:endParaRPr lang="en-US" sz="12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FF7D3A7-E7DE-B019-9073-11B7001D41A5}"/>
              </a:ext>
            </a:extLst>
          </p:cNvPr>
          <p:cNvSpPr/>
          <p:nvPr/>
        </p:nvSpPr>
        <p:spPr>
          <a:xfrm>
            <a:off x="171000" y="1488418"/>
            <a:ext cx="6533469" cy="549839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ceramics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KS3-17-03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9286DD5-9230-3FE1-6F7A-79E94FFB3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00" y="1644462"/>
            <a:ext cx="6516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of ceramics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Examine samples of different ceramics and complete the table below with your research and observations. Include a description about what makes each ceramic unique.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B327A5F-7B3F-C979-4DF3-DDD8C7E11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143489"/>
              </p:ext>
            </p:extLst>
          </p:nvPr>
        </p:nvGraphicFramePr>
        <p:xfrm>
          <a:off x="188470" y="2727960"/>
          <a:ext cx="6515999" cy="6745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1855435892"/>
                    </a:ext>
                  </a:extLst>
                </a:gridCol>
              </a:tblGrid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Unique properties for its use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 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Properties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How is it made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Raw material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rgbClr val="002060"/>
                        </a:solidFill>
                        <a:latin typeface="Arial Rounded MT Bold" panose="020F0704030504030204"/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632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Ceramic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Concrete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Earthenware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Brick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Glass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Porcelain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6A4556F-9383-BA60-2382-0324B3CAB780}"/>
              </a:ext>
            </a:extLst>
          </p:cNvPr>
          <p:cNvSpPr/>
          <p:nvPr/>
        </p:nvSpPr>
        <p:spPr>
          <a:xfrm>
            <a:off x="188470" y="1577340"/>
            <a:ext cx="6515999" cy="40386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3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ceramics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FA83C4-99FB-6696-4407-86ADD90F7FAF}"/>
              </a:ext>
            </a:extLst>
          </p:cNvPr>
          <p:cNvSpPr/>
          <p:nvPr/>
        </p:nvSpPr>
        <p:spPr>
          <a:xfrm>
            <a:off x="94799" y="1431583"/>
            <a:ext cx="660966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What is meant by the term ‘ceramic’?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lvl="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List three properties all ceramics have in common.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Describe how ceramics are processed to transform them from their raw materials into their final product.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Bricks are a ceramic made by baking </a:t>
            </a: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moulded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clay. Suggest two advantages and two disadvantages of using bricks as a building material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advantages _____________________________________________________________________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disadvantages __________________________________________________________________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Challenge: Suggest why ceramics are commonly found in kitchens and bathrooms.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Picture 2" descr="Water, Glass, Drip, Drink, Clear, Thirst, Spray">
            <a:extLst>
              <a:ext uri="{FF2B5EF4-FFF2-40B4-BE49-F238E27FC236}">
                <a16:creationId xmlns:a16="http://schemas.microsoft.com/office/drawing/2014/main" id="{0B469E5D-EBAA-39BE-0497-E22790790F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6" b="4918"/>
          <a:stretch/>
        </p:blipFill>
        <p:spPr bwMode="auto">
          <a:xfrm>
            <a:off x="171000" y="8534617"/>
            <a:ext cx="848325" cy="918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Site, Build, Construction, Construction Work, Brick">
            <a:extLst>
              <a:ext uri="{FF2B5EF4-FFF2-40B4-BE49-F238E27FC236}">
                <a16:creationId xmlns:a16="http://schemas.microsoft.com/office/drawing/2014/main" id="{DFF7F57F-66C5-FEA6-89AE-353522654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6" t="32085" r="43333" b="29325"/>
          <a:stretch/>
        </p:blipFill>
        <p:spPr bwMode="auto">
          <a:xfrm>
            <a:off x="1291288" y="8534617"/>
            <a:ext cx="1210251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Bricks, Concrete, Rock, Stone, Industry, Block, Shape">
            <a:extLst>
              <a:ext uri="{FF2B5EF4-FFF2-40B4-BE49-F238E27FC236}">
                <a16:creationId xmlns:a16="http://schemas.microsoft.com/office/drawing/2014/main" id="{B417BD7C-7300-66BD-83A0-D7F6DA0A6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7" t="26766" r="40025"/>
          <a:stretch/>
        </p:blipFill>
        <p:spPr bwMode="auto">
          <a:xfrm>
            <a:off x="4842560" y="8537968"/>
            <a:ext cx="811950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Pottery, Jugs, Traditional Pottery, Greece, Ceramic">
            <a:extLst>
              <a:ext uri="{FF2B5EF4-FFF2-40B4-BE49-F238E27FC236}">
                <a16:creationId xmlns:a16="http://schemas.microsoft.com/office/drawing/2014/main" id="{D5F93F86-924A-2629-B400-17A7F6063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431" y="8534618"/>
            <a:ext cx="714569" cy="918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Spawning, Drink, Porcelain, Liquid, Mug, Thirst">
            <a:extLst>
              <a:ext uri="{FF2B5EF4-FFF2-40B4-BE49-F238E27FC236}">
                <a16:creationId xmlns:a16="http://schemas.microsoft.com/office/drawing/2014/main" id="{157246A1-5963-392D-19AB-1B08751C4A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t="18434" r="11521" b="22943"/>
          <a:stretch/>
        </p:blipFill>
        <p:spPr bwMode="auto">
          <a:xfrm>
            <a:off x="2773502" y="8534618"/>
            <a:ext cx="1751137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34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ceramics</a:t>
            </a:r>
          </a:p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                                                                                         ANSWERS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KS3-17-03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9286DD5-9230-3FE1-6F7A-79E94FFB3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00" y="1644462"/>
            <a:ext cx="6516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Properties of ceramics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Examine samples of different ceramics and complete the table below with your research and observations. Include a description about what makes each ceramic unique.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B327A5F-7B3F-C979-4DF3-DDD8C7E11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938060"/>
              </p:ext>
            </p:extLst>
          </p:nvPr>
        </p:nvGraphicFramePr>
        <p:xfrm>
          <a:off x="188470" y="2727960"/>
          <a:ext cx="6515999" cy="6745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029">
                  <a:extLst>
                    <a:ext uri="{9D8B030D-6E8A-4147-A177-3AD203B41FA5}">
                      <a16:colId xmlns:a16="http://schemas.microsoft.com/office/drawing/2014/main" val="1855435892"/>
                    </a:ext>
                  </a:extLst>
                </a:gridCol>
              </a:tblGrid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Unique properties for its use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  Very strong and durable (long lasting) used in bridges, houses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Porous if unglazed used in plant pots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Fixed regular shape which allows to be fitted together to build walls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Borosilicate glass has higher melting point than soda-lime glass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Stronger and white in colour, high resistance to chemicals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Properties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Combining crushed rock and sand with water and cement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Clay is mixed with  water shaped and then fired at around 1000 °C.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Clay mixed with water, shaped and fired in a kiln.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Heating raw materials  until melts and then allowing molten  liquid to cool.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Shaping the kaolin and then firing  between 1,200-1,400 °C.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How is it made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Brittle, grey, strong,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Brittle, heat resistant, porous if unglazed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Brittle, heat resistant, porous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Brittle, translucent, non-porous, heat resistant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Brittle, hard, heat resistant white,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323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Raw material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Cement , sand and stones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Clay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Clay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Soda-lime - sand, sodium carbonate and limestone.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Borosilicate – sand and boron trioxide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latin typeface="Arial Rounded MT Bold" panose="020F0704030504030204"/>
                        </a:rPr>
                        <a:t>China clay (kaolin)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2632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Ceramic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Concrete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Earthenware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Brick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Glass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/>
                        </a:rPr>
                        <a:t>Porcelain </a:t>
                      </a:r>
                    </a:p>
                  </a:txBody>
                  <a:tcPr vert="vert270"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6A4556F-9383-BA60-2382-0324B3CAB780}"/>
              </a:ext>
            </a:extLst>
          </p:cNvPr>
          <p:cNvSpPr/>
          <p:nvPr/>
        </p:nvSpPr>
        <p:spPr>
          <a:xfrm>
            <a:off x="188470" y="1577340"/>
            <a:ext cx="6515999" cy="40386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53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KS3-17-03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FA83C4-99FB-6696-4407-86ADD90F7FAF}"/>
              </a:ext>
            </a:extLst>
          </p:cNvPr>
          <p:cNvSpPr/>
          <p:nvPr/>
        </p:nvSpPr>
        <p:spPr>
          <a:xfrm>
            <a:off x="94799" y="1431583"/>
            <a:ext cx="660966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What is meant by the term ‘ceramic’?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lvl="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List three properties all ceramics have in common.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Describe how ceramics are processed to transform them from their raw materials into their final product.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Bricks are a ceramic made by baking </a:t>
            </a: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moulded</a:t>
            </a: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clay. Suggest two advantages and two disadvantages of using bricks as a building material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advantages _____________________________________________________________________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disadvantages __________________________________________________________________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Challenge: Suggest why ceramics are commonly found in kitchens and bathrooms.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Picture 2" descr="Water, Glass, Drip, Drink, Clear, Thirst, Spray">
            <a:extLst>
              <a:ext uri="{FF2B5EF4-FFF2-40B4-BE49-F238E27FC236}">
                <a16:creationId xmlns:a16="http://schemas.microsoft.com/office/drawing/2014/main" id="{0B469E5D-EBAA-39BE-0497-E22790790F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16" b="4918"/>
          <a:stretch/>
        </p:blipFill>
        <p:spPr bwMode="auto">
          <a:xfrm>
            <a:off x="171000" y="8534617"/>
            <a:ext cx="848325" cy="918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Site, Build, Construction, Construction Work, Brick">
            <a:extLst>
              <a:ext uri="{FF2B5EF4-FFF2-40B4-BE49-F238E27FC236}">
                <a16:creationId xmlns:a16="http://schemas.microsoft.com/office/drawing/2014/main" id="{DFF7F57F-66C5-FEA6-89AE-353522654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96" t="32085" r="43333" b="29325"/>
          <a:stretch/>
        </p:blipFill>
        <p:spPr bwMode="auto">
          <a:xfrm>
            <a:off x="1291288" y="8534617"/>
            <a:ext cx="1210251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Bricks, Concrete, Rock, Stone, Industry, Block, Shape">
            <a:extLst>
              <a:ext uri="{FF2B5EF4-FFF2-40B4-BE49-F238E27FC236}">
                <a16:creationId xmlns:a16="http://schemas.microsoft.com/office/drawing/2014/main" id="{B417BD7C-7300-66BD-83A0-D7F6DA0A6D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7" t="26766" r="40025"/>
          <a:stretch/>
        </p:blipFill>
        <p:spPr bwMode="auto">
          <a:xfrm>
            <a:off x="4842560" y="8537968"/>
            <a:ext cx="811950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Pottery, Jugs, Traditional Pottery, Greece, Ceramic">
            <a:extLst>
              <a:ext uri="{FF2B5EF4-FFF2-40B4-BE49-F238E27FC236}">
                <a16:creationId xmlns:a16="http://schemas.microsoft.com/office/drawing/2014/main" id="{D5F93F86-924A-2629-B400-17A7F6063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431" y="8534618"/>
            <a:ext cx="714569" cy="9187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Spawning, Drink, Porcelain, Liquid, Mug, Thirst">
            <a:extLst>
              <a:ext uri="{FF2B5EF4-FFF2-40B4-BE49-F238E27FC236}">
                <a16:creationId xmlns:a16="http://schemas.microsoft.com/office/drawing/2014/main" id="{157246A1-5963-392D-19AB-1B08751C4A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1" t="18434" r="11521" b="22943"/>
          <a:stretch/>
        </p:blipFill>
        <p:spPr bwMode="auto">
          <a:xfrm>
            <a:off x="2773502" y="8534618"/>
            <a:ext cx="1751137" cy="9187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FD90E1-EB8B-133D-D396-7E20C2BB4DF4}"/>
              </a:ext>
            </a:extLst>
          </p:cNvPr>
          <p:cNvSpPr txBox="1"/>
          <p:nvPr/>
        </p:nvSpPr>
        <p:spPr>
          <a:xfrm>
            <a:off x="323400" y="1611199"/>
            <a:ext cx="57421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Substance made from non-metallic inorganic material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888EA9-8963-630B-93C4-27EBCF70AEAE}"/>
              </a:ext>
            </a:extLst>
          </p:cNvPr>
          <p:cNvSpPr txBox="1"/>
          <p:nvPr/>
        </p:nvSpPr>
        <p:spPr>
          <a:xfrm>
            <a:off x="323400" y="2329856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Brittle, inert, strong under compression</a:t>
            </a:r>
            <a:endParaRPr lang="en-GB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D3F6E8-ABF2-C5A5-B289-E7367264CB79}"/>
              </a:ext>
            </a:extLst>
          </p:cNvPr>
          <p:cNvSpPr txBox="1"/>
          <p:nvPr/>
        </p:nvSpPr>
        <p:spPr>
          <a:xfrm>
            <a:off x="323400" y="3442139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clay is shaped and then baked in a kiln</a:t>
            </a:r>
            <a:endParaRPr lang="en-GB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A26470-3B36-ADEB-32EC-A2FD1E404497}"/>
              </a:ext>
            </a:extLst>
          </p:cNvPr>
          <p:cNvSpPr txBox="1"/>
          <p:nvPr/>
        </p:nvSpPr>
        <p:spPr>
          <a:xfrm>
            <a:off x="1230328" y="4880340"/>
            <a:ext cx="3429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Hard so not easily damaged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Strong under compression</a:t>
            </a:r>
            <a:endParaRPr lang="en-GB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87D98F-071F-E326-81D4-296DCD450AB1}"/>
              </a:ext>
            </a:extLst>
          </p:cNvPr>
          <p:cNvSpPr txBox="1"/>
          <p:nvPr/>
        </p:nvSpPr>
        <p:spPr>
          <a:xfrm>
            <a:off x="1479960" y="5622348"/>
            <a:ext cx="4684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Brittle so can break easily </a:t>
            </a:r>
          </a:p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Can crack with extreme changes in temperature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1C79BF-DE60-3082-AFEB-96C6F0657F5A}"/>
              </a:ext>
            </a:extLst>
          </p:cNvPr>
          <p:cNvSpPr txBox="1"/>
          <p:nvPr/>
        </p:nvSpPr>
        <p:spPr>
          <a:xfrm>
            <a:off x="323400" y="6929813"/>
            <a:ext cx="63541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Liquids cannot soak into the ceramic, if glazed, as non-porous. </a:t>
            </a:r>
          </a:p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clay is malleable so can be made into different shapes.</a:t>
            </a:r>
          </a:p>
          <a:p>
            <a:pPr lvl="0"/>
            <a:r>
              <a:rPr lang="en-US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Ceramics are heat resistant so can be put in the oven and will not break.</a:t>
            </a:r>
            <a:endParaRPr lang="en-US" sz="1200" dirty="0">
              <a:solidFill>
                <a:srgbClr val="16ADBF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DAAF90-C970-AC2D-96CC-7BD01A770C93}"/>
              </a:ext>
            </a:extLst>
          </p:cNvPr>
          <p:cNvSpPr txBox="1"/>
          <p:nvPr/>
        </p:nvSpPr>
        <p:spPr>
          <a:xfrm>
            <a:off x="1020902" y="221289"/>
            <a:ext cx="5683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Describe the properties of ceramics</a:t>
            </a:r>
          </a:p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                                                                                         ANSWERS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041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</TotalTime>
  <Words>788</Words>
  <Application>Microsoft Office PowerPoint</Application>
  <PresentationFormat>A4 Paper (210x297 mm)</PresentationFormat>
  <Paragraphs>122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2023-09-07T09:25:07Z</dcterms:modified>
</cp:coreProperties>
</file>