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3264" y="160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F5AA-8025-4F6F-8C57-99078C82F612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70F8-3226-4AC3-834D-10FBFBDCE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300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F5AA-8025-4F6F-8C57-99078C82F612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70F8-3226-4AC3-834D-10FBFBDCE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287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F5AA-8025-4F6F-8C57-99078C82F612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70F8-3226-4AC3-834D-10FBFBDCE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98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F5AA-8025-4F6F-8C57-99078C82F612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70F8-3226-4AC3-834D-10FBFBDCE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688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F5AA-8025-4F6F-8C57-99078C82F612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70F8-3226-4AC3-834D-10FBFBDCE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71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F5AA-8025-4F6F-8C57-99078C82F612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70F8-3226-4AC3-834D-10FBFBDCE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93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F5AA-8025-4F6F-8C57-99078C82F612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70F8-3226-4AC3-834D-10FBFBDCE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136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F5AA-8025-4F6F-8C57-99078C82F612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70F8-3226-4AC3-834D-10FBFBDCE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8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F5AA-8025-4F6F-8C57-99078C82F612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70F8-3226-4AC3-834D-10FBFBDCE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651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F5AA-8025-4F6F-8C57-99078C82F612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70F8-3226-4AC3-834D-10FBFBDCE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997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F5AA-8025-4F6F-8C57-99078C82F612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70F8-3226-4AC3-834D-10FBFBDCE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789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EF5AA-8025-4F6F-8C57-99078C82F612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870F8-3226-4AC3-834D-10FBFBDCE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69BC73-43C3-56DC-4AD7-4ACA8C67B41D}"/>
              </a:ext>
            </a:extLst>
          </p:cNvPr>
          <p:cNvSpPr/>
          <p:nvPr/>
        </p:nvSpPr>
        <p:spPr>
          <a:xfrm>
            <a:off x="0" y="9609205"/>
            <a:ext cx="6858002" cy="296795"/>
          </a:xfrm>
          <a:prstGeom prst="rect">
            <a:avLst/>
          </a:prstGeom>
          <a:solidFill>
            <a:srgbClr val="130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0D9F68-5527-852B-791F-6D7B4352389E}"/>
              </a:ext>
            </a:extLst>
          </p:cNvPr>
          <p:cNvSpPr txBox="1"/>
          <p:nvPr/>
        </p:nvSpPr>
        <p:spPr>
          <a:xfrm>
            <a:off x="3761872" y="9678702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2023 All Rights Reserved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A34C79-E44E-719A-B28D-6DFF54FD8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13379" r="3460" b="3635"/>
          <a:stretch/>
        </p:blipFill>
        <p:spPr>
          <a:xfrm>
            <a:off x="0" y="0"/>
            <a:ext cx="6858000" cy="1332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1619B-5B76-96C4-564F-D8597C502322}"/>
              </a:ext>
            </a:extLst>
          </p:cNvPr>
          <p:cNvSpPr txBox="1"/>
          <p:nvPr/>
        </p:nvSpPr>
        <p:spPr>
          <a:xfrm>
            <a:off x="1020902" y="221289"/>
            <a:ext cx="5683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Mission Assignment: </a:t>
            </a:r>
            <a:r>
              <a:rPr lang="en-GB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pitchFamily="34" charset="0"/>
              </a:rPr>
              <a:t>Describe the properties of sound </a:t>
            </a:r>
            <a:r>
              <a:rPr lang="en-GB" sz="12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E9043F-B046-540A-85A1-C632017DA16E}"/>
              </a:ext>
            </a:extLst>
          </p:cNvPr>
          <p:cNvSpPr txBox="1"/>
          <p:nvPr/>
        </p:nvSpPr>
        <p:spPr>
          <a:xfrm>
            <a:off x="4448232" y="841825"/>
            <a:ext cx="8354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KS3-18-02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418BFE-8A7B-FCD5-5668-204B9AD96588}"/>
              </a:ext>
            </a:extLst>
          </p:cNvPr>
          <p:cNvSpPr/>
          <p:nvPr/>
        </p:nvSpPr>
        <p:spPr>
          <a:xfrm>
            <a:off x="153532" y="1399597"/>
            <a:ext cx="6550936" cy="46166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3ED36F-B95D-52C2-B1DB-EDADE5ABF963}"/>
              </a:ext>
            </a:extLst>
          </p:cNvPr>
          <p:cNvSpPr txBox="1"/>
          <p:nvPr/>
        </p:nvSpPr>
        <p:spPr>
          <a:xfrm>
            <a:off x="181658" y="1399597"/>
            <a:ext cx="6494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Look at the diagrams of sound waves below. Match the letters to the correct statements.</a:t>
            </a:r>
            <a:endParaRPr lang="en-US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B74960-FD42-7853-A4FA-E975AD181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71" y="2090667"/>
            <a:ext cx="2504402" cy="166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BA7465-7BE2-496C-0812-1F91D00E3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872" y="2090667"/>
            <a:ext cx="2504402" cy="166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96E855-07D6-B731-DE7E-E0B09D13C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872" y="3865042"/>
            <a:ext cx="2504402" cy="166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AA1EB-42C6-C081-D923-372EF6761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071" y="3865042"/>
            <a:ext cx="2504402" cy="166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64EFA4-6A68-892D-C7B4-997EAB1746E2}"/>
              </a:ext>
            </a:extLst>
          </p:cNvPr>
          <p:cNvSpPr txBox="1"/>
          <p:nvPr/>
        </p:nvSpPr>
        <p:spPr>
          <a:xfrm>
            <a:off x="408896" y="2090667"/>
            <a:ext cx="32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A</a:t>
            </a:r>
            <a:endParaRPr lang="en-US" sz="14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AAA7C1-2EFC-BC74-1DBF-83E2040D2D3F}"/>
              </a:ext>
            </a:extLst>
          </p:cNvPr>
          <p:cNvSpPr txBox="1"/>
          <p:nvPr/>
        </p:nvSpPr>
        <p:spPr>
          <a:xfrm>
            <a:off x="3500673" y="3867562"/>
            <a:ext cx="32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D</a:t>
            </a:r>
            <a:endParaRPr lang="en-US" sz="14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67CA89-D028-FEB8-E223-5AF8289E19AA}"/>
              </a:ext>
            </a:extLst>
          </p:cNvPr>
          <p:cNvSpPr txBox="1"/>
          <p:nvPr/>
        </p:nvSpPr>
        <p:spPr>
          <a:xfrm>
            <a:off x="408896" y="3867562"/>
            <a:ext cx="32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C</a:t>
            </a:r>
            <a:endParaRPr lang="en-US" sz="14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64EDC8-2D12-623C-55AF-02031C55D154}"/>
              </a:ext>
            </a:extLst>
          </p:cNvPr>
          <p:cNvSpPr txBox="1"/>
          <p:nvPr/>
        </p:nvSpPr>
        <p:spPr>
          <a:xfrm>
            <a:off x="3435697" y="2090667"/>
            <a:ext cx="32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B</a:t>
            </a:r>
            <a:endParaRPr lang="en-US" sz="14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08E012-C42B-66D8-13F7-793B4A3C1B5B}"/>
              </a:ext>
            </a:extLst>
          </p:cNvPr>
          <p:cNvSpPr txBox="1"/>
          <p:nvPr/>
        </p:nvSpPr>
        <p:spPr>
          <a:xfrm>
            <a:off x="72311" y="5559502"/>
            <a:ext cx="64847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The loudest sound is 			_________________.</a:t>
            </a:r>
          </a:p>
          <a:p>
            <a:endParaRPr lang="en-GB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  <a:p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The quietest sound is 			_________________.</a:t>
            </a:r>
          </a:p>
          <a:p>
            <a:endParaRPr lang="en-GB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  <a:p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The highest pitch sound is 	 	_________________.</a:t>
            </a:r>
          </a:p>
          <a:p>
            <a:endParaRPr lang="en-GB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  <a:p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Two sounds with the same frequency are	     ______ and ______.</a:t>
            </a:r>
          </a:p>
          <a:p>
            <a:endParaRPr lang="en-GB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  <a:p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Two sounds with the same volume are	     ______ and ______.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A550CA-5AC1-55E0-B16F-DF3E1FFACDCF}"/>
              </a:ext>
            </a:extLst>
          </p:cNvPr>
          <p:cNvSpPr/>
          <p:nvPr/>
        </p:nvSpPr>
        <p:spPr>
          <a:xfrm>
            <a:off x="72311" y="7399687"/>
            <a:ext cx="33633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On the blank graph opposite draw the sound wave that is twice the frequency and twice the amplitude of sound D.</a:t>
            </a:r>
          </a:p>
          <a:p>
            <a:pPr lvl="0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Describe what you notice.</a:t>
            </a:r>
          </a:p>
          <a:p>
            <a:pPr lvl="0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D09C665-CD5C-973B-3A9D-77B673982A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0999" y="7458507"/>
            <a:ext cx="3026089" cy="201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22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700DFD-588A-7B72-33B2-C9528FD93A4E}"/>
              </a:ext>
            </a:extLst>
          </p:cNvPr>
          <p:cNvSpPr/>
          <p:nvPr/>
        </p:nvSpPr>
        <p:spPr>
          <a:xfrm>
            <a:off x="0" y="9609205"/>
            <a:ext cx="6858002" cy="296795"/>
          </a:xfrm>
          <a:prstGeom prst="rect">
            <a:avLst/>
          </a:prstGeom>
          <a:solidFill>
            <a:srgbClr val="130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27186D-CD3A-7C86-41D8-7B8799245291}"/>
              </a:ext>
            </a:extLst>
          </p:cNvPr>
          <p:cNvSpPr txBox="1"/>
          <p:nvPr/>
        </p:nvSpPr>
        <p:spPr>
          <a:xfrm>
            <a:off x="3761872" y="9678702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2023 All Rights Reserved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0F67E2-F189-10F3-3952-824EA3721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13379" r="3460" b="3635"/>
          <a:stretch/>
        </p:blipFill>
        <p:spPr>
          <a:xfrm>
            <a:off x="0" y="0"/>
            <a:ext cx="6858000" cy="1332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5EB55-BBE5-F11A-33EF-0EF204D62494}"/>
              </a:ext>
            </a:extLst>
          </p:cNvPr>
          <p:cNvSpPr txBox="1"/>
          <p:nvPr/>
        </p:nvSpPr>
        <p:spPr>
          <a:xfrm>
            <a:off x="1020902" y="221289"/>
            <a:ext cx="5683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Mission Assignment: </a:t>
            </a:r>
            <a:r>
              <a:rPr lang="en-GB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pitchFamily="34" charset="0"/>
              </a:rPr>
              <a:t>Describe the properties of sound </a:t>
            </a:r>
            <a:r>
              <a:rPr lang="en-GB" sz="12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8FA90-8C1C-6F3F-71B0-627C7701407B}"/>
              </a:ext>
            </a:extLst>
          </p:cNvPr>
          <p:cNvSpPr txBox="1"/>
          <p:nvPr/>
        </p:nvSpPr>
        <p:spPr>
          <a:xfrm>
            <a:off x="4448232" y="841825"/>
            <a:ext cx="8354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KS3-18-02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5F88A5-9578-4A16-506B-6DF04A01C037}"/>
              </a:ext>
            </a:extLst>
          </p:cNvPr>
          <p:cNvSpPr/>
          <p:nvPr/>
        </p:nvSpPr>
        <p:spPr>
          <a:xfrm>
            <a:off x="153532" y="1445266"/>
            <a:ext cx="6550936" cy="46166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4A4B3D-4086-FB8F-1AD7-2E51E1CE4338}"/>
              </a:ext>
            </a:extLst>
          </p:cNvPr>
          <p:cNvSpPr txBox="1"/>
          <p:nvPr/>
        </p:nvSpPr>
        <p:spPr>
          <a:xfrm>
            <a:off x="153532" y="1431583"/>
            <a:ext cx="65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Investigate how the length of a ruler affects the volume and pitch it creates when “twanged”.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4721E1-3E06-5823-B595-BCF0876ACD68}"/>
              </a:ext>
            </a:extLst>
          </p:cNvPr>
          <p:cNvSpPr/>
          <p:nvPr/>
        </p:nvSpPr>
        <p:spPr>
          <a:xfrm>
            <a:off x="153532" y="2082654"/>
            <a:ext cx="4010026" cy="1822192"/>
          </a:xfrm>
          <a:prstGeom prst="roundRect">
            <a:avLst>
              <a:gd name="adj" fmla="val 6795"/>
            </a:avLst>
          </a:prstGeom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Method</a:t>
            </a:r>
          </a:p>
          <a:p>
            <a:pPr lvl="0"/>
            <a:endParaRPr lang="en-GB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Hang 5cm of your 30cm ruler over the edge of the desk.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Flick the end of the ruler.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Listen to the sound that is created.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In your table describe the sound you heard in terms of pitch and volume.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Repeat as above for 10cm, 15cm and 20cm</a:t>
            </a:r>
            <a:endParaRPr lang="en-US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2D787F-3C48-5A00-67D5-2B9482237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85" t="29068" r="8143" b="42043"/>
          <a:stretch/>
        </p:blipFill>
        <p:spPr>
          <a:xfrm>
            <a:off x="4307920" y="2082654"/>
            <a:ext cx="2396547" cy="635786"/>
          </a:xfrm>
          <a:prstGeom prst="roundRect">
            <a:avLst>
              <a:gd name="adj" fmla="val 10171"/>
            </a:avLst>
          </a:prstGeom>
          <a:solidFill>
            <a:srgbClr val="FFFFFF"/>
          </a:solidFill>
          <a:ln w="28575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EA3A14-5CCB-24B0-4B26-953A9E0C9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39" b="18486"/>
          <a:stretch/>
        </p:blipFill>
        <p:spPr>
          <a:xfrm>
            <a:off x="4459753" y="2958502"/>
            <a:ext cx="2092880" cy="9272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382B36-9C2F-A8B2-ECD7-BC03229979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533030"/>
              </p:ext>
            </p:extLst>
          </p:nvPr>
        </p:nvGraphicFramePr>
        <p:xfrm>
          <a:off x="153532" y="4080568"/>
          <a:ext cx="6516000" cy="2891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8100">
                  <a:extLst>
                    <a:ext uri="{9D8B030D-6E8A-4147-A177-3AD203B41FA5}">
                      <a16:colId xmlns:a16="http://schemas.microsoft.com/office/drawing/2014/main" val="1219617121"/>
                    </a:ext>
                  </a:extLst>
                </a:gridCol>
                <a:gridCol w="2453950">
                  <a:extLst>
                    <a:ext uri="{9D8B030D-6E8A-4147-A177-3AD203B41FA5}">
                      <a16:colId xmlns:a16="http://schemas.microsoft.com/office/drawing/2014/main" val="676567944"/>
                    </a:ext>
                  </a:extLst>
                </a:gridCol>
                <a:gridCol w="2453950">
                  <a:extLst>
                    <a:ext uri="{9D8B030D-6E8A-4147-A177-3AD203B41FA5}">
                      <a16:colId xmlns:a16="http://schemas.microsoft.com/office/drawing/2014/main" val="3382278746"/>
                    </a:ext>
                  </a:extLst>
                </a:gridCol>
              </a:tblGrid>
              <a:tr h="482119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</a:rPr>
                        <a:t>Length of ruler hanging over (cm)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</a:rPr>
                        <a:t>Description of pitch.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</a:rPr>
                        <a:t>Description of volume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045653"/>
                  </a:ext>
                </a:extLst>
              </a:tr>
              <a:tr h="602403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87957"/>
                  </a:ext>
                </a:extLst>
              </a:tr>
              <a:tr h="602403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643043"/>
                  </a:ext>
                </a:extLst>
              </a:tr>
              <a:tr h="602403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402924"/>
                  </a:ext>
                </a:extLst>
              </a:tr>
              <a:tr h="602403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485817"/>
                  </a:ext>
                </a:extLst>
              </a:tr>
            </a:tbl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19FB482A-BC33-224C-69DE-A3185D5EDDA7}"/>
              </a:ext>
            </a:extLst>
          </p:cNvPr>
          <p:cNvSpPr/>
          <p:nvPr/>
        </p:nvSpPr>
        <p:spPr>
          <a:xfrm>
            <a:off x="153532" y="7081467"/>
            <a:ext cx="6516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At what length did the highest pitched sound occur? Suggest why this happened.</a:t>
            </a:r>
          </a:p>
          <a:p>
            <a:pPr lvl="0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lvl="0"/>
            <a:endParaRPr lang="en-GB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  <a:p>
            <a:pPr lvl="0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At what length did the loudest sound occur? Suggest why this happened.</a:t>
            </a:r>
          </a:p>
          <a:p>
            <a:pPr lvl="0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037957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F6225C-2BF4-7C0E-4937-410AC1AB835B}"/>
              </a:ext>
            </a:extLst>
          </p:cNvPr>
          <p:cNvSpPr/>
          <p:nvPr/>
        </p:nvSpPr>
        <p:spPr>
          <a:xfrm>
            <a:off x="0" y="9609205"/>
            <a:ext cx="6858002" cy="296795"/>
          </a:xfrm>
          <a:prstGeom prst="rect">
            <a:avLst/>
          </a:prstGeom>
          <a:solidFill>
            <a:srgbClr val="130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19CB97-BD78-3ADA-D77D-FD6D80320F4E}"/>
              </a:ext>
            </a:extLst>
          </p:cNvPr>
          <p:cNvSpPr txBox="1"/>
          <p:nvPr/>
        </p:nvSpPr>
        <p:spPr>
          <a:xfrm>
            <a:off x="3761872" y="9678702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2023 All Rights Reserved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11B80-E2C6-FA68-6338-D9C482C520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13379" r="3460" b="3635"/>
          <a:stretch/>
        </p:blipFill>
        <p:spPr>
          <a:xfrm>
            <a:off x="0" y="0"/>
            <a:ext cx="6858000" cy="1332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3297A3-3841-96A8-4445-8B5DF47B1D77}"/>
              </a:ext>
            </a:extLst>
          </p:cNvPr>
          <p:cNvSpPr txBox="1"/>
          <p:nvPr/>
        </p:nvSpPr>
        <p:spPr>
          <a:xfrm>
            <a:off x="1020902" y="221289"/>
            <a:ext cx="5683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Mission Assignment: </a:t>
            </a:r>
            <a:r>
              <a:rPr lang="en-GB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pitchFamily="34" charset="0"/>
              </a:rPr>
              <a:t>Describe the properties of sound                  </a:t>
            </a:r>
            <a:r>
              <a:rPr lang="en-GB" sz="12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ANSWERS</a:t>
            </a:r>
            <a:endParaRPr lang="en-GB" sz="1200" b="0" i="0" dirty="0">
              <a:solidFill>
                <a:schemeClr val="bg1">
                  <a:lumMod val="95000"/>
                </a:schemeClr>
              </a:solidFill>
              <a:effectLst/>
              <a:latin typeface="Arial Rounded MT Bold" panose="020F07040305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E6-A2BB-F80B-804A-A9AD84FE44C2}"/>
              </a:ext>
            </a:extLst>
          </p:cNvPr>
          <p:cNvSpPr txBox="1"/>
          <p:nvPr/>
        </p:nvSpPr>
        <p:spPr>
          <a:xfrm>
            <a:off x="4448232" y="841825"/>
            <a:ext cx="8354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KS3-18-02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3615D-2689-4A29-5A94-3E7DB975E482}"/>
              </a:ext>
            </a:extLst>
          </p:cNvPr>
          <p:cNvSpPr/>
          <p:nvPr/>
        </p:nvSpPr>
        <p:spPr>
          <a:xfrm>
            <a:off x="153532" y="1399597"/>
            <a:ext cx="6550936" cy="46166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D1967C-34EB-30B4-5BA5-05C57F150EC1}"/>
              </a:ext>
            </a:extLst>
          </p:cNvPr>
          <p:cNvSpPr txBox="1"/>
          <p:nvPr/>
        </p:nvSpPr>
        <p:spPr>
          <a:xfrm>
            <a:off x="181658" y="1399597"/>
            <a:ext cx="6494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Look at the diagrams of sound waves below. Match the letters to the correct statements.</a:t>
            </a:r>
            <a:endParaRPr lang="en-US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439CC5-1073-AB66-C63A-068082501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71" y="2090667"/>
            <a:ext cx="2504402" cy="166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352B3B-0250-1335-3528-3712A7484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872" y="2090667"/>
            <a:ext cx="2504402" cy="166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491E24-FDF2-78C0-4800-20082FBBD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872" y="3865042"/>
            <a:ext cx="2504402" cy="166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310A9A-A37E-C017-1DC5-EC42B12436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071" y="3865042"/>
            <a:ext cx="2504402" cy="166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7D7319-22D0-1156-ED2B-9E0502DB5541}"/>
              </a:ext>
            </a:extLst>
          </p:cNvPr>
          <p:cNvSpPr txBox="1"/>
          <p:nvPr/>
        </p:nvSpPr>
        <p:spPr>
          <a:xfrm>
            <a:off x="408896" y="2090667"/>
            <a:ext cx="32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A</a:t>
            </a:r>
            <a:endParaRPr lang="en-US" sz="14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630201-F8BD-A595-79E6-0A7597F45497}"/>
              </a:ext>
            </a:extLst>
          </p:cNvPr>
          <p:cNvSpPr txBox="1"/>
          <p:nvPr/>
        </p:nvSpPr>
        <p:spPr>
          <a:xfrm>
            <a:off x="3500673" y="3867562"/>
            <a:ext cx="32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D</a:t>
            </a:r>
            <a:endParaRPr lang="en-US" sz="14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19796F-5682-08C0-B496-64D28DB367DD}"/>
              </a:ext>
            </a:extLst>
          </p:cNvPr>
          <p:cNvSpPr txBox="1"/>
          <p:nvPr/>
        </p:nvSpPr>
        <p:spPr>
          <a:xfrm>
            <a:off x="408896" y="3867562"/>
            <a:ext cx="32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C</a:t>
            </a:r>
            <a:endParaRPr lang="en-US" sz="14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669636-FCD1-0DE5-D54C-1B028A69F241}"/>
              </a:ext>
            </a:extLst>
          </p:cNvPr>
          <p:cNvSpPr txBox="1"/>
          <p:nvPr/>
        </p:nvSpPr>
        <p:spPr>
          <a:xfrm>
            <a:off x="3435697" y="2090667"/>
            <a:ext cx="32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B</a:t>
            </a:r>
            <a:endParaRPr lang="en-US" sz="14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E695B1-E6D0-BBA5-B4DD-982BF8A38FBF}"/>
              </a:ext>
            </a:extLst>
          </p:cNvPr>
          <p:cNvSpPr txBox="1"/>
          <p:nvPr/>
        </p:nvSpPr>
        <p:spPr>
          <a:xfrm>
            <a:off x="72311" y="5559502"/>
            <a:ext cx="64847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The loudest sound is 			_________________.</a:t>
            </a:r>
          </a:p>
          <a:p>
            <a:endParaRPr lang="en-GB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  <a:p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The quietest sound is 			_________________.</a:t>
            </a:r>
          </a:p>
          <a:p>
            <a:endParaRPr lang="en-GB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  <a:p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The highest pitch sound is 	 	_________________.</a:t>
            </a:r>
          </a:p>
          <a:p>
            <a:endParaRPr lang="en-GB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  <a:p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Two sounds with the same frequency are	     ______ and ______.</a:t>
            </a:r>
          </a:p>
          <a:p>
            <a:endParaRPr lang="en-GB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  <a:p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Two sounds with the same volume are	     ______ and ______.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0F6C4D-38D1-69F9-5DCC-179CABE9E5FF}"/>
              </a:ext>
            </a:extLst>
          </p:cNvPr>
          <p:cNvSpPr/>
          <p:nvPr/>
        </p:nvSpPr>
        <p:spPr>
          <a:xfrm>
            <a:off x="72311" y="7399687"/>
            <a:ext cx="33633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On the blank graph opposite draw the sound wave that is twice the frequency and twice the amplitude of sound D.</a:t>
            </a:r>
          </a:p>
          <a:p>
            <a:pPr lvl="0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Describe what you notice.</a:t>
            </a:r>
          </a:p>
          <a:p>
            <a:pPr lvl="0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211D5B-1F4B-8DF2-AC71-E69DB5F2E3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0999" y="7458507"/>
            <a:ext cx="3026089" cy="20173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229D19-ABCC-22A6-7C06-0CE25A331EAA}"/>
              </a:ext>
            </a:extLst>
          </p:cNvPr>
          <p:cNvSpPr txBox="1"/>
          <p:nvPr/>
        </p:nvSpPr>
        <p:spPr>
          <a:xfrm>
            <a:off x="3663760" y="5412276"/>
            <a:ext cx="986167" cy="1880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B </a:t>
            </a:r>
          </a:p>
          <a:p>
            <a:pPr>
              <a:lnSpc>
                <a:spcPct val="200000"/>
              </a:lnSpc>
            </a:pPr>
            <a:r>
              <a:rPr lang="en-GB" sz="1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</a:t>
            </a:r>
          </a:p>
          <a:p>
            <a:pPr>
              <a:lnSpc>
                <a:spcPct val="200000"/>
              </a:lnSpc>
            </a:pPr>
            <a:r>
              <a:rPr lang="en-GB" sz="1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</a:t>
            </a:r>
          </a:p>
          <a:p>
            <a:pPr>
              <a:lnSpc>
                <a:spcPct val="200000"/>
              </a:lnSpc>
            </a:pPr>
            <a:r>
              <a:rPr lang="en-GB" sz="1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B               C</a:t>
            </a:r>
          </a:p>
          <a:p>
            <a:pPr>
              <a:lnSpc>
                <a:spcPct val="200000"/>
              </a:lnSpc>
            </a:pPr>
            <a:r>
              <a:rPr lang="en-GB" sz="1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               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BDE1EF-44D4-7E45-4BD2-E623060269AE}"/>
              </a:ext>
            </a:extLst>
          </p:cNvPr>
          <p:cNvSpPr txBox="1"/>
          <p:nvPr/>
        </p:nvSpPr>
        <p:spPr>
          <a:xfrm>
            <a:off x="58919" y="8138779"/>
            <a:ext cx="32557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The period of the wave will halve, the speed will remain the same, the energy of the wave will be the same. The peaks will be higher.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747744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147E94-4A64-0037-EEF7-4A5FD886AC1F}"/>
              </a:ext>
            </a:extLst>
          </p:cNvPr>
          <p:cNvSpPr/>
          <p:nvPr/>
        </p:nvSpPr>
        <p:spPr>
          <a:xfrm>
            <a:off x="0" y="9609205"/>
            <a:ext cx="6858002" cy="296795"/>
          </a:xfrm>
          <a:prstGeom prst="rect">
            <a:avLst/>
          </a:prstGeom>
          <a:solidFill>
            <a:srgbClr val="130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C960B-0F98-749F-E8DD-8420824F067C}"/>
              </a:ext>
            </a:extLst>
          </p:cNvPr>
          <p:cNvSpPr txBox="1"/>
          <p:nvPr/>
        </p:nvSpPr>
        <p:spPr>
          <a:xfrm>
            <a:off x="3761872" y="9678702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2023 All Rights Reserved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1DE4A-2992-B0A4-10E5-E98D8D622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13379" r="3460" b="3635"/>
          <a:stretch/>
        </p:blipFill>
        <p:spPr>
          <a:xfrm>
            <a:off x="0" y="0"/>
            <a:ext cx="6858000" cy="1332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982135-249D-CD53-0E94-D0E17FD746CD}"/>
              </a:ext>
            </a:extLst>
          </p:cNvPr>
          <p:cNvSpPr txBox="1"/>
          <p:nvPr/>
        </p:nvSpPr>
        <p:spPr>
          <a:xfrm>
            <a:off x="4448232" y="841825"/>
            <a:ext cx="8354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KS3-18-02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46B7FA-74D3-1E24-80D8-F23BBDF276CD}"/>
              </a:ext>
            </a:extLst>
          </p:cNvPr>
          <p:cNvSpPr/>
          <p:nvPr/>
        </p:nvSpPr>
        <p:spPr>
          <a:xfrm>
            <a:off x="153532" y="1445266"/>
            <a:ext cx="6550936" cy="46166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E54284-719A-ACF4-8196-B715BB271396}"/>
              </a:ext>
            </a:extLst>
          </p:cNvPr>
          <p:cNvSpPr txBox="1"/>
          <p:nvPr/>
        </p:nvSpPr>
        <p:spPr>
          <a:xfrm>
            <a:off x="153532" y="1431583"/>
            <a:ext cx="65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Investigate how the length of a ruler affects the volume and pitch it creates when “twanged”.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D0D35E-C3C8-1E75-758A-DEDC8081D667}"/>
              </a:ext>
            </a:extLst>
          </p:cNvPr>
          <p:cNvSpPr/>
          <p:nvPr/>
        </p:nvSpPr>
        <p:spPr>
          <a:xfrm>
            <a:off x="153532" y="2082654"/>
            <a:ext cx="4010026" cy="1822192"/>
          </a:xfrm>
          <a:prstGeom prst="roundRect">
            <a:avLst>
              <a:gd name="adj" fmla="val 6795"/>
            </a:avLst>
          </a:prstGeom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Method</a:t>
            </a:r>
          </a:p>
          <a:p>
            <a:pPr lvl="0"/>
            <a:endParaRPr lang="en-GB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Hang 5cm of your 30cm ruler over the edge of the desk.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Flick the end of the ruler.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Listen to the sound that is created.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In your table describe the sound you heard in terms of pitch and volume.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Repeat as above for 10cm, 15cm and 20cm</a:t>
            </a:r>
            <a:endParaRPr lang="en-US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DE3210-7973-F81B-87EA-3BA2EE1E7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85" t="29068" r="8143" b="42043"/>
          <a:stretch/>
        </p:blipFill>
        <p:spPr>
          <a:xfrm>
            <a:off x="4307920" y="2082654"/>
            <a:ext cx="2396547" cy="635786"/>
          </a:xfrm>
          <a:prstGeom prst="roundRect">
            <a:avLst>
              <a:gd name="adj" fmla="val 10171"/>
            </a:avLst>
          </a:prstGeom>
          <a:solidFill>
            <a:srgbClr val="FFFFFF"/>
          </a:solidFill>
          <a:ln w="28575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2ACD6C-0833-F355-ED57-0DA848DD6C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39" b="18486"/>
          <a:stretch/>
        </p:blipFill>
        <p:spPr>
          <a:xfrm>
            <a:off x="4459753" y="2958502"/>
            <a:ext cx="2092880" cy="9272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EC18402-243A-C2FE-5A77-8C775A59F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404283"/>
              </p:ext>
            </p:extLst>
          </p:nvPr>
        </p:nvGraphicFramePr>
        <p:xfrm>
          <a:off x="153532" y="4080568"/>
          <a:ext cx="6516000" cy="2891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8100">
                  <a:extLst>
                    <a:ext uri="{9D8B030D-6E8A-4147-A177-3AD203B41FA5}">
                      <a16:colId xmlns:a16="http://schemas.microsoft.com/office/drawing/2014/main" val="1219617121"/>
                    </a:ext>
                  </a:extLst>
                </a:gridCol>
                <a:gridCol w="2453950">
                  <a:extLst>
                    <a:ext uri="{9D8B030D-6E8A-4147-A177-3AD203B41FA5}">
                      <a16:colId xmlns:a16="http://schemas.microsoft.com/office/drawing/2014/main" val="676567944"/>
                    </a:ext>
                  </a:extLst>
                </a:gridCol>
                <a:gridCol w="2453950">
                  <a:extLst>
                    <a:ext uri="{9D8B030D-6E8A-4147-A177-3AD203B41FA5}">
                      <a16:colId xmlns:a16="http://schemas.microsoft.com/office/drawing/2014/main" val="3382278746"/>
                    </a:ext>
                  </a:extLst>
                </a:gridCol>
              </a:tblGrid>
              <a:tr h="482119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</a:rPr>
                        <a:t>Length of ruler hanging over (cm)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</a:rPr>
                        <a:t>Description of pitch.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</a:rPr>
                        <a:t>Description of volume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045653"/>
                  </a:ext>
                </a:extLst>
              </a:tr>
              <a:tr h="602403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87957"/>
                  </a:ext>
                </a:extLst>
              </a:tr>
              <a:tr h="602403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643043"/>
                  </a:ext>
                </a:extLst>
              </a:tr>
              <a:tr h="602403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402924"/>
                  </a:ext>
                </a:extLst>
              </a:tr>
              <a:tr h="602403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2060"/>
                          </a:solidFill>
                          <a:latin typeface="Arial Rounded MT Bold" panose="020F0704030504030204" pitchFamily="34" charset="0"/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206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7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485817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6AEC540-0064-78E1-4D49-90693A9F5526}"/>
              </a:ext>
            </a:extLst>
          </p:cNvPr>
          <p:cNvSpPr/>
          <p:nvPr/>
        </p:nvSpPr>
        <p:spPr>
          <a:xfrm>
            <a:off x="153532" y="7081467"/>
            <a:ext cx="6516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At what length did the highest pitched sound occur? Suggest why this happened.</a:t>
            </a:r>
          </a:p>
          <a:p>
            <a:pPr lvl="0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lvl="0"/>
            <a:endParaRPr lang="en-GB" sz="1200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  <a:p>
            <a:pPr lvl="0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At what length did the loudest sound occur? Suggest why this happened.</a:t>
            </a:r>
          </a:p>
          <a:p>
            <a:pPr lvl="0"/>
            <a:r>
              <a:rPr lang="en-GB" sz="1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C134E5-5720-0D88-68FF-1118B3106E01}"/>
              </a:ext>
            </a:extLst>
          </p:cNvPr>
          <p:cNvSpPr txBox="1"/>
          <p:nvPr/>
        </p:nvSpPr>
        <p:spPr>
          <a:xfrm>
            <a:off x="153532" y="7237341"/>
            <a:ext cx="651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</a:t>
            </a:r>
            <a:r>
              <a:rPr lang="en-GB" sz="1200" b="0" i="0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he highest pitched sound occurred when the ruler was twanged at the shortest distance, which is 5cm. This is because when the ruler is twanged at a shorter distance, the length of the vibrating portion of the ruler is shorter, and as a result, the frequency of the sound wave produced by the ruler is higher.</a:t>
            </a:r>
            <a:endParaRPr lang="en-GB" sz="1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E36F75-FE1F-92A5-C771-7BCBFD4F6E88}"/>
              </a:ext>
            </a:extLst>
          </p:cNvPr>
          <p:cNvSpPr txBox="1"/>
          <p:nvPr/>
        </p:nvSpPr>
        <p:spPr>
          <a:xfrm>
            <a:off x="153530" y="8536934"/>
            <a:ext cx="651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</a:t>
            </a:r>
            <a:r>
              <a:rPr lang="en-GB" sz="1200" b="0" i="0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t's likely that the loudest sound occurred when the ruler was twanged at the shortest distance, which is 5cm. This is because when the ruler is twanged at a shorter distance, the amplitude of the resulting sound wave is larger due to the greater displacement of the ruler, resulting in a louder sound.</a:t>
            </a:r>
            <a:endParaRPr lang="en-GB" sz="1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35152-A6FE-40F1-4C89-EA31E462E1CC}"/>
              </a:ext>
            </a:extLst>
          </p:cNvPr>
          <p:cNvSpPr txBox="1"/>
          <p:nvPr/>
        </p:nvSpPr>
        <p:spPr>
          <a:xfrm>
            <a:off x="1020902" y="221289"/>
            <a:ext cx="5683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Mission Assignment: </a:t>
            </a:r>
            <a:r>
              <a:rPr lang="en-GB" sz="1200" b="0" i="0" dirty="0"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pitchFamily="34" charset="0"/>
              </a:rPr>
              <a:t>Describe the properties of sound                  </a:t>
            </a:r>
            <a:r>
              <a:rPr lang="en-GB" sz="12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ANSWERS</a:t>
            </a:r>
            <a:endParaRPr lang="en-GB" sz="1200" b="0" i="0" dirty="0">
              <a:solidFill>
                <a:schemeClr val="bg1">
                  <a:lumMod val="95000"/>
                </a:schemeClr>
              </a:solidFill>
              <a:effectLst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23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</TotalTime>
  <Words>662</Words>
  <Application>Microsoft Macintosh PowerPoint</Application>
  <PresentationFormat>A4 Paper (210x297 mm)</PresentationFormat>
  <Paragraphs>94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Developing Experts</dc:creator>
  <cp:lastModifiedBy>Developing Experts</cp:lastModifiedBy>
  <cp:revision>2</cp:revision>
  <dcterms:created xsi:type="dcterms:W3CDTF">2023-07-12T14:25:48Z</dcterms:created>
  <dcterms:modified xsi:type="dcterms:W3CDTF">2023-09-06T14:45:59Z</dcterms:modified>
</cp:coreProperties>
</file>