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264" y="1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0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6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8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8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8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7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7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B90F-7527-4564-A5BE-F3DBA4311FA8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0C8-A59E-476E-AF03-3FAC5E3E1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5FCC4-A90B-5ED3-63B0-0BA45806CC86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46ED-4230-2C8F-9A2F-57AD6A812EB3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3CBD5-FAA8-49D8-219D-7DFEFEF8E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B6D672-2991-B3EA-A878-271779C72805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Explain how sounds are detected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9E684-BEE3-1925-B8A4-827D0E696A33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KS3-18-04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F6DB38-052F-0545-6DDD-1B850B2B4452}"/>
              </a:ext>
            </a:extLst>
          </p:cNvPr>
          <p:cNvSpPr/>
          <p:nvPr/>
        </p:nvSpPr>
        <p:spPr>
          <a:xfrm>
            <a:off x="153532" y="1399597"/>
            <a:ext cx="6550936" cy="33776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12F0D-F4E7-EEC5-D08A-10D43478F2A5}"/>
              </a:ext>
            </a:extLst>
          </p:cNvPr>
          <p:cNvSpPr txBox="1"/>
          <p:nvPr/>
        </p:nvSpPr>
        <p:spPr>
          <a:xfrm>
            <a:off x="186611" y="1429279"/>
            <a:ext cx="648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Build a model ear and compare it to a working ear.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4F981B-3D1A-4C73-E5E5-8D7A2FA67C3C}"/>
              </a:ext>
            </a:extLst>
          </p:cNvPr>
          <p:cNvGrpSpPr/>
          <p:nvPr/>
        </p:nvGrpSpPr>
        <p:grpSpPr>
          <a:xfrm>
            <a:off x="315092" y="1898726"/>
            <a:ext cx="6227813" cy="2535484"/>
            <a:chOff x="311639" y="1997158"/>
            <a:chExt cx="6227813" cy="25354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65E648-740C-BD46-BAC1-C792D985D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37" t="13648" r="14074" b="25421"/>
            <a:stretch/>
          </p:blipFill>
          <p:spPr>
            <a:xfrm>
              <a:off x="1689340" y="2513228"/>
              <a:ext cx="3486153" cy="201941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solidFill>
                <a:srgbClr val="002060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contourClr>
                <a:srgbClr val="C0C0C0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5B81B8-572A-2392-B7FB-8A5E7A32F315}"/>
                </a:ext>
              </a:extLst>
            </p:cNvPr>
            <p:cNvSpPr txBox="1"/>
            <p:nvPr/>
          </p:nvSpPr>
          <p:spPr>
            <a:xfrm>
              <a:off x="311639" y="2524785"/>
              <a:ext cx="1029795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Rubber band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77D727-4738-92BE-70AC-A0C1DDBE18E5}"/>
                </a:ext>
              </a:extLst>
            </p:cNvPr>
            <p:cNvSpPr txBox="1"/>
            <p:nvPr/>
          </p:nvSpPr>
          <p:spPr>
            <a:xfrm>
              <a:off x="311639" y="3277963"/>
              <a:ext cx="1029795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Clingfilm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7F9E8-9FE5-B0F8-8D4E-46EDB357445B}"/>
                </a:ext>
              </a:extLst>
            </p:cNvPr>
            <p:cNvSpPr txBox="1"/>
            <p:nvPr/>
          </p:nvSpPr>
          <p:spPr>
            <a:xfrm>
              <a:off x="311639" y="3814213"/>
              <a:ext cx="1029795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Card Triangle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7D9D4-BEF9-CC74-C8B4-1012BDCBFED5}"/>
                </a:ext>
              </a:extLst>
            </p:cNvPr>
            <p:cNvSpPr txBox="1"/>
            <p:nvPr/>
          </p:nvSpPr>
          <p:spPr>
            <a:xfrm>
              <a:off x="1887728" y="1997158"/>
              <a:ext cx="1029795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Cylinder 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B64F6C-8B85-68DF-F480-3928B8939C78}"/>
                </a:ext>
              </a:extLst>
            </p:cNvPr>
            <p:cNvSpPr txBox="1"/>
            <p:nvPr/>
          </p:nvSpPr>
          <p:spPr>
            <a:xfrm>
              <a:off x="3934067" y="1997158"/>
              <a:ext cx="1374534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Bendy Straw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C1ECBA-1CCB-A078-3EAF-71F3AC4A52B1}"/>
                </a:ext>
              </a:extLst>
            </p:cNvPr>
            <p:cNvSpPr txBox="1"/>
            <p:nvPr/>
          </p:nvSpPr>
          <p:spPr>
            <a:xfrm>
              <a:off x="5509658" y="2527381"/>
              <a:ext cx="1029794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Ping pong ball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B12D08-D288-159C-8B1E-CBE979E6AA40}"/>
                </a:ext>
              </a:extLst>
            </p:cNvPr>
            <p:cNvSpPr txBox="1"/>
            <p:nvPr/>
          </p:nvSpPr>
          <p:spPr>
            <a:xfrm>
              <a:off x="5509658" y="3814213"/>
              <a:ext cx="1029794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Bowl of water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E17031-632F-AE03-8A14-D92DC3A45085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1341434" y="3195218"/>
              <a:ext cx="1007050" cy="8743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54DAB6D-D866-6BE8-673E-D805BD631FA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341434" y="2988525"/>
              <a:ext cx="881066" cy="44267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C7ED17-89D2-7540-8861-389F09D2B0E4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1341434" y="2715266"/>
              <a:ext cx="703266" cy="6490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2B6CDE-81D0-325A-CAB8-E62E2BBC89EB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2402626" y="2303625"/>
              <a:ext cx="154039" cy="51060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A913CF-3153-AE1E-1A90-10DCF6BA83E4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3690199" y="2303625"/>
              <a:ext cx="931135" cy="9743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5D145F-C8F6-C3AC-40F9-D3D5E1472E74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4635502" y="2782770"/>
              <a:ext cx="874156" cy="9000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075F687-4110-5B24-B1B6-85D3BEE3F066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4509513" y="4069602"/>
              <a:ext cx="1000145" cy="10257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1160092-10DA-0B54-DCBC-D2AD9F4F6D92}"/>
              </a:ext>
            </a:extLst>
          </p:cNvPr>
          <p:cNvSpPr txBox="1"/>
          <p:nvPr/>
        </p:nvSpPr>
        <p:spPr>
          <a:xfrm>
            <a:off x="153532" y="4640230"/>
            <a:ext cx="6550936" cy="1995249"/>
          </a:xfrm>
          <a:prstGeom prst="roundRect">
            <a:avLst>
              <a:gd name="adj" fmla="val 5567"/>
            </a:avLst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Stretch cling film tightly over a cylinder (the wider the better) and secure it in place with a rubber band.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Fold a small card triangle in half and tape a bendy straw to one half of the triangle. Tape a ping-pong ball to the other end of the straw.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Tape the other folded part of the triangle to the centre of the clingfilm.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Secure the cylinder to the table with tape or stick tack and rest the ping pong ball in a tray of water.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a speaker behind the cylinder, play some loud music and observe the surface of the water.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521FA-4E85-754E-3B52-D5A2EDDB4045}"/>
              </a:ext>
            </a:extLst>
          </p:cNvPr>
          <p:cNvSpPr/>
          <p:nvPr/>
        </p:nvSpPr>
        <p:spPr>
          <a:xfrm>
            <a:off x="103828" y="6783514"/>
            <a:ext cx="6599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Identify which parts of the model represent the following parts of the ear and then explain your choice.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Ear drum: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three inner ear bones: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liquid filled cochlea: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2998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B8ABC-B59A-7688-33DF-F470DC02E63D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DFAA6-CC31-577E-8B9B-6B855D768A02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C24EC-8E3F-59BC-42E9-B274F832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90F86-A552-6579-B863-1318FA8B59ED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Explain how sounds are detected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58586-0360-BCF4-B631-024A6984CC5B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KS3-18-04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85E296-3D3F-B56E-932E-0786B64235EF}"/>
              </a:ext>
            </a:extLst>
          </p:cNvPr>
          <p:cNvSpPr/>
          <p:nvPr/>
        </p:nvSpPr>
        <p:spPr>
          <a:xfrm>
            <a:off x="153532" y="1507917"/>
            <a:ext cx="6550936" cy="33776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821CD-A93A-BD2B-F58D-9D016997B9F6}"/>
              </a:ext>
            </a:extLst>
          </p:cNvPr>
          <p:cNvSpPr txBox="1"/>
          <p:nvPr/>
        </p:nvSpPr>
        <p:spPr>
          <a:xfrm>
            <a:off x="186611" y="1537599"/>
            <a:ext cx="648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Build a model ear and compare it to a working ear.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E5AB49-19A5-9B37-7FA5-465F4638A97E}"/>
              </a:ext>
            </a:extLst>
          </p:cNvPr>
          <p:cNvSpPr/>
          <p:nvPr/>
        </p:nvSpPr>
        <p:spPr>
          <a:xfrm>
            <a:off x="153532" y="2047463"/>
            <a:ext cx="6550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1. Is your ear model descriptive, predictive or explanatory? Explain your choice.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2. Suggest a limitation of the model.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3. Suggest how the model could be improved to create a more accurate representation of the ear.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80307-66D1-2FF7-0452-DC31F2D5FE2A}"/>
              </a:ext>
            </a:extLst>
          </p:cNvPr>
          <p:cNvSpPr txBox="1"/>
          <p:nvPr/>
        </p:nvSpPr>
        <p:spPr>
          <a:xfrm>
            <a:off x="153532" y="5703449"/>
            <a:ext cx="6484777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Challenge: Give two similarities and two differences between an ear and a microphone.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A8C8B00-AF46-D1EC-68EE-9DDD2B315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60040"/>
              </p:ext>
            </p:extLst>
          </p:nvPr>
        </p:nvGraphicFramePr>
        <p:xfrm>
          <a:off x="186611" y="6453893"/>
          <a:ext cx="6451698" cy="291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49">
                  <a:extLst>
                    <a:ext uri="{9D8B030D-6E8A-4147-A177-3AD203B41FA5}">
                      <a16:colId xmlns:a16="http://schemas.microsoft.com/office/drawing/2014/main" val="99776320"/>
                    </a:ext>
                  </a:extLst>
                </a:gridCol>
                <a:gridCol w="3225849">
                  <a:extLst>
                    <a:ext uri="{9D8B030D-6E8A-4147-A177-3AD203B41FA5}">
                      <a16:colId xmlns:a16="http://schemas.microsoft.com/office/drawing/2014/main" val="1222960712"/>
                    </a:ext>
                  </a:extLst>
                </a:gridCol>
              </a:tblGrid>
              <a:tr h="46649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Similarities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Differences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378433"/>
                  </a:ext>
                </a:extLst>
              </a:tr>
              <a:tr h="2444302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05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5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EEFBD-4199-8EEA-54AC-FBC0AD233B03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33845-6D83-0D7A-5DA7-99C820C2C334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F5A99-E873-10AC-76F0-148552E83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D4AB7-E97F-20BF-E285-8596C123FE01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Explain how sounds are detected                 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AABEC-088B-4A4B-542F-F0CFBC325558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KS3-18-04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4A6C78-3593-C357-8141-2CE89B1159AA}"/>
              </a:ext>
            </a:extLst>
          </p:cNvPr>
          <p:cNvSpPr/>
          <p:nvPr/>
        </p:nvSpPr>
        <p:spPr>
          <a:xfrm>
            <a:off x="153532" y="1399597"/>
            <a:ext cx="6550936" cy="33776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136F-B37C-AD3B-475C-71B04D91B019}"/>
              </a:ext>
            </a:extLst>
          </p:cNvPr>
          <p:cNvSpPr txBox="1"/>
          <p:nvPr/>
        </p:nvSpPr>
        <p:spPr>
          <a:xfrm>
            <a:off x="186611" y="1429279"/>
            <a:ext cx="648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Build a model ear and compare it to a working ear.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DD8001-097E-96F3-ACC5-E58499D72F0B}"/>
              </a:ext>
            </a:extLst>
          </p:cNvPr>
          <p:cNvGrpSpPr/>
          <p:nvPr/>
        </p:nvGrpSpPr>
        <p:grpSpPr>
          <a:xfrm>
            <a:off x="315092" y="1898726"/>
            <a:ext cx="6227813" cy="2535484"/>
            <a:chOff x="311639" y="1997158"/>
            <a:chExt cx="6227813" cy="25354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0BBB9D-4980-9F3A-74C5-347794435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37" t="13648" r="14074" b="25421"/>
            <a:stretch/>
          </p:blipFill>
          <p:spPr>
            <a:xfrm>
              <a:off x="1689340" y="2513228"/>
              <a:ext cx="3486153" cy="201941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solidFill>
                <a:srgbClr val="002060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contourClr>
                <a:srgbClr val="C0C0C0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15F977-E13F-4258-5F98-ABFCF217F915}"/>
                </a:ext>
              </a:extLst>
            </p:cNvPr>
            <p:cNvSpPr txBox="1"/>
            <p:nvPr/>
          </p:nvSpPr>
          <p:spPr>
            <a:xfrm>
              <a:off x="311639" y="2524785"/>
              <a:ext cx="1029795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Rubber band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B612C-FA45-10A1-BF6E-2E520248A2EB}"/>
                </a:ext>
              </a:extLst>
            </p:cNvPr>
            <p:cNvSpPr txBox="1"/>
            <p:nvPr/>
          </p:nvSpPr>
          <p:spPr>
            <a:xfrm>
              <a:off x="311639" y="3277963"/>
              <a:ext cx="1029795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Clingfilm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599D0D-0F60-38E4-5603-F894A47A7266}"/>
                </a:ext>
              </a:extLst>
            </p:cNvPr>
            <p:cNvSpPr txBox="1"/>
            <p:nvPr/>
          </p:nvSpPr>
          <p:spPr>
            <a:xfrm>
              <a:off x="311639" y="3814213"/>
              <a:ext cx="1029795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Card Triangle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BA309-6EFA-9E60-0F4B-43B6ADF42C34}"/>
                </a:ext>
              </a:extLst>
            </p:cNvPr>
            <p:cNvSpPr txBox="1"/>
            <p:nvPr/>
          </p:nvSpPr>
          <p:spPr>
            <a:xfrm>
              <a:off x="1887728" y="1997158"/>
              <a:ext cx="1029795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Cylinder 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ADA222-7E77-FC36-9E58-079AF3A7399D}"/>
                </a:ext>
              </a:extLst>
            </p:cNvPr>
            <p:cNvSpPr txBox="1"/>
            <p:nvPr/>
          </p:nvSpPr>
          <p:spPr>
            <a:xfrm>
              <a:off x="3934067" y="1997158"/>
              <a:ext cx="1374534" cy="306467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Bendy Straw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E6AECC-6EEE-83BA-ABDD-C61B8C64907D}"/>
                </a:ext>
              </a:extLst>
            </p:cNvPr>
            <p:cNvSpPr txBox="1"/>
            <p:nvPr/>
          </p:nvSpPr>
          <p:spPr>
            <a:xfrm>
              <a:off x="5509658" y="2527381"/>
              <a:ext cx="1029794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Ping pong ball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3A8DB8-A5A4-AC07-7B14-882AEA45186F}"/>
                </a:ext>
              </a:extLst>
            </p:cNvPr>
            <p:cNvSpPr txBox="1"/>
            <p:nvPr/>
          </p:nvSpPr>
          <p:spPr>
            <a:xfrm>
              <a:off x="5509658" y="3814213"/>
              <a:ext cx="1029794" cy="510778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Bowl of water</a:t>
              </a:r>
              <a:endPara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84571F-133A-C887-DCB3-58DAB1EE545C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1341434" y="3195218"/>
              <a:ext cx="1007050" cy="8743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10B21B-7A6F-9FE3-0F75-D9CA5390FE3F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341434" y="2988525"/>
              <a:ext cx="881066" cy="44267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581E81-D32B-D296-EECC-8E3608CF5CA7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1341434" y="2715266"/>
              <a:ext cx="703266" cy="6490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882FB0-186B-506E-F320-6CF20B3A109E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402626" y="2303625"/>
              <a:ext cx="154039" cy="51060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4CDC9B-397F-D97F-5689-93D87E5103F8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3690199" y="2303625"/>
              <a:ext cx="931135" cy="9743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EAB44C-2B35-5F48-987B-348EFC51E590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4635502" y="2782770"/>
              <a:ext cx="874156" cy="90009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BB6B1-CA30-EF9B-B35C-972838143E0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4509513" y="4069602"/>
              <a:ext cx="1000145" cy="10257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5B33C0-4BDD-0893-E9B6-EC5D79F3B993}"/>
              </a:ext>
            </a:extLst>
          </p:cNvPr>
          <p:cNvSpPr txBox="1"/>
          <p:nvPr/>
        </p:nvSpPr>
        <p:spPr>
          <a:xfrm>
            <a:off x="153532" y="4640230"/>
            <a:ext cx="6550936" cy="1995249"/>
          </a:xfrm>
          <a:prstGeom prst="roundRect">
            <a:avLst>
              <a:gd name="adj" fmla="val 5567"/>
            </a:avLst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Stretch cling film tightly over a cylinder (the wider the better) and secure it in place with a rubber band.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Fold a small card triangle in half and tape a bendy straw to one half of the triangle. Tape a ping-pong ball to the other end of the straw.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Tape the other folded part of the triangle to the centre of the clingfilm.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Secure the cylinder to the table with tape or stick tack and rest the ping pong ball in a tray of water.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a speaker behind the cylinder, play some loud music and observe the surface of the water.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F21A33-4FC0-0782-99E9-D286C2FE47C2}"/>
              </a:ext>
            </a:extLst>
          </p:cNvPr>
          <p:cNvSpPr/>
          <p:nvPr/>
        </p:nvSpPr>
        <p:spPr>
          <a:xfrm>
            <a:off x="103828" y="6783514"/>
            <a:ext cx="6599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Identify which parts of the model represent the following parts of the ear and then explain your choice.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Ear drum: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three inner ear bones: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liquid filled cochlea: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C28193-D086-1680-F626-5F39F09B6000}"/>
              </a:ext>
            </a:extLst>
          </p:cNvPr>
          <p:cNvSpPr txBox="1"/>
          <p:nvPr/>
        </p:nvSpPr>
        <p:spPr>
          <a:xfrm>
            <a:off x="103828" y="7491204"/>
            <a:ext cx="6567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Clingfilm due to the shape position and the fact it moves like the eardrum</a:t>
            </a:r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8AB99-220B-960D-7EA5-C13CB28F9515}"/>
              </a:ext>
            </a:extLst>
          </p:cNvPr>
          <p:cNvSpPr txBox="1"/>
          <p:nvPr/>
        </p:nvSpPr>
        <p:spPr>
          <a:xfrm>
            <a:off x="103827" y="8227039"/>
            <a:ext cx="6567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ping pong ball as it will make vibrations in the water similar to the way the bones do</a:t>
            </a:r>
            <a:endParaRPr lang="en-GB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040A7-479D-3725-D33D-68DF489CD119}"/>
              </a:ext>
            </a:extLst>
          </p:cNvPr>
          <p:cNvSpPr txBox="1"/>
          <p:nvPr/>
        </p:nvSpPr>
        <p:spPr>
          <a:xfrm>
            <a:off x="103827" y="8961170"/>
            <a:ext cx="3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water in the bowl as it is liquid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098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2043A-1265-0FF4-AAF7-DE998BB53056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809C5-24CF-DFEB-58EA-39B153EFC5D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C262-B8B2-12CA-04BD-3F00D45B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AA47A-7224-5124-F0D4-5C5AEC36E0DB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KS3-18-04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BF94F9-EDC1-122D-945B-CFEE1E1B611A}"/>
              </a:ext>
            </a:extLst>
          </p:cNvPr>
          <p:cNvSpPr/>
          <p:nvPr/>
        </p:nvSpPr>
        <p:spPr>
          <a:xfrm>
            <a:off x="153532" y="1507917"/>
            <a:ext cx="6550936" cy="33776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A6691-8A43-ACBB-B0BE-3B14F1B4B403}"/>
              </a:ext>
            </a:extLst>
          </p:cNvPr>
          <p:cNvSpPr txBox="1"/>
          <p:nvPr/>
        </p:nvSpPr>
        <p:spPr>
          <a:xfrm>
            <a:off x="186611" y="1537599"/>
            <a:ext cx="648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Build a model ear and compare it to a working ear.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B629-7E6B-35E9-04B8-C84E311A8799}"/>
              </a:ext>
            </a:extLst>
          </p:cNvPr>
          <p:cNvSpPr/>
          <p:nvPr/>
        </p:nvSpPr>
        <p:spPr>
          <a:xfrm>
            <a:off x="153532" y="2047463"/>
            <a:ext cx="6550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1. Is your ear model descriptive, predictive or explanatory? Explain your choice.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2. Suggest a limitation of the model.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3. Suggest how the model could be improved to create a more accurate representation of the ear.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BC631-5160-810B-BDD3-CA7C71E203AA}"/>
              </a:ext>
            </a:extLst>
          </p:cNvPr>
          <p:cNvSpPr txBox="1"/>
          <p:nvPr/>
        </p:nvSpPr>
        <p:spPr>
          <a:xfrm>
            <a:off x="153532" y="5703449"/>
            <a:ext cx="6484777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Challenge: Give two similarities and two differences between an ear and a microphone.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CEAC1E-0B6A-B2CC-6E79-3258B2A14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59220"/>
              </p:ext>
            </p:extLst>
          </p:nvPr>
        </p:nvGraphicFramePr>
        <p:xfrm>
          <a:off x="186611" y="6453893"/>
          <a:ext cx="6451698" cy="291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49">
                  <a:extLst>
                    <a:ext uri="{9D8B030D-6E8A-4147-A177-3AD203B41FA5}">
                      <a16:colId xmlns:a16="http://schemas.microsoft.com/office/drawing/2014/main" val="99776320"/>
                    </a:ext>
                  </a:extLst>
                </a:gridCol>
                <a:gridCol w="3225849">
                  <a:extLst>
                    <a:ext uri="{9D8B030D-6E8A-4147-A177-3AD203B41FA5}">
                      <a16:colId xmlns:a16="http://schemas.microsoft.com/office/drawing/2014/main" val="1222960712"/>
                    </a:ext>
                  </a:extLst>
                </a:gridCol>
              </a:tblGrid>
              <a:tr h="46649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Similarities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Differences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378433"/>
                  </a:ext>
                </a:extLst>
              </a:tr>
              <a:tr h="2444302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05497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787F6B-8018-2583-B076-E943B1CF0F65}"/>
              </a:ext>
            </a:extLst>
          </p:cNvPr>
          <p:cNvSpPr txBox="1"/>
          <p:nvPr/>
        </p:nvSpPr>
        <p:spPr>
          <a:xfrm>
            <a:off x="153532" y="2199053"/>
            <a:ext cx="655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An explanatory model because it is designed to explain how the ear works and why it works that way rather than simply describing or predicting.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FB8E4-987A-FEAA-8A7F-27F22E448C1B}"/>
              </a:ext>
            </a:extLst>
          </p:cNvPr>
          <p:cNvSpPr txBox="1"/>
          <p:nvPr/>
        </p:nvSpPr>
        <p:spPr>
          <a:xfrm>
            <a:off x="153531" y="3307573"/>
            <a:ext cx="6550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parts of the model do not move like the inner ear and cannot respond to changes in loudness and pitch like a real ear.</a:t>
            </a:r>
            <a:endParaRPr lang="en-GB" sz="1200" dirty="0">
              <a:solidFill>
                <a:srgbClr val="16ADBF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BD5DD-1EEE-0B54-48D8-7DEAE0BFA16A}"/>
              </a:ext>
            </a:extLst>
          </p:cNvPr>
          <p:cNvSpPr txBox="1"/>
          <p:nvPr/>
        </p:nvSpPr>
        <p:spPr>
          <a:xfrm>
            <a:off x="153530" y="4595453"/>
            <a:ext cx="6484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Add the ability for parts to more and detect changes to loudness and pitch. This could be connecting it to a computer and oscilloscope.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27DBE7-7083-670E-8521-7B9B92BDC849}"/>
              </a:ext>
            </a:extLst>
          </p:cNvPr>
          <p:cNvSpPr txBox="1"/>
          <p:nvPr/>
        </p:nvSpPr>
        <p:spPr>
          <a:xfrm>
            <a:off x="219690" y="7031276"/>
            <a:ext cx="3209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Convert sound waves into electrical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Use diaphragms to detect sound vibrations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76A40-9FD3-C55B-D172-37E090E22043}"/>
              </a:ext>
            </a:extLst>
          </p:cNvPr>
          <p:cNvSpPr txBox="1"/>
          <p:nvPr/>
        </p:nvSpPr>
        <p:spPr>
          <a:xfrm>
            <a:off x="3569217" y="7028662"/>
            <a:ext cx="3069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Ears respond to air pressure, microphones to sound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Ears convert signals for neural transmission, microphones for electronic recording</a:t>
            </a:r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70A46-9B24-5B59-3500-4AB348FF969E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Explain how sounds are detected                  ANSWERS</a:t>
            </a:r>
          </a:p>
        </p:txBody>
      </p:sp>
    </p:spTree>
    <p:extLst>
      <p:ext uri="{BB962C8B-B14F-4D97-AF65-F5344CB8AC3E}">
        <p14:creationId xmlns:p14="http://schemas.microsoft.com/office/powerpoint/2010/main" val="110755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1024</TotalTime>
  <Words>719</Words>
  <Application>Microsoft Macintosh PowerPoint</Application>
  <PresentationFormat>A4 Paper (210x297 mm)</PresentationFormat>
  <Paragraphs>108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2023-07-12T15:39:41Z</dcterms:created>
  <dcterms:modified xsi:type="dcterms:W3CDTF">2023-09-06T14:47:24Z</dcterms:modified>
</cp:coreProperties>
</file>