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45" r:id="rId3"/>
    <p:sldId id="346" r:id="rId4"/>
    <p:sldId id="347" r:id="rId5"/>
    <p:sldId id="348" r:id="rId6"/>
    <p:sldId id="356" r:id="rId7"/>
    <p:sldId id="323" r:id="rId8"/>
    <p:sldId id="351" r:id="rId9"/>
    <p:sldId id="350" r:id="rId10"/>
    <p:sldId id="352" r:id="rId11"/>
    <p:sldId id="354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the elastic potential store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43101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what's meant by </a:t>
            </a:r>
            <a:r>
              <a:rPr lang="en-GB" sz="2400" b="1" dirty="0">
                <a:solidFill>
                  <a:srgbClr val="00B0F0"/>
                </a:solidFill>
              </a:rPr>
              <a:t>elastic potential energy</a:t>
            </a:r>
            <a:r>
              <a:rPr lang="en-GB" sz="2400" dirty="0"/>
              <a:t>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Calculate the elastic potential energy stored in a </a:t>
            </a:r>
            <a:r>
              <a:rPr lang="en-GB" sz="2400" b="1" dirty="0">
                <a:solidFill>
                  <a:srgbClr val="00B0F0"/>
                </a:solidFill>
              </a:rPr>
              <a:t>stretched spring.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26" name="Picture 2" descr="Progressive-Rate Coils Versus Linear-Rate Coil Springs | Off Road Blog">
            <a:extLst>
              <a:ext uri="{FF2B5EF4-FFF2-40B4-BE49-F238E27FC236}">
                <a16:creationId xmlns:a16="http://schemas.microsoft.com/office/drawing/2014/main" id="{01675375-0AC8-104B-B482-F0745EAC7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r="28845"/>
          <a:stretch/>
        </p:blipFill>
        <p:spPr bwMode="auto">
          <a:xfrm>
            <a:off x="6096001" y="0"/>
            <a:ext cx="609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937B6B-3472-FB44-ABA3-F7B982C00812}"/>
              </a:ext>
            </a:extLst>
          </p:cNvPr>
          <p:cNvSpPr txBox="1"/>
          <p:nvPr/>
        </p:nvSpPr>
        <p:spPr>
          <a:xfrm>
            <a:off x="1207702" y="2265041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C18FD-AD85-9A4B-8677-F8322F1D333F}"/>
              </a:ext>
            </a:extLst>
          </p:cNvPr>
          <p:cNvSpPr txBox="1"/>
          <p:nvPr/>
        </p:nvSpPr>
        <p:spPr>
          <a:xfrm>
            <a:off x="2084566" y="226503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01EB6-DEE4-1C48-8649-01B80930CF48}"/>
              </a:ext>
            </a:extLst>
          </p:cNvPr>
          <p:cNvSpPr txBox="1"/>
          <p:nvPr/>
        </p:nvSpPr>
        <p:spPr>
          <a:xfrm>
            <a:off x="2909084" y="2265038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9A609-73C8-384A-8767-70AA3A2986BA}"/>
              </a:ext>
            </a:extLst>
          </p:cNvPr>
          <p:cNvSpPr txBox="1"/>
          <p:nvPr/>
        </p:nvSpPr>
        <p:spPr>
          <a:xfrm>
            <a:off x="4159796" y="226503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D443E-CF95-6D4C-8741-993745E90A21}"/>
              </a:ext>
            </a:extLst>
          </p:cNvPr>
          <p:cNvSpPr txBox="1"/>
          <p:nvPr/>
        </p:nvSpPr>
        <p:spPr>
          <a:xfrm>
            <a:off x="5192499" y="2265037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69D3B-5259-734F-8B34-D24EF4A59BBA}"/>
              </a:ext>
            </a:extLst>
          </p:cNvPr>
          <p:cNvSpPr txBox="1"/>
          <p:nvPr/>
        </p:nvSpPr>
        <p:spPr>
          <a:xfrm>
            <a:off x="6055707" y="226503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61ECC-79DE-9349-9586-4A0329A8012F}"/>
              </a:ext>
            </a:extLst>
          </p:cNvPr>
          <p:cNvSpPr txBox="1"/>
          <p:nvPr/>
        </p:nvSpPr>
        <p:spPr>
          <a:xfrm>
            <a:off x="6909297" y="2265037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332DF-7886-0541-8540-873FA3BE4234}"/>
              </a:ext>
            </a:extLst>
          </p:cNvPr>
          <p:cNvSpPr/>
          <p:nvPr/>
        </p:nvSpPr>
        <p:spPr>
          <a:xfrm>
            <a:off x="838200" y="365125"/>
            <a:ext cx="747515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A spring has an extension of 20 cm. Calculate the elastic potential energy stored in this spring. (k=100 N/m).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517B2F-9E11-D64D-967C-18C00E4A7823}"/>
              </a:ext>
            </a:extLst>
          </p:cNvPr>
          <p:cNvSpPr txBox="1"/>
          <p:nvPr/>
        </p:nvSpPr>
        <p:spPr>
          <a:xfrm>
            <a:off x="1509875" y="2591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46F9D-5A69-8B41-B52B-39B8E19D0135}"/>
              </a:ext>
            </a:extLst>
          </p:cNvPr>
          <p:cNvSpPr txBox="1"/>
          <p:nvPr/>
        </p:nvSpPr>
        <p:spPr>
          <a:xfrm>
            <a:off x="7215123" y="2293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23" name="Picture 2" descr="Types of Coil Spring Ends | Duer Carolina Coil, Inc.">
            <a:extLst>
              <a:ext uri="{FF2B5EF4-FFF2-40B4-BE49-F238E27FC236}">
                <a16:creationId xmlns:a16="http://schemas.microsoft.com/office/drawing/2014/main" id="{5CD7A1D2-8DFC-EA44-BCC2-F8B682821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4" r="8740"/>
          <a:stretch/>
        </p:blipFill>
        <p:spPr bwMode="auto">
          <a:xfrm>
            <a:off x="8768591" y="0"/>
            <a:ext cx="3422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3EF140-5839-A640-AB90-661A78B1D6F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310514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937B6B-3472-FB44-ABA3-F7B982C00812}"/>
              </a:ext>
            </a:extLst>
          </p:cNvPr>
          <p:cNvSpPr txBox="1"/>
          <p:nvPr/>
        </p:nvSpPr>
        <p:spPr>
          <a:xfrm>
            <a:off x="1207702" y="2265041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C18FD-AD85-9A4B-8677-F8322F1D333F}"/>
              </a:ext>
            </a:extLst>
          </p:cNvPr>
          <p:cNvSpPr txBox="1"/>
          <p:nvPr/>
        </p:nvSpPr>
        <p:spPr>
          <a:xfrm>
            <a:off x="2084566" y="226503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01EB6-DEE4-1C48-8649-01B80930CF48}"/>
              </a:ext>
            </a:extLst>
          </p:cNvPr>
          <p:cNvSpPr txBox="1"/>
          <p:nvPr/>
        </p:nvSpPr>
        <p:spPr>
          <a:xfrm>
            <a:off x="2909084" y="2265038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9A609-73C8-384A-8767-70AA3A2986BA}"/>
              </a:ext>
            </a:extLst>
          </p:cNvPr>
          <p:cNvSpPr txBox="1"/>
          <p:nvPr/>
        </p:nvSpPr>
        <p:spPr>
          <a:xfrm>
            <a:off x="4159796" y="226503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D443E-CF95-6D4C-8741-993745E90A21}"/>
              </a:ext>
            </a:extLst>
          </p:cNvPr>
          <p:cNvSpPr txBox="1"/>
          <p:nvPr/>
        </p:nvSpPr>
        <p:spPr>
          <a:xfrm>
            <a:off x="5192499" y="2265037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69D3B-5259-734F-8B34-D24EF4A59BBA}"/>
              </a:ext>
            </a:extLst>
          </p:cNvPr>
          <p:cNvSpPr txBox="1"/>
          <p:nvPr/>
        </p:nvSpPr>
        <p:spPr>
          <a:xfrm>
            <a:off x="6055707" y="226503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61ECC-79DE-9349-9586-4A0329A8012F}"/>
              </a:ext>
            </a:extLst>
          </p:cNvPr>
          <p:cNvSpPr txBox="1"/>
          <p:nvPr/>
        </p:nvSpPr>
        <p:spPr>
          <a:xfrm>
            <a:off x="6909297" y="2265037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332DF-7886-0541-8540-873FA3BE4234}"/>
              </a:ext>
            </a:extLst>
          </p:cNvPr>
          <p:cNvSpPr/>
          <p:nvPr/>
        </p:nvSpPr>
        <p:spPr>
          <a:xfrm>
            <a:off x="838200" y="365125"/>
            <a:ext cx="747515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A spring has an extension of 20 cm. Calculate the elastic potential energy stored in this spring. (k=100 N/m).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517B2F-9E11-D64D-967C-18C00E4A7823}"/>
              </a:ext>
            </a:extLst>
          </p:cNvPr>
          <p:cNvSpPr txBox="1"/>
          <p:nvPr/>
        </p:nvSpPr>
        <p:spPr>
          <a:xfrm>
            <a:off x="1509875" y="2591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46F9D-5A69-8B41-B52B-39B8E19D0135}"/>
              </a:ext>
            </a:extLst>
          </p:cNvPr>
          <p:cNvSpPr txBox="1"/>
          <p:nvPr/>
        </p:nvSpPr>
        <p:spPr>
          <a:xfrm>
            <a:off x="7215123" y="2293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23" name="Picture 2" descr="Types of Coil Spring Ends | Duer Carolina Coil, Inc.">
            <a:extLst>
              <a:ext uri="{FF2B5EF4-FFF2-40B4-BE49-F238E27FC236}">
                <a16:creationId xmlns:a16="http://schemas.microsoft.com/office/drawing/2014/main" id="{5CD7A1D2-8DFC-EA44-BCC2-F8B682821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4" r="8740"/>
          <a:stretch/>
        </p:blipFill>
        <p:spPr bwMode="auto">
          <a:xfrm>
            <a:off x="8768591" y="0"/>
            <a:ext cx="3422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3EF140-5839-A640-AB90-661A78B1D6F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A74813-4379-1041-B577-DBEB652EB7AF}"/>
              </a:ext>
            </a:extLst>
          </p:cNvPr>
          <p:cNvSpPr txBox="1"/>
          <p:nvPr/>
        </p:nvSpPr>
        <p:spPr>
          <a:xfrm>
            <a:off x="1207702" y="3333952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54D4D-D458-A145-B579-EF59C02AFA6E}"/>
              </a:ext>
            </a:extLst>
          </p:cNvPr>
          <p:cNvSpPr txBox="1"/>
          <p:nvPr/>
        </p:nvSpPr>
        <p:spPr>
          <a:xfrm>
            <a:off x="2084566" y="333394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445B8-A177-484E-8B23-901D981337A7}"/>
              </a:ext>
            </a:extLst>
          </p:cNvPr>
          <p:cNvSpPr txBox="1"/>
          <p:nvPr/>
        </p:nvSpPr>
        <p:spPr>
          <a:xfrm>
            <a:off x="2909084" y="3333949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87519-34A4-EB4A-A353-31E9B6989405}"/>
              </a:ext>
            </a:extLst>
          </p:cNvPr>
          <p:cNvSpPr txBox="1"/>
          <p:nvPr/>
        </p:nvSpPr>
        <p:spPr>
          <a:xfrm>
            <a:off x="4159796" y="333394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A2D78-52C6-704C-9A30-0D3A1B98C36B}"/>
              </a:ext>
            </a:extLst>
          </p:cNvPr>
          <p:cNvSpPr txBox="1"/>
          <p:nvPr/>
        </p:nvSpPr>
        <p:spPr>
          <a:xfrm>
            <a:off x="4781346" y="3361933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DDC7E9-7769-4F47-980B-9FF7CED61E4C}"/>
              </a:ext>
            </a:extLst>
          </p:cNvPr>
          <p:cNvSpPr txBox="1"/>
          <p:nvPr/>
        </p:nvSpPr>
        <p:spPr>
          <a:xfrm>
            <a:off x="6055707" y="333394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AAC61C-3BA6-6B4A-96B0-704013EEA9F8}"/>
              </a:ext>
            </a:extLst>
          </p:cNvPr>
          <p:cNvSpPr txBox="1"/>
          <p:nvPr/>
        </p:nvSpPr>
        <p:spPr>
          <a:xfrm>
            <a:off x="6620324" y="3333948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B4D3F5-413E-F149-B933-535F7D1119BF}"/>
              </a:ext>
            </a:extLst>
          </p:cNvPr>
          <p:cNvSpPr txBox="1"/>
          <p:nvPr/>
        </p:nvSpPr>
        <p:spPr>
          <a:xfrm>
            <a:off x="1509875" y="36604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7557AC-A2C5-E642-8B22-033093187148}"/>
              </a:ext>
            </a:extLst>
          </p:cNvPr>
          <p:cNvSpPr txBox="1"/>
          <p:nvPr/>
        </p:nvSpPr>
        <p:spPr>
          <a:xfrm>
            <a:off x="7383938" y="33619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7586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937B6B-3472-FB44-ABA3-F7B982C00812}"/>
              </a:ext>
            </a:extLst>
          </p:cNvPr>
          <p:cNvSpPr txBox="1"/>
          <p:nvPr/>
        </p:nvSpPr>
        <p:spPr>
          <a:xfrm>
            <a:off x="1207702" y="2265041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C18FD-AD85-9A4B-8677-F8322F1D333F}"/>
              </a:ext>
            </a:extLst>
          </p:cNvPr>
          <p:cNvSpPr txBox="1"/>
          <p:nvPr/>
        </p:nvSpPr>
        <p:spPr>
          <a:xfrm>
            <a:off x="2084566" y="226503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01EB6-DEE4-1C48-8649-01B80930CF48}"/>
              </a:ext>
            </a:extLst>
          </p:cNvPr>
          <p:cNvSpPr txBox="1"/>
          <p:nvPr/>
        </p:nvSpPr>
        <p:spPr>
          <a:xfrm>
            <a:off x="2909084" y="2265038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9A609-73C8-384A-8767-70AA3A2986BA}"/>
              </a:ext>
            </a:extLst>
          </p:cNvPr>
          <p:cNvSpPr txBox="1"/>
          <p:nvPr/>
        </p:nvSpPr>
        <p:spPr>
          <a:xfrm>
            <a:off x="4159796" y="226503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D443E-CF95-6D4C-8741-993745E90A21}"/>
              </a:ext>
            </a:extLst>
          </p:cNvPr>
          <p:cNvSpPr txBox="1"/>
          <p:nvPr/>
        </p:nvSpPr>
        <p:spPr>
          <a:xfrm>
            <a:off x="5192499" y="2265037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69D3B-5259-734F-8B34-D24EF4A59BBA}"/>
              </a:ext>
            </a:extLst>
          </p:cNvPr>
          <p:cNvSpPr txBox="1"/>
          <p:nvPr/>
        </p:nvSpPr>
        <p:spPr>
          <a:xfrm>
            <a:off x="6055707" y="226503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61ECC-79DE-9349-9586-4A0329A8012F}"/>
              </a:ext>
            </a:extLst>
          </p:cNvPr>
          <p:cNvSpPr txBox="1"/>
          <p:nvPr/>
        </p:nvSpPr>
        <p:spPr>
          <a:xfrm>
            <a:off x="6909297" y="2265037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332DF-7886-0541-8540-873FA3BE4234}"/>
              </a:ext>
            </a:extLst>
          </p:cNvPr>
          <p:cNvSpPr/>
          <p:nvPr/>
        </p:nvSpPr>
        <p:spPr>
          <a:xfrm>
            <a:off x="838200" y="365125"/>
            <a:ext cx="747515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A spring has an extension of 20 cm. Calculate the elastic potential energy stored in this spring. (k=100 N/m).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517B2F-9E11-D64D-967C-18C00E4A7823}"/>
              </a:ext>
            </a:extLst>
          </p:cNvPr>
          <p:cNvSpPr txBox="1"/>
          <p:nvPr/>
        </p:nvSpPr>
        <p:spPr>
          <a:xfrm>
            <a:off x="1509875" y="25915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46F9D-5A69-8B41-B52B-39B8E19D0135}"/>
              </a:ext>
            </a:extLst>
          </p:cNvPr>
          <p:cNvSpPr txBox="1"/>
          <p:nvPr/>
        </p:nvSpPr>
        <p:spPr>
          <a:xfrm>
            <a:off x="7215123" y="2293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pic>
        <p:nvPicPr>
          <p:cNvPr id="23" name="Picture 2" descr="Types of Coil Spring Ends | Duer Carolina Coil, Inc.">
            <a:extLst>
              <a:ext uri="{FF2B5EF4-FFF2-40B4-BE49-F238E27FC236}">
                <a16:creationId xmlns:a16="http://schemas.microsoft.com/office/drawing/2014/main" id="{5CD7A1D2-8DFC-EA44-BCC2-F8B682821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4" r="8740"/>
          <a:stretch/>
        </p:blipFill>
        <p:spPr bwMode="auto">
          <a:xfrm>
            <a:off x="8768591" y="0"/>
            <a:ext cx="3422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3EF140-5839-A640-AB90-661A78B1D6F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A74813-4379-1041-B577-DBEB652EB7AF}"/>
              </a:ext>
            </a:extLst>
          </p:cNvPr>
          <p:cNvSpPr txBox="1"/>
          <p:nvPr/>
        </p:nvSpPr>
        <p:spPr>
          <a:xfrm>
            <a:off x="1207702" y="3333952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54D4D-D458-A145-B579-EF59C02AFA6E}"/>
              </a:ext>
            </a:extLst>
          </p:cNvPr>
          <p:cNvSpPr txBox="1"/>
          <p:nvPr/>
        </p:nvSpPr>
        <p:spPr>
          <a:xfrm>
            <a:off x="2084566" y="333394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445B8-A177-484E-8B23-901D981337A7}"/>
              </a:ext>
            </a:extLst>
          </p:cNvPr>
          <p:cNvSpPr txBox="1"/>
          <p:nvPr/>
        </p:nvSpPr>
        <p:spPr>
          <a:xfrm>
            <a:off x="2909084" y="3333949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87519-34A4-EB4A-A353-31E9B6989405}"/>
              </a:ext>
            </a:extLst>
          </p:cNvPr>
          <p:cNvSpPr txBox="1"/>
          <p:nvPr/>
        </p:nvSpPr>
        <p:spPr>
          <a:xfrm>
            <a:off x="4159796" y="333394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8A2D78-52C6-704C-9A30-0D3A1B98C36B}"/>
              </a:ext>
            </a:extLst>
          </p:cNvPr>
          <p:cNvSpPr txBox="1"/>
          <p:nvPr/>
        </p:nvSpPr>
        <p:spPr>
          <a:xfrm>
            <a:off x="4781346" y="3361933"/>
            <a:ext cx="1122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DDC7E9-7769-4F47-980B-9FF7CED61E4C}"/>
              </a:ext>
            </a:extLst>
          </p:cNvPr>
          <p:cNvSpPr txBox="1"/>
          <p:nvPr/>
        </p:nvSpPr>
        <p:spPr>
          <a:xfrm>
            <a:off x="6055707" y="333394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AAC61C-3BA6-6B4A-96B0-704013EEA9F8}"/>
              </a:ext>
            </a:extLst>
          </p:cNvPr>
          <p:cNvSpPr txBox="1"/>
          <p:nvPr/>
        </p:nvSpPr>
        <p:spPr>
          <a:xfrm>
            <a:off x="6620324" y="3333948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B4D3F5-413E-F149-B933-535F7D1119BF}"/>
              </a:ext>
            </a:extLst>
          </p:cNvPr>
          <p:cNvSpPr txBox="1"/>
          <p:nvPr/>
        </p:nvSpPr>
        <p:spPr>
          <a:xfrm>
            <a:off x="1509875" y="36604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7557AC-A2C5-E642-8B22-033093187148}"/>
              </a:ext>
            </a:extLst>
          </p:cNvPr>
          <p:cNvSpPr txBox="1"/>
          <p:nvPr/>
        </p:nvSpPr>
        <p:spPr>
          <a:xfrm>
            <a:off x="7383938" y="33619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58CD3B-D013-0049-9D01-3B4B7B468A5C}"/>
              </a:ext>
            </a:extLst>
          </p:cNvPr>
          <p:cNvSpPr txBox="1"/>
          <p:nvPr/>
        </p:nvSpPr>
        <p:spPr>
          <a:xfrm>
            <a:off x="1207702" y="4355138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B19AD7-DECB-194D-9DA6-9F97D8F84DFB}"/>
              </a:ext>
            </a:extLst>
          </p:cNvPr>
          <p:cNvSpPr txBox="1"/>
          <p:nvPr/>
        </p:nvSpPr>
        <p:spPr>
          <a:xfrm>
            <a:off x="2084566" y="4355135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133291-43D3-7449-9F55-4E613023D6A4}"/>
              </a:ext>
            </a:extLst>
          </p:cNvPr>
          <p:cNvSpPr txBox="1"/>
          <p:nvPr/>
        </p:nvSpPr>
        <p:spPr>
          <a:xfrm>
            <a:off x="2909084" y="4355135"/>
            <a:ext cx="840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 J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AB995A-F184-EF44-9FC0-736E3AB130B6}"/>
              </a:ext>
            </a:extLst>
          </p:cNvPr>
          <p:cNvSpPr txBox="1"/>
          <p:nvPr/>
        </p:nvSpPr>
        <p:spPr>
          <a:xfrm>
            <a:off x="1509875" y="46816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87471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adio Controlled Quartz Grandfather Clock Somerton 78066">
            <a:extLst>
              <a:ext uri="{FF2B5EF4-FFF2-40B4-BE49-F238E27FC236}">
                <a16:creationId xmlns:a16="http://schemas.microsoft.com/office/drawing/2014/main" id="{3C6704F5-468D-DE4C-AFA2-04F70FDCA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r="24061"/>
          <a:stretch/>
        </p:blipFill>
        <p:spPr bwMode="auto">
          <a:xfrm>
            <a:off x="1229192" y="488861"/>
            <a:ext cx="2938073" cy="596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sney Store Tinny Shufflerz Wind-Up Toy Wave 4 Inspired by Toy Story 4  push down">
            <a:extLst>
              <a:ext uri="{FF2B5EF4-FFF2-40B4-BE49-F238E27FC236}">
                <a16:creationId xmlns:a16="http://schemas.microsoft.com/office/drawing/2014/main" id="{F4E5713F-9503-1A42-97E5-2F18F19ED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9351" y="783167"/>
            <a:ext cx="5291666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8074B-4CC5-CA49-BF6E-F492F1306D1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  <a:endParaRPr lang="en-US" sz="1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054" name="Picture 6" descr="Myth: Cutting your springs is the easiest way to lower your vehicle | The  Daily Star">
            <a:extLst>
              <a:ext uri="{FF2B5EF4-FFF2-40B4-BE49-F238E27FC236}">
                <a16:creationId xmlns:a16="http://schemas.microsoft.com/office/drawing/2014/main" id="{7B5BE3BD-AA8C-7543-B119-EEAD0DBA9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2" r="39314" b="17061"/>
          <a:stretch/>
        </p:blipFill>
        <p:spPr bwMode="auto">
          <a:xfrm>
            <a:off x="4942365" y="1905131"/>
            <a:ext cx="1985536" cy="34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7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6EF48B-4762-9841-9A34-2322A0202AE9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the elastic potential store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680BCA-01CF-A44A-9A98-EC034A3F2A05}"/>
              </a:ext>
            </a:extLst>
          </p:cNvPr>
          <p:cNvSpPr txBox="1"/>
          <p:nvPr/>
        </p:nvSpPr>
        <p:spPr>
          <a:xfrm>
            <a:off x="522946" y="2054021"/>
            <a:ext cx="5465203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When we </a:t>
            </a:r>
            <a:r>
              <a:rPr lang="en-GB" sz="2400" b="1" dirty="0">
                <a:solidFill>
                  <a:srgbClr val="00B0F0"/>
                </a:solidFill>
              </a:rPr>
              <a:t>stretch</a:t>
            </a:r>
            <a:r>
              <a:rPr lang="en-GB" sz="2400" dirty="0"/>
              <a:t> a spring, the length of the spring increases.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As the length of the spring increases </a:t>
            </a:r>
            <a:r>
              <a:rPr lang="en-GB" sz="2400" b="1" dirty="0">
                <a:solidFill>
                  <a:srgbClr val="00B0F0"/>
                </a:solidFill>
              </a:rPr>
              <a:t>work </a:t>
            </a:r>
            <a:r>
              <a:rPr lang="en-GB" sz="2400" dirty="0"/>
              <a:t>is done. Work done is </a:t>
            </a:r>
            <a:r>
              <a:rPr lang="en-GB" sz="2400" b="1" dirty="0">
                <a:solidFill>
                  <a:srgbClr val="00B0F0"/>
                </a:solidFill>
              </a:rPr>
              <a:t>energy transferred </a:t>
            </a:r>
            <a:r>
              <a:rPr lang="en-GB" sz="2400" dirty="0"/>
              <a:t>when one object exerts a </a:t>
            </a:r>
            <a:r>
              <a:rPr lang="en-GB" sz="2400" b="1" dirty="0">
                <a:solidFill>
                  <a:srgbClr val="00B0F0"/>
                </a:solidFill>
              </a:rPr>
              <a:t>force</a:t>
            </a:r>
            <a:r>
              <a:rPr lang="en-GB" sz="2400" dirty="0"/>
              <a:t> on another.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b="1" dirty="0">
              <a:solidFill>
                <a:srgbClr val="00B0F0"/>
              </a:solidFill>
            </a:endParaRP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</a:rPr>
              <a:t>Energy</a:t>
            </a:r>
            <a:r>
              <a:rPr lang="en-GB" sz="2400" dirty="0"/>
              <a:t> is transferred to the stretched spring and is stored as </a:t>
            </a:r>
            <a:r>
              <a:rPr lang="en-GB" sz="2400" b="1" dirty="0">
                <a:solidFill>
                  <a:srgbClr val="00B0F0"/>
                </a:solidFill>
              </a:rPr>
              <a:t>elastic potential energy. 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Types of Coil Spring Ends | Duer Carolina Coil, Inc.">
            <a:extLst>
              <a:ext uri="{FF2B5EF4-FFF2-40B4-BE49-F238E27FC236}">
                <a16:creationId xmlns:a16="http://schemas.microsoft.com/office/drawing/2014/main" id="{709ADEB2-D07F-E340-8E9A-2CF742E06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9" r="8740"/>
          <a:stretch/>
        </p:blipFill>
        <p:spPr bwMode="auto">
          <a:xfrm>
            <a:off x="6203852" y="0"/>
            <a:ext cx="5987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8074B-4CC5-CA49-BF6E-F492F1306D1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  <a:endParaRPr lang="en-US" sz="11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990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yth: Cutting your springs is the easiest way to lower your vehicle | The  Daily Star">
            <a:extLst>
              <a:ext uri="{FF2B5EF4-FFF2-40B4-BE49-F238E27FC236}">
                <a16:creationId xmlns:a16="http://schemas.microsoft.com/office/drawing/2014/main" id="{1C40929E-FC50-4E48-A6D1-CD65568F0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2" r="39314" b="17061"/>
          <a:stretch/>
        </p:blipFill>
        <p:spPr bwMode="auto">
          <a:xfrm>
            <a:off x="2705601" y="1061067"/>
            <a:ext cx="1885147" cy="32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yth: Cutting your springs is the easiest way to lower your vehicle | The  Daily Star">
            <a:extLst>
              <a:ext uri="{FF2B5EF4-FFF2-40B4-BE49-F238E27FC236}">
                <a16:creationId xmlns:a16="http://schemas.microsoft.com/office/drawing/2014/main" id="{39942345-2BDD-484B-AD23-54C2ED611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2" r="39314" b="17061"/>
          <a:stretch/>
        </p:blipFill>
        <p:spPr bwMode="auto">
          <a:xfrm>
            <a:off x="6616516" y="920390"/>
            <a:ext cx="1985536" cy="41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803BAA-4F3C-3A4C-A746-BF1255A19FA6}"/>
              </a:ext>
            </a:extLst>
          </p:cNvPr>
          <p:cNvSpPr/>
          <p:nvPr/>
        </p:nvSpPr>
        <p:spPr>
          <a:xfrm>
            <a:off x="4778547" y="2473284"/>
            <a:ext cx="1650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No extension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B67E35-72CA-394B-BD0F-47E00428089A}"/>
              </a:ext>
            </a:extLst>
          </p:cNvPr>
          <p:cNvSpPr/>
          <p:nvPr/>
        </p:nvSpPr>
        <p:spPr>
          <a:xfrm>
            <a:off x="2823091" y="4196766"/>
            <a:ext cx="1650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no force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4A9A2-127E-314B-AC5E-403143EAD4DE}"/>
              </a:ext>
            </a:extLst>
          </p:cNvPr>
          <p:cNvSpPr/>
          <p:nvPr/>
        </p:nvSpPr>
        <p:spPr>
          <a:xfrm>
            <a:off x="8789854" y="4887758"/>
            <a:ext cx="1650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extension</a:t>
            </a:r>
          </a:p>
          <a:p>
            <a:pPr algn="ctr"/>
            <a:r>
              <a:rPr lang="en-GB" sz="2400" dirty="0"/>
              <a:t>(e)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745FB4-1610-E542-B81D-F260357AE79B}"/>
              </a:ext>
            </a:extLst>
          </p:cNvPr>
          <p:cNvSpPr/>
          <p:nvPr/>
        </p:nvSpPr>
        <p:spPr>
          <a:xfrm>
            <a:off x="6951886" y="4992476"/>
            <a:ext cx="1401569" cy="683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10 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DFD603-389C-224F-994A-40AE65284354}"/>
              </a:ext>
            </a:extLst>
          </p:cNvPr>
          <p:cNvCxnSpPr>
            <a:cxnSpLocks/>
          </p:cNvCxnSpPr>
          <p:nvPr/>
        </p:nvCxnSpPr>
        <p:spPr>
          <a:xfrm>
            <a:off x="3530991" y="4065563"/>
            <a:ext cx="6753497" cy="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>
            <a:extLst>
              <a:ext uri="{FF2B5EF4-FFF2-40B4-BE49-F238E27FC236}">
                <a16:creationId xmlns:a16="http://schemas.microsoft.com/office/drawing/2014/main" id="{565BD2A8-5C18-5C4E-95A9-73DE24B057F6}"/>
              </a:ext>
            </a:extLst>
          </p:cNvPr>
          <p:cNvSpPr/>
          <p:nvPr/>
        </p:nvSpPr>
        <p:spPr>
          <a:xfrm rot="10800000" flipV="1">
            <a:off x="5401731" y="3291309"/>
            <a:ext cx="403800" cy="66207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2FDBEE-752A-A94A-83A3-5EA5155DFCE7}"/>
              </a:ext>
            </a:extLst>
          </p:cNvPr>
          <p:cNvCxnSpPr>
            <a:cxnSpLocks/>
          </p:cNvCxnSpPr>
          <p:nvPr/>
        </p:nvCxnSpPr>
        <p:spPr>
          <a:xfrm>
            <a:off x="7065432" y="4727273"/>
            <a:ext cx="3219056" cy="0"/>
          </a:xfrm>
          <a:prstGeom prst="line">
            <a:avLst/>
          </a:prstGeom>
          <a:ln w="635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498E9F-1C27-1141-8E84-57B9C32B241D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384C0941-F43E-299C-5F17-0133DB75C527}"/>
              </a:ext>
            </a:extLst>
          </p:cNvPr>
          <p:cNvSpPr/>
          <p:nvPr/>
        </p:nvSpPr>
        <p:spPr>
          <a:xfrm rot="16200000">
            <a:off x="9268671" y="4209927"/>
            <a:ext cx="661711" cy="372979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>
            <a:extLst>
              <a:ext uri="{FF2B5EF4-FFF2-40B4-BE49-F238E27FC236}">
                <a16:creationId xmlns:a16="http://schemas.microsoft.com/office/drawing/2014/main" id="{31092B23-04C0-EF4A-A731-AF1DBB3A27A5}"/>
              </a:ext>
            </a:extLst>
          </p:cNvPr>
          <p:cNvSpPr txBox="1"/>
          <p:nvPr/>
        </p:nvSpPr>
        <p:spPr>
          <a:xfrm>
            <a:off x="5007400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A849093-8E45-7049-FEBA-FD3E48DC0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331402"/>
              </p:ext>
            </p:extLst>
          </p:nvPr>
        </p:nvGraphicFramePr>
        <p:xfrm>
          <a:off x="2086131" y="1809477"/>
          <a:ext cx="8019738" cy="323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508">
                  <a:extLst>
                    <a:ext uri="{9D8B030D-6E8A-4147-A177-3AD203B41FA5}">
                      <a16:colId xmlns:a16="http://schemas.microsoft.com/office/drawing/2014/main" val="1310708757"/>
                    </a:ext>
                  </a:extLst>
                </a:gridCol>
                <a:gridCol w="3122588">
                  <a:extLst>
                    <a:ext uri="{9D8B030D-6E8A-4147-A177-3AD203B41FA5}">
                      <a16:colId xmlns:a16="http://schemas.microsoft.com/office/drawing/2014/main" val="1160186941"/>
                    </a:ext>
                  </a:extLst>
                </a:gridCol>
                <a:gridCol w="2066642">
                  <a:extLst>
                    <a:ext uri="{9D8B030D-6E8A-4147-A177-3AD203B41FA5}">
                      <a16:colId xmlns:a16="http://schemas.microsoft.com/office/drawing/2014/main" val="2488051455"/>
                    </a:ext>
                  </a:extLst>
                </a:gridCol>
              </a:tblGrid>
              <a:tr h="8573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Load on spring 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Length of spring (cm)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Extension (cm)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34846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79228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24281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435411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738019"/>
                  </a:ext>
                </a:extLst>
              </a:tr>
              <a:tr h="476330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932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1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39DF84-0A0B-F84B-861B-DC4E7A8658BC}"/>
              </a:ext>
            </a:extLst>
          </p:cNvPr>
          <p:cNvSpPr/>
          <p:nvPr/>
        </p:nvSpPr>
        <p:spPr>
          <a:xfrm>
            <a:off x="3856818" y="5330422"/>
            <a:ext cx="391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</a:rPr>
              <a:t>Load on spring (N)</a:t>
            </a: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AB99D-C512-A742-A9BF-38E8C734FDBC}"/>
              </a:ext>
            </a:extLst>
          </p:cNvPr>
          <p:cNvCxnSpPr>
            <a:cxnSpLocks/>
          </p:cNvCxnSpPr>
          <p:nvPr/>
        </p:nvCxnSpPr>
        <p:spPr>
          <a:xfrm flipH="1">
            <a:off x="3724993" y="5068413"/>
            <a:ext cx="4742013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7E8923-E667-FC49-9077-D5D73529237D}"/>
              </a:ext>
            </a:extLst>
          </p:cNvPr>
          <p:cNvCxnSpPr>
            <a:cxnSpLocks/>
          </p:cNvCxnSpPr>
          <p:nvPr/>
        </p:nvCxnSpPr>
        <p:spPr>
          <a:xfrm>
            <a:off x="3737694" y="1036163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62EDA4-D8DF-6B45-AC04-EAD6366A5DC5}"/>
              </a:ext>
            </a:extLst>
          </p:cNvPr>
          <p:cNvSpPr/>
          <p:nvPr/>
        </p:nvSpPr>
        <p:spPr>
          <a:xfrm rot="16200000">
            <a:off x="1354648" y="2821455"/>
            <a:ext cx="3542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Extension of spring, e (cm)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12464-4FEC-104D-8481-375D6FCA5F73}"/>
              </a:ext>
            </a:extLst>
          </p:cNvPr>
          <p:cNvSpPr/>
          <p:nvPr/>
        </p:nvSpPr>
        <p:spPr>
          <a:xfrm>
            <a:off x="4194894" y="3366613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8767-36AC-D447-B8FC-1DDEC4A2C427}"/>
              </a:ext>
            </a:extLst>
          </p:cNvPr>
          <p:cNvSpPr/>
          <p:nvPr/>
        </p:nvSpPr>
        <p:spPr>
          <a:xfrm>
            <a:off x="3881713" y="2852264"/>
            <a:ext cx="237057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22AABF-6FF7-8244-AAE5-8A9481D9646C}"/>
              </a:ext>
            </a:extLst>
          </p:cNvPr>
          <p:cNvCxnSpPr>
            <a:cxnSpLocks/>
          </p:cNvCxnSpPr>
          <p:nvPr/>
        </p:nvCxnSpPr>
        <p:spPr>
          <a:xfrm flipH="1">
            <a:off x="3724995" y="2306318"/>
            <a:ext cx="4047301" cy="276209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1092B23-04C0-EF4A-A731-AF1DBB3A27A5}"/>
              </a:ext>
            </a:extLst>
          </p:cNvPr>
          <p:cNvSpPr txBox="1"/>
          <p:nvPr/>
        </p:nvSpPr>
        <p:spPr>
          <a:xfrm>
            <a:off x="5007400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F13B6-FF33-78BF-86AD-A3A325815648}"/>
              </a:ext>
            </a:extLst>
          </p:cNvPr>
          <p:cNvSpPr txBox="1"/>
          <p:nvPr/>
        </p:nvSpPr>
        <p:spPr>
          <a:xfrm>
            <a:off x="4460308" y="5068413"/>
            <a:ext cx="31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ACF6A-79FE-5DB2-DADB-5EA4BB600077}"/>
              </a:ext>
            </a:extLst>
          </p:cNvPr>
          <p:cNvSpPr txBox="1"/>
          <p:nvPr/>
        </p:nvSpPr>
        <p:spPr>
          <a:xfrm>
            <a:off x="6536240" y="5068413"/>
            <a:ext cx="45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EF75F-9BE7-BC62-42D8-ECBE8B601CCC}"/>
              </a:ext>
            </a:extLst>
          </p:cNvPr>
          <p:cNvSpPr txBox="1"/>
          <p:nvPr/>
        </p:nvSpPr>
        <p:spPr>
          <a:xfrm>
            <a:off x="5498739" y="5068413"/>
            <a:ext cx="45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22DFF-5904-FCED-FC79-FEA8C46F2E65}"/>
              </a:ext>
            </a:extLst>
          </p:cNvPr>
          <p:cNvSpPr txBox="1"/>
          <p:nvPr/>
        </p:nvSpPr>
        <p:spPr>
          <a:xfrm>
            <a:off x="7432173" y="5068413"/>
            <a:ext cx="45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87E252-0135-7293-08DF-1CD326CB1F67}"/>
              </a:ext>
            </a:extLst>
          </p:cNvPr>
          <p:cNvSpPr/>
          <p:nvPr/>
        </p:nvSpPr>
        <p:spPr>
          <a:xfrm>
            <a:off x="4518282" y="4349714"/>
            <a:ext cx="199870" cy="208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D474B7-4E4A-C3BE-42E6-AA25DEB15D15}"/>
              </a:ext>
            </a:extLst>
          </p:cNvPr>
          <p:cNvSpPr/>
          <p:nvPr/>
        </p:nvSpPr>
        <p:spPr>
          <a:xfrm>
            <a:off x="5555125" y="3683722"/>
            <a:ext cx="199870" cy="208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C4A07D-B5E5-B694-3D5B-AC11B34C3DF6}"/>
              </a:ext>
            </a:extLst>
          </p:cNvPr>
          <p:cNvSpPr/>
          <p:nvPr/>
        </p:nvSpPr>
        <p:spPr>
          <a:xfrm>
            <a:off x="6594214" y="2947926"/>
            <a:ext cx="199870" cy="208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4A8238-7D01-7735-92B5-2CFC4F4F08F9}"/>
              </a:ext>
            </a:extLst>
          </p:cNvPr>
          <p:cNvSpPr/>
          <p:nvPr/>
        </p:nvSpPr>
        <p:spPr>
          <a:xfrm>
            <a:off x="7490147" y="2306317"/>
            <a:ext cx="199870" cy="208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67400-EBD0-7FF7-9BEC-CD5D7E5AD2EA}"/>
              </a:ext>
            </a:extLst>
          </p:cNvPr>
          <p:cNvSpPr txBox="1"/>
          <p:nvPr/>
        </p:nvSpPr>
        <p:spPr>
          <a:xfrm>
            <a:off x="3234829" y="4476396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0.5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DC8CF-0D80-9ABF-FB31-0A9C34DC0E84}"/>
              </a:ext>
            </a:extLst>
          </p:cNvPr>
          <p:cNvSpPr txBox="1"/>
          <p:nvPr/>
        </p:nvSpPr>
        <p:spPr>
          <a:xfrm>
            <a:off x="3252649" y="3942051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664DD9-8DE6-E8D5-9D21-F1262C8E1502}"/>
              </a:ext>
            </a:extLst>
          </p:cNvPr>
          <p:cNvSpPr txBox="1"/>
          <p:nvPr/>
        </p:nvSpPr>
        <p:spPr>
          <a:xfrm>
            <a:off x="3240856" y="3400163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A65351-6ED4-60A5-EA94-4BB08B297FD2}"/>
              </a:ext>
            </a:extLst>
          </p:cNvPr>
          <p:cNvSpPr txBox="1"/>
          <p:nvPr/>
        </p:nvSpPr>
        <p:spPr>
          <a:xfrm>
            <a:off x="3257209" y="2852264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2567EB-F571-EF5A-E7C9-0DF95C7A7149}"/>
              </a:ext>
            </a:extLst>
          </p:cNvPr>
          <p:cNvSpPr txBox="1"/>
          <p:nvPr/>
        </p:nvSpPr>
        <p:spPr>
          <a:xfrm>
            <a:off x="3263559" y="2304365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2.5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E20383-7282-AB4D-E830-F221D4597B4E}"/>
              </a:ext>
            </a:extLst>
          </p:cNvPr>
          <p:cNvSpPr txBox="1"/>
          <p:nvPr/>
        </p:nvSpPr>
        <p:spPr>
          <a:xfrm>
            <a:off x="3263957" y="1759545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740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7AB99D-C512-A742-A9BF-38E8C734FDBC}"/>
              </a:ext>
            </a:extLst>
          </p:cNvPr>
          <p:cNvCxnSpPr>
            <a:cxnSpLocks/>
          </p:cNvCxnSpPr>
          <p:nvPr/>
        </p:nvCxnSpPr>
        <p:spPr>
          <a:xfrm flipH="1">
            <a:off x="3512571" y="5259601"/>
            <a:ext cx="4742013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7E8923-E667-FC49-9077-D5D73529237D}"/>
              </a:ext>
            </a:extLst>
          </p:cNvPr>
          <p:cNvCxnSpPr>
            <a:cxnSpLocks/>
          </p:cNvCxnSpPr>
          <p:nvPr/>
        </p:nvCxnSpPr>
        <p:spPr>
          <a:xfrm>
            <a:off x="3525272" y="1227351"/>
            <a:ext cx="0" cy="403225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3412464-4FEC-104D-8481-375D6FCA5F73}"/>
              </a:ext>
            </a:extLst>
          </p:cNvPr>
          <p:cNvSpPr/>
          <p:nvPr/>
        </p:nvSpPr>
        <p:spPr>
          <a:xfrm>
            <a:off x="3982472" y="3557801"/>
            <a:ext cx="268659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F8767-36AC-D447-B8FC-1DDEC4A2C427}"/>
              </a:ext>
            </a:extLst>
          </p:cNvPr>
          <p:cNvSpPr/>
          <p:nvPr/>
        </p:nvSpPr>
        <p:spPr>
          <a:xfrm>
            <a:off x="3669291" y="3043452"/>
            <a:ext cx="2370577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22AABF-6FF7-8244-AAE5-8A9481D9646C}"/>
              </a:ext>
            </a:extLst>
          </p:cNvPr>
          <p:cNvCxnSpPr>
            <a:cxnSpLocks/>
          </p:cNvCxnSpPr>
          <p:nvPr/>
        </p:nvCxnSpPr>
        <p:spPr>
          <a:xfrm flipH="1">
            <a:off x="3512573" y="2379752"/>
            <a:ext cx="4164564" cy="287984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1092B23-04C0-EF4A-A731-AF1DBB3A27A5}"/>
              </a:ext>
            </a:extLst>
          </p:cNvPr>
          <p:cNvSpPr txBox="1"/>
          <p:nvPr/>
        </p:nvSpPr>
        <p:spPr>
          <a:xfrm>
            <a:off x="4951268" y="6488236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DCA2D9-96FC-9C46-A7B4-9B258929CF14}"/>
              </a:ext>
            </a:extLst>
          </p:cNvPr>
          <p:cNvCxnSpPr>
            <a:cxnSpLocks/>
          </p:cNvCxnSpPr>
          <p:nvPr/>
        </p:nvCxnSpPr>
        <p:spPr>
          <a:xfrm flipH="1">
            <a:off x="7677137" y="1059953"/>
            <a:ext cx="927217" cy="131979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wn Arrow 54">
            <a:extLst>
              <a:ext uri="{FF2B5EF4-FFF2-40B4-BE49-F238E27FC236}">
                <a16:creationId xmlns:a16="http://schemas.microsoft.com/office/drawing/2014/main" id="{647B69BC-35F8-3F4F-A8CD-D051EE92E6EE}"/>
              </a:ext>
            </a:extLst>
          </p:cNvPr>
          <p:cNvSpPr/>
          <p:nvPr/>
        </p:nvSpPr>
        <p:spPr>
          <a:xfrm rot="10800000">
            <a:off x="7584769" y="2545089"/>
            <a:ext cx="403800" cy="77118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0F0924-0EDC-F141-803F-5ED72D92872B}"/>
              </a:ext>
            </a:extLst>
          </p:cNvPr>
          <p:cNvSpPr/>
          <p:nvPr/>
        </p:nvSpPr>
        <p:spPr>
          <a:xfrm>
            <a:off x="6701180" y="3429000"/>
            <a:ext cx="2170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limit of proportionality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70BB1-5759-4E4A-00AE-9D2323832C16}"/>
              </a:ext>
            </a:extLst>
          </p:cNvPr>
          <p:cNvSpPr txBox="1"/>
          <p:nvPr/>
        </p:nvSpPr>
        <p:spPr>
          <a:xfrm>
            <a:off x="4247886" y="5259601"/>
            <a:ext cx="31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F3630-A5D3-5876-3239-6EF5A89A5192}"/>
              </a:ext>
            </a:extLst>
          </p:cNvPr>
          <p:cNvSpPr txBox="1"/>
          <p:nvPr/>
        </p:nvSpPr>
        <p:spPr>
          <a:xfrm>
            <a:off x="6323818" y="5259601"/>
            <a:ext cx="45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C60D8-F702-E6BF-CCA6-050A88104733}"/>
              </a:ext>
            </a:extLst>
          </p:cNvPr>
          <p:cNvSpPr txBox="1"/>
          <p:nvPr/>
        </p:nvSpPr>
        <p:spPr>
          <a:xfrm>
            <a:off x="5286317" y="5259601"/>
            <a:ext cx="45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B0AA2-C5E4-EDA2-1BBE-5B79514D8D5B}"/>
              </a:ext>
            </a:extLst>
          </p:cNvPr>
          <p:cNvSpPr txBox="1"/>
          <p:nvPr/>
        </p:nvSpPr>
        <p:spPr>
          <a:xfrm>
            <a:off x="7219751" y="5259601"/>
            <a:ext cx="457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9A11FF-1840-77E0-55BD-BBA4B6731974}"/>
              </a:ext>
            </a:extLst>
          </p:cNvPr>
          <p:cNvSpPr/>
          <p:nvPr/>
        </p:nvSpPr>
        <p:spPr>
          <a:xfrm>
            <a:off x="4305860" y="4540902"/>
            <a:ext cx="199870" cy="208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11FD96-F77D-19B1-3FE0-5288E6BD287C}"/>
              </a:ext>
            </a:extLst>
          </p:cNvPr>
          <p:cNvSpPr/>
          <p:nvPr/>
        </p:nvSpPr>
        <p:spPr>
          <a:xfrm>
            <a:off x="5342703" y="3874910"/>
            <a:ext cx="199870" cy="208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0C904D-8533-6FB6-8DB6-D5B34351060F}"/>
              </a:ext>
            </a:extLst>
          </p:cNvPr>
          <p:cNvSpPr/>
          <p:nvPr/>
        </p:nvSpPr>
        <p:spPr>
          <a:xfrm>
            <a:off x="6381792" y="3139114"/>
            <a:ext cx="199870" cy="208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4CEDD0-6704-0BAE-7FE5-2072CE0ADBAF}"/>
              </a:ext>
            </a:extLst>
          </p:cNvPr>
          <p:cNvSpPr/>
          <p:nvPr/>
        </p:nvSpPr>
        <p:spPr>
          <a:xfrm>
            <a:off x="7277725" y="2497505"/>
            <a:ext cx="199870" cy="2087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472257-F31E-28B2-34D3-7CAE68157810}"/>
              </a:ext>
            </a:extLst>
          </p:cNvPr>
          <p:cNvSpPr txBox="1"/>
          <p:nvPr/>
        </p:nvSpPr>
        <p:spPr>
          <a:xfrm>
            <a:off x="3022407" y="4667584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0.5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2EE27-6531-80AE-6EB0-10D760E452F2}"/>
              </a:ext>
            </a:extLst>
          </p:cNvPr>
          <p:cNvSpPr txBox="1"/>
          <p:nvPr/>
        </p:nvSpPr>
        <p:spPr>
          <a:xfrm>
            <a:off x="3040227" y="4133239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5D859-4B97-077E-4D23-2A98E340BF9F}"/>
              </a:ext>
            </a:extLst>
          </p:cNvPr>
          <p:cNvSpPr txBox="1"/>
          <p:nvPr/>
        </p:nvSpPr>
        <p:spPr>
          <a:xfrm>
            <a:off x="3028434" y="3591351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B5CA72-CC06-9127-8CDF-A58EDE2654F3}"/>
              </a:ext>
            </a:extLst>
          </p:cNvPr>
          <p:cNvSpPr txBox="1"/>
          <p:nvPr/>
        </p:nvSpPr>
        <p:spPr>
          <a:xfrm>
            <a:off x="3044787" y="3043452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CA274-A6B9-1D79-6B0C-32A352312524}"/>
              </a:ext>
            </a:extLst>
          </p:cNvPr>
          <p:cNvSpPr txBox="1"/>
          <p:nvPr/>
        </p:nvSpPr>
        <p:spPr>
          <a:xfrm>
            <a:off x="3051137" y="2495553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A4A2A9-727E-3AE0-17A1-82C149DE36A5}"/>
              </a:ext>
            </a:extLst>
          </p:cNvPr>
          <p:cNvSpPr txBox="1"/>
          <p:nvPr/>
        </p:nvSpPr>
        <p:spPr>
          <a:xfrm>
            <a:off x="3051535" y="1950733"/>
            <a:ext cx="56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34A54A-643F-107D-9AFE-7C0AF01437A6}"/>
              </a:ext>
            </a:extLst>
          </p:cNvPr>
          <p:cNvSpPr/>
          <p:nvPr/>
        </p:nvSpPr>
        <p:spPr>
          <a:xfrm>
            <a:off x="3644396" y="5521610"/>
            <a:ext cx="3915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</a:rPr>
              <a:t>Load on spring (N)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B78B7-B892-3FB8-8ACB-0796A860142A}"/>
              </a:ext>
            </a:extLst>
          </p:cNvPr>
          <p:cNvSpPr/>
          <p:nvPr/>
        </p:nvSpPr>
        <p:spPr>
          <a:xfrm rot="16200000">
            <a:off x="1150109" y="2821455"/>
            <a:ext cx="3542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</a:rPr>
              <a:t>Extension of spring, e (cm)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59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937B6B-3472-FB44-ABA3-F7B982C00812}"/>
              </a:ext>
            </a:extLst>
          </p:cNvPr>
          <p:cNvSpPr txBox="1"/>
          <p:nvPr/>
        </p:nvSpPr>
        <p:spPr>
          <a:xfrm>
            <a:off x="1510543" y="1526462"/>
            <a:ext cx="681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  <a:r>
              <a:rPr lang="en-US" sz="4800" b="1" baseline="-25000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C18FD-AD85-9A4B-8677-F8322F1D333F}"/>
              </a:ext>
            </a:extLst>
          </p:cNvPr>
          <p:cNvSpPr txBox="1"/>
          <p:nvPr/>
        </p:nvSpPr>
        <p:spPr>
          <a:xfrm>
            <a:off x="2387407" y="152645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01EB6-DEE4-1C48-8649-01B80930CF48}"/>
              </a:ext>
            </a:extLst>
          </p:cNvPr>
          <p:cNvSpPr txBox="1"/>
          <p:nvPr/>
        </p:nvSpPr>
        <p:spPr>
          <a:xfrm>
            <a:off x="3211925" y="1526459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9A609-73C8-384A-8767-70AA3A2986BA}"/>
              </a:ext>
            </a:extLst>
          </p:cNvPr>
          <p:cNvSpPr txBox="1"/>
          <p:nvPr/>
        </p:nvSpPr>
        <p:spPr>
          <a:xfrm>
            <a:off x="4558713" y="143412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D443E-CF95-6D4C-8741-993745E90A21}"/>
              </a:ext>
            </a:extLst>
          </p:cNvPr>
          <p:cNvSpPr txBox="1"/>
          <p:nvPr/>
        </p:nvSpPr>
        <p:spPr>
          <a:xfrm>
            <a:off x="5495340" y="1526458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61ECC-79DE-9349-9586-4A0329A8012F}"/>
              </a:ext>
            </a:extLst>
          </p:cNvPr>
          <p:cNvSpPr txBox="1"/>
          <p:nvPr/>
        </p:nvSpPr>
        <p:spPr>
          <a:xfrm>
            <a:off x="7212138" y="1526458"/>
            <a:ext cx="70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  <a:r>
              <a:rPr lang="en-US" sz="4800" b="1" baseline="30000" dirty="0"/>
              <a:t>2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2A800EC0-9488-2244-8E6F-F1FB773AEF46}"/>
              </a:ext>
            </a:extLst>
          </p:cNvPr>
          <p:cNvSpPr/>
          <p:nvPr/>
        </p:nvSpPr>
        <p:spPr>
          <a:xfrm rot="10800000">
            <a:off x="1597455" y="235745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CC063EDF-BEB4-3549-81C2-13118BEE24A9}"/>
              </a:ext>
            </a:extLst>
          </p:cNvPr>
          <p:cNvSpPr/>
          <p:nvPr/>
        </p:nvSpPr>
        <p:spPr>
          <a:xfrm rot="10800000">
            <a:off x="5580584" y="235745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2529A1A-C3B8-3B4D-B27D-55A7A163F7E1}"/>
              </a:ext>
            </a:extLst>
          </p:cNvPr>
          <p:cNvSpPr/>
          <p:nvPr/>
        </p:nvSpPr>
        <p:spPr>
          <a:xfrm rot="10800000">
            <a:off x="7316618" y="2385441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232B9D-8228-5348-A5B1-B5266C79434C}"/>
              </a:ext>
            </a:extLst>
          </p:cNvPr>
          <p:cNvSpPr/>
          <p:nvPr/>
        </p:nvSpPr>
        <p:spPr>
          <a:xfrm>
            <a:off x="838200" y="3222304"/>
            <a:ext cx="182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elastic potential energy  (J)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392C49-EB0B-944C-98E6-C8A32D8BEF43}"/>
              </a:ext>
            </a:extLst>
          </p:cNvPr>
          <p:cNvSpPr/>
          <p:nvPr/>
        </p:nvSpPr>
        <p:spPr>
          <a:xfrm>
            <a:off x="4899204" y="3208343"/>
            <a:ext cx="182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spring constant</a:t>
            </a:r>
          </a:p>
          <a:p>
            <a:pPr algn="ctr"/>
            <a:r>
              <a:rPr lang="en-US" sz="2400" b="1" dirty="0"/>
              <a:t>(N/m)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F846C-7BAB-F148-89B3-C169CE566790}"/>
              </a:ext>
            </a:extLst>
          </p:cNvPr>
          <p:cNvSpPr/>
          <p:nvPr/>
        </p:nvSpPr>
        <p:spPr>
          <a:xfrm>
            <a:off x="6557363" y="3208342"/>
            <a:ext cx="182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extension </a:t>
            </a:r>
          </a:p>
          <a:p>
            <a:pPr algn="ctr"/>
            <a:r>
              <a:rPr lang="en-US" sz="2400" b="1" dirty="0"/>
              <a:t>(m)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332DF-7886-0541-8540-873FA3BE4234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Elastic potential energy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pic>
        <p:nvPicPr>
          <p:cNvPr id="23" name="Picture 2" descr="Types of Coil Spring Ends | Duer Carolina Coil, Inc.">
            <a:extLst>
              <a:ext uri="{FF2B5EF4-FFF2-40B4-BE49-F238E27FC236}">
                <a16:creationId xmlns:a16="http://schemas.microsoft.com/office/drawing/2014/main" id="{5CD7A1D2-8DFC-EA44-BCC2-F8B682821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4" r="8740"/>
          <a:stretch/>
        </p:blipFill>
        <p:spPr bwMode="auto">
          <a:xfrm>
            <a:off x="8768591" y="0"/>
            <a:ext cx="3422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3EF140-5839-A640-AB90-661A78B1D6F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2EB02-69C4-5B21-6FCB-C20D4A18B313}"/>
              </a:ext>
            </a:extLst>
          </p:cNvPr>
          <p:cNvSpPr txBox="1"/>
          <p:nvPr/>
        </p:nvSpPr>
        <p:spPr>
          <a:xfrm>
            <a:off x="6321826" y="143412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/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05734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937B6B-3472-FB44-ABA3-F7B982C00812}"/>
              </a:ext>
            </a:extLst>
          </p:cNvPr>
          <p:cNvSpPr txBox="1"/>
          <p:nvPr/>
        </p:nvSpPr>
        <p:spPr>
          <a:xfrm>
            <a:off x="1510543" y="1526462"/>
            <a:ext cx="681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  <a:r>
              <a:rPr lang="en-US" sz="4800" b="1" baseline="-25000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C18FD-AD85-9A4B-8677-F8322F1D333F}"/>
              </a:ext>
            </a:extLst>
          </p:cNvPr>
          <p:cNvSpPr txBox="1"/>
          <p:nvPr/>
        </p:nvSpPr>
        <p:spPr>
          <a:xfrm>
            <a:off x="2387407" y="152645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01EB6-DEE4-1C48-8649-01B80930CF48}"/>
              </a:ext>
            </a:extLst>
          </p:cNvPr>
          <p:cNvSpPr txBox="1"/>
          <p:nvPr/>
        </p:nvSpPr>
        <p:spPr>
          <a:xfrm>
            <a:off x="3211925" y="1526459"/>
            <a:ext cx="974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9A609-73C8-384A-8767-70AA3A2986BA}"/>
              </a:ext>
            </a:extLst>
          </p:cNvPr>
          <p:cNvSpPr txBox="1"/>
          <p:nvPr/>
        </p:nvSpPr>
        <p:spPr>
          <a:xfrm>
            <a:off x="4462637" y="152645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D443E-CF95-6D4C-8741-993745E90A21}"/>
              </a:ext>
            </a:extLst>
          </p:cNvPr>
          <p:cNvSpPr txBox="1"/>
          <p:nvPr/>
        </p:nvSpPr>
        <p:spPr>
          <a:xfrm>
            <a:off x="5495340" y="1526458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69D3B-5259-734F-8B34-D24EF4A59BBA}"/>
              </a:ext>
            </a:extLst>
          </p:cNvPr>
          <p:cNvSpPr txBox="1"/>
          <p:nvPr/>
        </p:nvSpPr>
        <p:spPr>
          <a:xfrm>
            <a:off x="6358548" y="1526458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/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61ECC-79DE-9349-9586-4A0329A8012F}"/>
              </a:ext>
            </a:extLst>
          </p:cNvPr>
          <p:cNvSpPr txBox="1"/>
          <p:nvPr/>
        </p:nvSpPr>
        <p:spPr>
          <a:xfrm>
            <a:off x="7212138" y="1526458"/>
            <a:ext cx="70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e</a:t>
            </a:r>
            <a:r>
              <a:rPr lang="en-US" sz="4800" b="1" baseline="30000" dirty="0"/>
              <a:t>2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2A800EC0-9488-2244-8E6F-F1FB773AEF46}"/>
              </a:ext>
            </a:extLst>
          </p:cNvPr>
          <p:cNvSpPr/>
          <p:nvPr/>
        </p:nvSpPr>
        <p:spPr>
          <a:xfrm rot="10800000">
            <a:off x="1597455" y="235745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CC063EDF-BEB4-3549-81C2-13118BEE24A9}"/>
              </a:ext>
            </a:extLst>
          </p:cNvPr>
          <p:cNvSpPr/>
          <p:nvPr/>
        </p:nvSpPr>
        <p:spPr>
          <a:xfrm rot="10800000">
            <a:off x="5580584" y="2357455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2529A1A-C3B8-3B4D-B27D-55A7A163F7E1}"/>
              </a:ext>
            </a:extLst>
          </p:cNvPr>
          <p:cNvSpPr/>
          <p:nvPr/>
        </p:nvSpPr>
        <p:spPr>
          <a:xfrm rot="10800000">
            <a:off x="7316618" y="2385441"/>
            <a:ext cx="305923" cy="523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232B9D-8228-5348-A5B1-B5266C79434C}"/>
              </a:ext>
            </a:extLst>
          </p:cNvPr>
          <p:cNvSpPr/>
          <p:nvPr/>
        </p:nvSpPr>
        <p:spPr>
          <a:xfrm>
            <a:off x="838200" y="3222304"/>
            <a:ext cx="182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elastic potential energy  (J)</a:t>
            </a: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392C49-EB0B-944C-98E6-C8A32D8BEF43}"/>
              </a:ext>
            </a:extLst>
          </p:cNvPr>
          <p:cNvSpPr/>
          <p:nvPr/>
        </p:nvSpPr>
        <p:spPr>
          <a:xfrm>
            <a:off x="4899204" y="3208343"/>
            <a:ext cx="182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spring constant</a:t>
            </a:r>
          </a:p>
          <a:p>
            <a:pPr algn="ctr"/>
            <a:r>
              <a:rPr lang="en-US" sz="2400" b="1" dirty="0"/>
              <a:t>(N/m)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F846C-7BAB-F148-89B3-C169CE566790}"/>
              </a:ext>
            </a:extLst>
          </p:cNvPr>
          <p:cNvSpPr/>
          <p:nvPr/>
        </p:nvSpPr>
        <p:spPr>
          <a:xfrm>
            <a:off x="6557363" y="3208342"/>
            <a:ext cx="182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extension </a:t>
            </a:r>
          </a:p>
          <a:p>
            <a:pPr algn="ctr"/>
            <a:r>
              <a:rPr lang="en-US" sz="2400" b="1" dirty="0"/>
              <a:t>(m)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0332DF-7886-0541-8540-873FA3BE4234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Elastic potential energy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pic>
        <p:nvPicPr>
          <p:cNvPr id="23" name="Picture 2" descr="Types of Coil Spring Ends | Duer Carolina Coil, Inc.">
            <a:extLst>
              <a:ext uri="{FF2B5EF4-FFF2-40B4-BE49-F238E27FC236}">
                <a16:creationId xmlns:a16="http://schemas.microsoft.com/office/drawing/2014/main" id="{5CD7A1D2-8DFC-EA44-BCC2-F8B682821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4" r="8740"/>
          <a:stretch/>
        </p:blipFill>
        <p:spPr bwMode="auto">
          <a:xfrm>
            <a:off x="8768591" y="0"/>
            <a:ext cx="3422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3EF140-5839-A640-AB90-661A78B1D6F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111C4F-1728-6B45-93D4-7A324DB206C1}"/>
              </a:ext>
            </a:extLst>
          </p:cNvPr>
          <p:cNvSpPr/>
          <p:nvPr/>
        </p:nvSpPr>
        <p:spPr>
          <a:xfrm>
            <a:off x="725103" y="4834815"/>
            <a:ext cx="7588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solidFill>
                  <a:srgbClr val="333333"/>
                </a:solidFill>
                <a:latin typeface="proxima-soft"/>
              </a:rPr>
              <a:t>The extension must be in </a:t>
            </a:r>
            <a:r>
              <a:rPr lang="en-GB" sz="2400" b="1" dirty="0">
                <a:solidFill>
                  <a:srgbClr val="00B0F0"/>
                </a:solidFill>
                <a:latin typeface="proxima-soft"/>
              </a:rPr>
              <a:t>metres</a:t>
            </a:r>
            <a:r>
              <a:rPr lang="en-GB" sz="2400" dirty="0">
                <a:solidFill>
                  <a:srgbClr val="333333"/>
                </a:solidFill>
                <a:latin typeface="proxima-soft"/>
              </a:rPr>
              <a:t>, so if it's in centimetre you’ll need to convert to metres. </a:t>
            </a:r>
          </a:p>
          <a:p>
            <a:endParaRPr lang="en-GB" sz="2400" dirty="0">
              <a:solidFill>
                <a:srgbClr val="333333"/>
              </a:solidFill>
              <a:latin typeface="proxima-soft"/>
            </a:endParaRPr>
          </a:p>
          <a:p>
            <a:r>
              <a:rPr lang="en-GB" sz="2400" dirty="0">
                <a:solidFill>
                  <a:srgbClr val="333333"/>
                </a:solidFill>
                <a:latin typeface="proxima-soft"/>
              </a:rPr>
              <a:t>2. The value of the </a:t>
            </a:r>
            <a:r>
              <a:rPr lang="en-GB" sz="2400" b="1" dirty="0">
                <a:solidFill>
                  <a:srgbClr val="00B0F0"/>
                </a:solidFill>
                <a:latin typeface="proxima-soft"/>
              </a:rPr>
              <a:t>spring constant </a:t>
            </a:r>
            <a:r>
              <a:rPr lang="en-GB" sz="2400" dirty="0">
                <a:solidFill>
                  <a:srgbClr val="333333"/>
                </a:solidFill>
                <a:latin typeface="proxima-soft"/>
              </a:rPr>
              <a:t>depends on the spring.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46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475</Words>
  <Application>Microsoft Macintosh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CordiaUPC</vt:lpstr>
      <vt:lpstr>proxima-soft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134</cp:revision>
  <dcterms:created xsi:type="dcterms:W3CDTF">2021-05-21T15:41:32Z</dcterms:created>
  <dcterms:modified xsi:type="dcterms:W3CDTF">2022-08-24T13:08:49Z</dcterms:modified>
</cp:coreProperties>
</file>