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D3B"/>
    <a:srgbClr val="FFFFFF"/>
    <a:srgbClr val="131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41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3560" y="168"/>
      </p:cViewPr>
      <p:guideLst>
        <p:guide orient="horz" pos="3143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2/21/25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21/02/2025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44">
            <a:extLst>
              <a:ext uri="{FF2B5EF4-FFF2-40B4-BE49-F238E27FC236}">
                <a16:creationId xmlns:a16="http://schemas.microsoft.com/office/drawing/2014/main" id="{60870482-1077-3EFC-9B80-C2A99A92911B}"/>
              </a:ext>
            </a:extLst>
          </p:cNvPr>
          <p:cNvSpPr/>
          <p:nvPr/>
        </p:nvSpPr>
        <p:spPr>
          <a:xfrm>
            <a:off x="4157071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72" name="Straight Connector 3071">
            <a:extLst>
              <a:ext uri="{FF2B5EF4-FFF2-40B4-BE49-F238E27FC236}">
                <a16:creationId xmlns:a16="http://schemas.microsoft.com/office/drawing/2014/main" id="{6E565548-5FBE-7D93-B7BB-6B9645BB8837}"/>
              </a:ext>
            </a:extLst>
          </p:cNvPr>
          <p:cNvCxnSpPr>
            <a:cxnSpLocks/>
            <a:stCxn id="2" idx="3"/>
            <a:endCxn id="55" idx="1"/>
          </p:cNvCxnSpPr>
          <p:nvPr/>
        </p:nvCxnSpPr>
        <p:spPr>
          <a:xfrm>
            <a:off x="2223841" y="7260062"/>
            <a:ext cx="2228144" cy="14013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123DC47-D735-9C26-2D11-0309E836E96B}"/>
              </a:ext>
            </a:extLst>
          </p:cNvPr>
          <p:cNvCxnSpPr>
            <a:cxnSpLocks/>
            <a:stCxn id="9" idx="3"/>
            <a:endCxn id="3" idx="1"/>
          </p:cNvCxnSpPr>
          <p:nvPr/>
        </p:nvCxnSpPr>
        <p:spPr>
          <a:xfrm flipV="1">
            <a:off x="2223841" y="5859015"/>
            <a:ext cx="2227810" cy="28023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AA381E-4BF2-0F63-502B-69A1C99F455C}"/>
              </a:ext>
            </a:extLst>
          </p:cNvPr>
          <p:cNvCxnSpPr>
            <a:cxnSpLocks/>
            <a:stCxn id="7" idx="3"/>
            <a:endCxn id="57" idx="1"/>
          </p:cNvCxnSpPr>
          <p:nvPr/>
        </p:nvCxnSpPr>
        <p:spPr>
          <a:xfrm>
            <a:off x="2223841" y="5878173"/>
            <a:ext cx="2228144" cy="13823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3076" name="TextBox 8">
            <a:extLst>
              <a:ext uri="{FF2B5EF4-FFF2-40B4-BE49-F238E27FC236}">
                <a16:creationId xmlns:a16="http://schemas.microsoft.com/office/drawing/2014/main" id="{8B6AA6DC-4DFC-AA49-5902-2067A5B47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11" y="9672786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60F0BD1-3BF5-A256-7CA5-BEC830AE930D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3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Tick the reptiles.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8" name="TextBox 43">
            <a:extLst>
              <a:ext uri="{FF2B5EF4-FFF2-40B4-BE49-F238E27FC236}">
                <a16:creationId xmlns:a16="http://schemas.microsoft.com/office/drawing/2014/main" id="{B0022631-4B47-34B3-7EDA-1F553FF75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30238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EYFS – Teacher Pack and Answers</a:t>
            </a:r>
          </a:p>
        </p:txBody>
      </p: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ear walking in the woods&#10;&#10;Description automatically generated">
            <a:extLst>
              <a:ext uri="{FF2B5EF4-FFF2-40B4-BE49-F238E27FC236}">
                <a16:creationId xmlns:a16="http://schemas.microsoft.com/office/drawing/2014/main" id="{EE23488D-087E-2356-6B0C-459A77DF5C9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8"/>
          <a:stretch/>
        </p:blipFill>
        <p:spPr>
          <a:xfrm>
            <a:off x="3762833" y="3125025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2" name="Picture 11" descr="Two penguins standing on snow&#10;&#10;Description automatically generated">
            <a:extLst>
              <a:ext uri="{FF2B5EF4-FFF2-40B4-BE49-F238E27FC236}">
                <a16:creationId xmlns:a16="http://schemas.microsoft.com/office/drawing/2014/main" id="{97DFE92F-CE99-E8AB-9BED-63FF6E5233A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r="17435"/>
          <a:stretch/>
        </p:blipFill>
        <p:spPr>
          <a:xfrm>
            <a:off x="2078560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5" name="Picture 14" descr="A crocodile with its mouth open&#10;&#10;Description automatically generated">
            <a:extLst>
              <a:ext uri="{FF2B5EF4-FFF2-40B4-BE49-F238E27FC236}">
                <a16:creationId xmlns:a16="http://schemas.microsoft.com/office/drawing/2014/main" id="{185E0FD8-CE86-DE2C-B0B5-4093F462064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r="16010"/>
          <a:stretch/>
        </p:blipFill>
        <p:spPr>
          <a:xfrm>
            <a:off x="5371465" y="1606728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9" name="Picture 18" descr="A large turtle walking on grass&#10;&#10;Description automatically generated">
            <a:extLst>
              <a:ext uri="{FF2B5EF4-FFF2-40B4-BE49-F238E27FC236}">
                <a16:creationId xmlns:a16="http://schemas.microsoft.com/office/drawing/2014/main" id="{37C47B66-CB3E-2FD2-5983-51F5BC1A2439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r="21857"/>
          <a:stretch/>
        </p:blipFill>
        <p:spPr>
          <a:xfrm>
            <a:off x="5371465" y="3116337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7" name="Picture 26" descr="A snake coiled up in the grass&#10;&#10;Description automatically generated">
            <a:extLst>
              <a:ext uri="{FF2B5EF4-FFF2-40B4-BE49-F238E27FC236}">
                <a16:creationId xmlns:a16="http://schemas.microsoft.com/office/drawing/2014/main" id="{31C7AE4A-21C6-DAA1-3A48-E6702E2DCF8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22669"/>
          <a:stretch/>
        </p:blipFill>
        <p:spPr>
          <a:xfrm>
            <a:off x="419804" y="311000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1" name="Picture 30" descr="A blue and black striped fish&#10;&#10;Description automatically generated">
            <a:extLst>
              <a:ext uri="{FF2B5EF4-FFF2-40B4-BE49-F238E27FC236}">
                <a16:creationId xmlns:a16="http://schemas.microsoft.com/office/drawing/2014/main" id="{150C3831-0329-2723-A1BD-0B45F52AEF7B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r="11468"/>
          <a:stretch/>
        </p:blipFill>
        <p:spPr>
          <a:xfrm>
            <a:off x="417575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42" name="Picture 41" descr="A colorful lizard on a branch&#10;&#10;Description automatically generated">
            <a:extLst>
              <a:ext uri="{FF2B5EF4-FFF2-40B4-BE49-F238E27FC236}">
                <a16:creationId xmlns:a16="http://schemas.microsoft.com/office/drawing/2014/main" id="{C42E95E5-C6F5-E34A-5301-D7ADA26886DA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2"/>
          <a:stretch/>
        </p:blipFill>
        <p:spPr>
          <a:xfrm>
            <a:off x="3762832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44" name="Picture 43" descr="A red dragonfly on a stick&#10;&#10;Description automatically generated">
            <a:extLst>
              <a:ext uri="{FF2B5EF4-FFF2-40B4-BE49-F238E27FC236}">
                <a16:creationId xmlns:a16="http://schemas.microsoft.com/office/drawing/2014/main" id="{9A76F36F-5FD2-68F2-03A9-E3F0F540224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4"/>
          <a:stretch/>
        </p:blipFill>
        <p:spPr>
          <a:xfrm>
            <a:off x="2078560" y="3116339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88D76C1-50D4-1C41-7181-5F1F8BB9043E}"/>
              </a:ext>
            </a:extLst>
          </p:cNvPr>
          <p:cNvSpPr/>
          <p:nvPr/>
        </p:nvSpPr>
        <p:spPr>
          <a:xfrm>
            <a:off x="799603" y="277014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8" y="4784400"/>
            <a:ext cx="6467476" cy="4612425"/>
          </a:xfrm>
          <a:prstGeom prst="roundRect">
            <a:avLst>
              <a:gd name="adj" fmla="val 870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Draw a line to match the gecko with where it lives.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5" name="Picture 54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201CFE87-3BB4-2875-D711-502AF21B5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5" y="8049202"/>
            <a:ext cx="1836421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57" name="Picture 56" descr="A tree trunk in a forest&#10;&#10;Description automatically generated">
            <a:extLst>
              <a:ext uri="{FF2B5EF4-FFF2-40B4-BE49-F238E27FC236}">
                <a16:creationId xmlns:a16="http://schemas.microsoft.com/office/drawing/2014/main" id="{33CE3EED-3996-5C3B-14B9-D8BF1FAB2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/>
          <a:stretch/>
        </p:blipFill>
        <p:spPr>
          <a:xfrm>
            <a:off x="4451985" y="6647650"/>
            <a:ext cx="1838960" cy="122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" name="Picture 2" descr="A footprints in the sand&#10;&#10;AI-generated content may be incorrect.">
            <a:extLst>
              <a:ext uri="{FF2B5EF4-FFF2-40B4-BE49-F238E27FC236}">
                <a16:creationId xmlns:a16="http://schemas.microsoft.com/office/drawing/2014/main" id="{507991A4-21FF-B673-6858-E257E51C0E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51" y="5246098"/>
            <a:ext cx="1836755" cy="122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7" name="Picture 6" descr="A hand holding a lizard&#10;&#10;AI-generated content may be incorrect.">
            <a:extLst>
              <a:ext uri="{FF2B5EF4-FFF2-40B4-BE49-F238E27FC236}">
                <a16:creationId xmlns:a16="http://schemas.microsoft.com/office/drawing/2014/main" id="{8FCCF62F-616B-52EB-E587-667C5A6E29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>
            <a:off x="505721" y="5265989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9" name="Picture 8" descr="A hand holding a lizard&#10;&#10;AI-generated content may be incorrect.">
            <a:extLst>
              <a:ext uri="{FF2B5EF4-FFF2-40B4-BE49-F238E27FC236}">
                <a16:creationId xmlns:a16="http://schemas.microsoft.com/office/drawing/2014/main" id="{6E6A3D56-F86E-1CA0-6D65-1D0D41A8D0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648" b="19108"/>
          <a:stretch/>
        </p:blipFill>
        <p:spPr>
          <a:xfrm>
            <a:off x="505721" y="8049202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563E3B-D610-D816-CF6B-11991CBC4656}"/>
              </a:ext>
            </a:extLst>
          </p:cNvPr>
          <p:cNvSpPr txBox="1"/>
          <p:nvPr/>
        </p:nvSpPr>
        <p:spPr>
          <a:xfrm>
            <a:off x="638390" y="8025013"/>
            <a:ext cx="145278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20D3B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9CA053-29B4-4800-F0AA-81D8A663E585}"/>
              </a:ext>
            </a:extLst>
          </p:cNvPr>
          <p:cNvSpPr txBox="1"/>
          <p:nvPr/>
        </p:nvSpPr>
        <p:spPr>
          <a:xfrm>
            <a:off x="260681" y="5243346"/>
            <a:ext cx="2208198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20D3B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50061806-74DB-C85C-7174-BE83FF798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59779"/>
            <a:ext cx="401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0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D701B8-459E-FCB3-4873-61A6A65ED435}"/>
              </a:ext>
            </a:extLst>
          </p:cNvPr>
          <p:cNvSpPr txBox="1"/>
          <p:nvPr/>
        </p:nvSpPr>
        <p:spPr>
          <a:xfrm>
            <a:off x="4099770" y="272552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C15A9F-2A13-F172-08D4-7959005848BE}"/>
              </a:ext>
            </a:extLst>
          </p:cNvPr>
          <p:cNvSpPr txBox="1"/>
          <p:nvPr/>
        </p:nvSpPr>
        <p:spPr>
          <a:xfrm>
            <a:off x="554955" y="1602294"/>
            <a:ext cx="777250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angelfish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C66CEA-66F3-837D-D770-51E3C4540799}"/>
              </a:ext>
            </a:extLst>
          </p:cNvPr>
          <p:cNvSpPr txBox="1"/>
          <p:nvPr/>
        </p:nvSpPr>
        <p:spPr>
          <a:xfrm>
            <a:off x="2233617" y="1601758"/>
            <a:ext cx="778899" cy="272415"/>
          </a:xfrm>
          <a:prstGeom prst="roundRect">
            <a:avLst/>
          </a:prstGeom>
          <a:solidFill>
            <a:srgbClr val="FFFFFF">
              <a:alpha val="75294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penguins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FFF6E4-1DED-9CED-7987-B285D3C52CBA}"/>
              </a:ext>
            </a:extLst>
          </p:cNvPr>
          <p:cNvSpPr txBox="1"/>
          <p:nvPr/>
        </p:nvSpPr>
        <p:spPr>
          <a:xfrm>
            <a:off x="3834239" y="1593905"/>
            <a:ext cx="897665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chameleon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13EEF7-DBBA-3FD7-1B47-3846791A11D6}"/>
              </a:ext>
            </a:extLst>
          </p:cNvPr>
          <p:cNvSpPr txBox="1"/>
          <p:nvPr/>
        </p:nvSpPr>
        <p:spPr>
          <a:xfrm>
            <a:off x="5529966" y="1601758"/>
            <a:ext cx="798694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crocodile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519E24-6AC4-613C-B249-E87E04AD33D3}"/>
              </a:ext>
            </a:extLst>
          </p:cNvPr>
          <p:cNvSpPr txBox="1"/>
          <p:nvPr/>
        </p:nvSpPr>
        <p:spPr>
          <a:xfrm>
            <a:off x="583128" y="3109461"/>
            <a:ext cx="684951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snake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5A2C67-8189-C235-7DEA-9C8300553AEB}"/>
              </a:ext>
            </a:extLst>
          </p:cNvPr>
          <p:cNvSpPr txBox="1"/>
          <p:nvPr/>
        </p:nvSpPr>
        <p:spPr>
          <a:xfrm>
            <a:off x="2183556" y="3116337"/>
            <a:ext cx="882963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dragonfly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F91DAD-5382-F9C2-C9F6-A0477CFC8C06}"/>
              </a:ext>
            </a:extLst>
          </p:cNvPr>
          <p:cNvSpPr txBox="1"/>
          <p:nvPr/>
        </p:nvSpPr>
        <p:spPr>
          <a:xfrm>
            <a:off x="3857413" y="3126544"/>
            <a:ext cx="943399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brown bear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8AAFB2-F301-2B31-78BB-545B84CF9226}"/>
              </a:ext>
            </a:extLst>
          </p:cNvPr>
          <p:cNvSpPr txBox="1"/>
          <p:nvPr/>
        </p:nvSpPr>
        <p:spPr>
          <a:xfrm>
            <a:off x="5558912" y="3111880"/>
            <a:ext cx="715960" cy="272415"/>
          </a:xfrm>
          <a:prstGeom prst="roundRect">
            <a:avLst/>
          </a:prstGeom>
          <a:solidFill>
            <a:srgbClr val="FFFFFF">
              <a:alpha val="74902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tortoise</a:t>
            </a:r>
          </a:p>
        </p:txBody>
      </p:sp>
      <p:pic>
        <p:nvPicPr>
          <p:cNvPr id="2" name="Picture 1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31F9DF29-584F-EA0C-D1C7-32C747A8A0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-9930" b="9930"/>
          <a:stretch/>
        </p:blipFill>
        <p:spPr>
          <a:xfrm>
            <a:off x="505721" y="6646640"/>
            <a:ext cx="1718120" cy="122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43FBE4-D608-5751-749A-DDFDCBF6817E}"/>
              </a:ext>
            </a:extLst>
          </p:cNvPr>
          <p:cNvSpPr txBox="1"/>
          <p:nvPr/>
        </p:nvSpPr>
        <p:spPr>
          <a:xfrm>
            <a:off x="252139" y="6624532"/>
            <a:ext cx="2208198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20D3B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4E9AF-E979-67AD-5CB4-15A475C0002E}"/>
              </a:ext>
            </a:extLst>
          </p:cNvPr>
          <p:cNvSpPr txBox="1"/>
          <p:nvPr/>
        </p:nvSpPr>
        <p:spPr>
          <a:xfrm>
            <a:off x="5129826" y="8049202"/>
            <a:ext cx="573098" cy="272415"/>
          </a:xfrm>
          <a:prstGeom prst="roundRect">
            <a:avLst/>
          </a:prstGeom>
          <a:solidFill>
            <a:srgbClr val="FFFFFF">
              <a:alpha val="75686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forest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5EA152-1DAB-BB1F-F72B-EF4D5F78615C}"/>
              </a:ext>
            </a:extLst>
          </p:cNvPr>
          <p:cNvSpPr txBox="1"/>
          <p:nvPr/>
        </p:nvSpPr>
        <p:spPr>
          <a:xfrm>
            <a:off x="4747902" y="6646138"/>
            <a:ext cx="1336947" cy="272415"/>
          </a:xfrm>
          <a:prstGeom prst="roundRect">
            <a:avLst/>
          </a:prstGeom>
          <a:solidFill>
            <a:srgbClr val="FFFFFF">
              <a:alpha val="75686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tropical rainforest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1C041-5E58-983C-468C-0D8F365CA06B}"/>
              </a:ext>
            </a:extLst>
          </p:cNvPr>
          <p:cNvSpPr txBox="1"/>
          <p:nvPr/>
        </p:nvSpPr>
        <p:spPr>
          <a:xfrm>
            <a:off x="5110680" y="5249251"/>
            <a:ext cx="611393" cy="272415"/>
          </a:xfrm>
          <a:prstGeom prst="roundRect">
            <a:avLst/>
          </a:prstGeom>
          <a:solidFill>
            <a:srgbClr val="FFFFFF">
              <a:alpha val="75686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desert</a:t>
            </a:r>
          </a:p>
        </p:txBody>
      </p:sp>
      <p:sp>
        <p:nvSpPr>
          <p:cNvPr id="26" name="Rectangle: Rounded Corners 44">
            <a:extLst>
              <a:ext uri="{FF2B5EF4-FFF2-40B4-BE49-F238E27FC236}">
                <a16:creationId xmlns:a16="http://schemas.microsoft.com/office/drawing/2014/main" id="{CFC37AD4-DCF5-09A6-C015-DA28E51C919F}"/>
              </a:ext>
            </a:extLst>
          </p:cNvPr>
          <p:cNvSpPr/>
          <p:nvPr/>
        </p:nvSpPr>
        <p:spPr>
          <a:xfrm>
            <a:off x="2492560" y="2766263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4">
            <a:extLst>
              <a:ext uri="{FF2B5EF4-FFF2-40B4-BE49-F238E27FC236}">
                <a16:creationId xmlns:a16="http://schemas.microsoft.com/office/drawing/2014/main" id="{A00A4A01-D6B5-3934-0A50-4AADF542AC20}"/>
              </a:ext>
            </a:extLst>
          </p:cNvPr>
          <p:cNvSpPr/>
          <p:nvPr/>
        </p:nvSpPr>
        <p:spPr>
          <a:xfrm>
            <a:off x="817580" y="42792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5AE6EC43-4203-ECC3-9859-D9CED1C53338}"/>
              </a:ext>
            </a:extLst>
          </p:cNvPr>
          <p:cNvSpPr/>
          <p:nvPr/>
        </p:nvSpPr>
        <p:spPr>
          <a:xfrm>
            <a:off x="5803313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44">
            <a:extLst>
              <a:ext uri="{FF2B5EF4-FFF2-40B4-BE49-F238E27FC236}">
                <a16:creationId xmlns:a16="http://schemas.microsoft.com/office/drawing/2014/main" id="{EB64088B-9114-C972-092C-B3C2C6D9A668}"/>
              </a:ext>
            </a:extLst>
          </p:cNvPr>
          <p:cNvSpPr/>
          <p:nvPr/>
        </p:nvSpPr>
        <p:spPr>
          <a:xfrm>
            <a:off x="5788420" y="427515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: Rounded Corners 44">
            <a:extLst>
              <a:ext uri="{FF2B5EF4-FFF2-40B4-BE49-F238E27FC236}">
                <a16:creationId xmlns:a16="http://schemas.microsoft.com/office/drawing/2014/main" id="{21F3745E-6782-AF30-2178-4F980503A10F}"/>
              </a:ext>
            </a:extLst>
          </p:cNvPr>
          <p:cNvSpPr/>
          <p:nvPr/>
        </p:nvSpPr>
        <p:spPr>
          <a:xfrm>
            <a:off x="4178270" y="4287667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44">
            <a:extLst>
              <a:ext uri="{FF2B5EF4-FFF2-40B4-BE49-F238E27FC236}">
                <a16:creationId xmlns:a16="http://schemas.microsoft.com/office/drawing/2014/main" id="{9F56D1C5-CB42-C0CF-592D-7981FB9254C4}"/>
              </a:ext>
            </a:extLst>
          </p:cNvPr>
          <p:cNvSpPr/>
          <p:nvPr/>
        </p:nvSpPr>
        <p:spPr>
          <a:xfrm>
            <a:off x="2529094" y="42848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C02A90D-A43C-2976-FCA1-08845E8E4EA4}"/>
              </a:ext>
            </a:extLst>
          </p:cNvPr>
          <p:cNvSpPr txBox="1"/>
          <p:nvPr/>
        </p:nvSpPr>
        <p:spPr>
          <a:xfrm>
            <a:off x="5731993" y="424294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73" name="TextBox 3072">
            <a:extLst>
              <a:ext uri="{FF2B5EF4-FFF2-40B4-BE49-F238E27FC236}">
                <a16:creationId xmlns:a16="http://schemas.microsoft.com/office/drawing/2014/main" id="{A9F22A02-D77B-A937-263F-A766ED951295}"/>
              </a:ext>
            </a:extLst>
          </p:cNvPr>
          <p:cNvSpPr txBox="1"/>
          <p:nvPr/>
        </p:nvSpPr>
        <p:spPr>
          <a:xfrm>
            <a:off x="5746945" y="273070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77" name="TextBox 3076">
            <a:extLst>
              <a:ext uri="{FF2B5EF4-FFF2-40B4-BE49-F238E27FC236}">
                <a16:creationId xmlns:a16="http://schemas.microsoft.com/office/drawing/2014/main" id="{92008877-8EA8-C493-36EE-622C5C532FCF}"/>
              </a:ext>
            </a:extLst>
          </p:cNvPr>
          <p:cNvSpPr txBox="1"/>
          <p:nvPr/>
        </p:nvSpPr>
        <p:spPr>
          <a:xfrm>
            <a:off x="752670" y="423552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C3224-00B6-3972-70D6-2048B062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C1C97CB-CAD8-471E-9FA1-6089DAD8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258CFFA3-4143-E9C2-BE1F-C47DBDF7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F0CE7C67-2843-B4F2-C7A5-F93612639EFC}"/>
              </a:ext>
            </a:extLst>
          </p:cNvPr>
          <p:cNvSpPr/>
          <p:nvPr/>
        </p:nvSpPr>
        <p:spPr>
          <a:xfrm>
            <a:off x="206375" y="1166813"/>
            <a:ext cx="6453188" cy="3039424"/>
          </a:xfrm>
          <a:prstGeom prst="roundRect">
            <a:avLst>
              <a:gd name="adj" fmla="val 1736"/>
            </a:avLst>
          </a:prstGeom>
          <a:noFill/>
          <a:ln w="28575">
            <a:solidFill>
              <a:srgbClr val="120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77"/>
              </a:rPr>
              <a:t>Activity 3: What is the same? What is different?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F5988D0-F3BC-DA5B-CDCB-F9DD0DD6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7D11F37-000C-32A1-422E-BFD0489A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BB2C44-E9E4-9D55-81BC-87F4B6204CF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28E865-1A02-3671-BD65-C2EE0F3DDFF7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8" name="TextBox 43">
            <a:extLst>
              <a:ext uri="{FF2B5EF4-FFF2-40B4-BE49-F238E27FC236}">
                <a16:creationId xmlns:a16="http://schemas.microsoft.com/office/drawing/2014/main" id="{A98F0E4B-C5B6-8633-B069-28B6D34C8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30238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EYFS – Teacher Pack and Answers</a:t>
            </a:r>
          </a:p>
        </p:txBody>
      </p:sp>
      <p:sp>
        <p:nvSpPr>
          <p:cNvPr id="3099" name="TextBox 44">
            <a:extLst>
              <a:ext uri="{FF2B5EF4-FFF2-40B4-BE49-F238E27FC236}">
                <a16:creationId xmlns:a16="http://schemas.microsoft.com/office/drawing/2014/main" id="{CCBEFAF0-BFF1-4416-18F8-11B24800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4599F5E-45CC-0047-D164-A07E6C0F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A4FCBA8E-5C96-127A-4AC6-A10F0206073A}"/>
              </a:ext>
            </a:extLst>
          </p:cNvPr>
          <p:cNvSpPr/>
          <p:nvPr/>
        </p:nvSpPr>
        <p:spPr>
          <a:xfrm>
            <a:off x="192089" y="4371511"/>
            <a:ext cx="6467474" cy="5016328"/>
          </a:xfrm>
          <a:prstGeom prst="roundRect">
            <a:avLst>
              <a:gd name="adj" fmla="val 491"/>
            </a:avLst>
          </a:prstGeom>
          <a:noFill/>
          <a:ln w="28575">
            <a:solidFill>
              <a:srgbClr val="120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Discuss the facts you remember about these snakes.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" name="Picture 2" descr="A turtle with a shell&#10;&#10;Description automatically generated">
            <a:extLst>
              <a:ext uri="{FF2B5EF4-FFF2-40B4-BE49-F238E27FC236}">
                <a16:creationId xmlns:a16="http://schemas.microsoft.com/office/drawing/2014/main" id="{BE880E93-9538-5EE0-B017-8217707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907" r="4476"/>
          <a:stretch/>
        </p:blipFill>
        <p:spPr>
          <a:xfrm>
            <a:off x="3558538" y="1713439"/>
            <a:ext cx="3020224" cy="2010480"/>
          </a:xfrm>
          <a:prstGeom prst="rect">
            <a:avLst/>
          </a:prstGeom>
        </p:spPr>
      </p:pic>
      <p:pic>
        <p:nvPicPr>
          <p:cNvPr id="5" name="Picture 4" descr="A turtle swimming in the ocean&#10;&#10;Description automatically generated">
            <a:extLst>
              <a:ext uri="{FF2B5EF4-FFF2-40B4-BE49-F238E27FC236}">
                <a16:creationId xmlns:a16="http://schemas.microsoft.com/office/drawing/2014/main" id="{F997FB00-A673-C81F-49FA-4CACDA1DE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15458" r="7851" b="4810"/>
          <a:stretch/>
        </p:blipFill>
        <p:spPr>
          <a:xfrm>
            <a:off x="271614" y="1718980"/>
            <a:ext cx="3286924" cy="1981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5B467-BFDC-7577-1B44-07DA5FB03039}"/>
              </a:ext>
            </a:extLst>
          </p:cNvPr>
          <p:cNvSpPr txBox="1"/>
          <p:nvPr/>
        </p:nvSpPr>
        <p:spPr>
          <a:xfrm>
            <a:off x="1255394" y="3719906"/>
            <a:ext cx="923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turtle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2E7A3-7D67-4368-2A90-E3B5F6375589}"/>
              </a:ext>
            </a:extLst>
          </p:cNvPr>
          <p:cNvSpPr txBox="1"/>
          <p:nvPr/>
        </p:nvSpPr>
        <p:spPr>
          <a:xfrm>
            <a:off x="4565185" y="3725803"/>
            <a:ext cx="1218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tortoise </a:t>
            </a:r>
          </a:p>
        </p:txBody>
      </p:sp>
      <p:pic>
        <p:nvPicPr>
          <p:cNvPr id="9" name="Picture 8" descr="A snake with a long tongue&#10;&#10;Description automatically generated">
            <a:extLst>
              <a:ext uri="{FF2B5EF4-FFF2-40B4-BE49-F238E27FC236}">
                <a16:creationId xmlns:a16="http://schemas.microsoft.com/office/drawing/2014/main" id="{0AAF74EB-4B43-50D6-9C62-4469E0091BC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"/>
          <a:stretch/>
        </p:blipFill>
        <p:spPr>
          <a:xfrm>
            <a:off x="3915921" y="6671706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4" name="Picture 13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6594630C-6D4D-46FC-1D88-196909E5DCB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" y="6670295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20" name="Picture 19" descr="A snake on a tree branch&#10;&#10;Description automatically generated">
            <a:extLst>
              <a:ext uri="{FF2B5EF4-FFF2-40B4-BE49-F238E27FC236}">
                <a16:creationId xmlns:a16="http://schemas.microsoft.com/office/drawing/2014/main" id="{A7868BD3-F78F-40A7-121F-C5915276A36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2" y="4920118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FD5EDF-2E2C-3E42-25FD-03927B1B206F}"/>
              </a:ext>
            </a:extLst>
          </p:cNvPr>
          <p:cNvSpPr txBox="1"/>
          <p:nvPr/>
        </p:nvSpPr>
        <p:spPr>
          <a:xfrm>
            <a:off x="271614" y="8541569"/>
            <a:ext cx="6402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Where does the snake live?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does the snake like to eat?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colours and shapes can you spot on the snakes?   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6580B7-483E-93CE-2F89-C1C1C1AC6718}"/>
              </a:ext>
            </a:extLst>
          </p:cNvPr>
          <p:cNvSpPr txBox="1"/>
          <p:nvPr/>
        </p:nvSpPr>
        <p:spPr>
          <a:xfrm>
            <a:off x="1029299" y="6280112"/>
            <a:ext cx="176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boa constrictor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DEF62-0EE2-B3AA-42F8-90231B1CD21B}"/>
              </a:ext>
            </a:extLst>
          </p:cNvPr>
          <p:cNvSpPr txBox="1"/>
          <p:nvPr/>
        </p:nvSpPr>
        <p:spPr>
          <a:xfrm>
            <a:off x="4192218" y="6280112"/>
            <a:ext cx="1495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garter snake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E878C0-DE24-CA8B-76E4-80627CD38479}"/>
              </a:ext>
            </a:extLst>
          </p:cNvPr>
          <p:cNvSpPr txBox="1"/>
          <p:nvPr/>
        </p:nvSpPr>
        <p:spPr>
          <a:xfrm>
            <a:off x="1290954" y="8067488"/>
            <a:ext cx="129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king snake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15B588-5177-5F1C-CDB0-391D5A9D9C58}"/>
              </a:ext>
            </a:extLst>
          </p:cNvPr>
          <p:cNvSpPr txBox="1"/>
          <p:nvPr/>
        </p:nvSpPr>
        <p:spPr>
          <a:xfrm>
            <a:off x="4285891" y="8073943"/>
            <a:ext cx="1346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rattlesnake 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3AF750B2-E298-EB0A-9636-2C0EDC3BF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11" y="9672786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1DAC562-CF61-5FDB-0FEC-A2DF1EF46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59779"/>
            <a:ext cx="401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0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2</a:t>
            </a:r>
          </a:p>
        </p:txBody>
      </p:sp>
      <p:pic>
        <p:nvPicPr>
          <p:cNvPr id="10" name="Picture 9" descr="A person holding a snake&#10;&#10;AI-generated content may be incorrect.">
            <a:extLst>
              <a:ext uri="{FF2B5EF4-FFF2-40B4-BE49-F238E27FC236}">
                <a16:creationId xmlns:a16="http://schemas.microsoft.com/office/drawing/2014/main" id="{9E29AF52-EFC0-11C3-D77A-9EB4BF1B48A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21" y="4917036"/>
            <a:ext cx="20484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5220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A4EA6-B1CC-5EB5-5D17-87392050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512E6AB8-3FBC-634C-26A8-E72D0E1A3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0D989173-8D92-79F5-6A5B-7DA0BE94E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4AAFC6C2-9A82-05A8-D6B8-3E433D25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441B76FC-58EB-B522-35B4-F3D183F7F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6BD702-5078-DDC8-036F-371E02AC8675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ADA6B69-14A1-BA13-8EF3-8A3A7BE174A2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8" name="TextBox 43">
            <a:extLst>
              <a:ext uri="{FF2B5EF4-FFF2-40B4-BE49-F238E27FC236}">
                <a16:creationId xmlns:a16="http://schemas.microsoft.com/office/drawing/2014/main" id="{780047E1-2E23-802A-8E59-12420C984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30238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EYFS – Teacher Pack and Answers</a:t>
            </a:r>
          </a:p>
        </p:txBody>
      </p:sp>
      <p:sp>
        <p:nvSpPr>
          <p:cNvPr id="3099" name="TextBox 44">
            <a:extLst>
              <a:ext uri="{FF2B5EF4-FFF2-40B4-BE49-F238E27FC236}">
                <a16:creationId xmlns:a16="http://schemas.microsoft.com/office/drawing/2014/main" id="{50C2B4A8-1E0F-51F0-9ACD-C0C5140EE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8BDD1D07-EE5F-F16D-AC48-3CFB69AE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6519944C-75D9-67EF-AC7C-91FEF6219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11" y="9672786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38FCE886-FE35-4E5C-7EAA-BDBED91FA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59779"/>
            <a:ext cx="401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0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A940E9FE-432D-6A1B-13EF-62811FD831B7}"/>
              </a:ext>
            </a:extLst>
          </p:cNvPr>
          <p:cNvSpPr/>
          <p:nvPr/>
        </p:nvSpPr>
        <p:spPr>
          <a:xfrm>
            <a:off x="192088" y="1166812"/>
            <a:ext cx="6467475" cy="8221663"/>
          </a:xfrm>
          <a:prstGeom prst="roundRect">
            <a:avLst>
              <a:gd name="adj" fmla="val 207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77"/>
              </a:rPr>
              <a:t>Activity 3 - word cards. Cut out the cards to assist children when comparing a turtle and tortoise.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5E92ED-2DA9-3839-EDEB-5D338EAD87A7}"/>
              </a:ext>
            </a:extLst>
          </p:cNvPr>
          <p:cNvSpPr/>
          <p:nvPr/>
        </p:nvSpPr>
        <p:spPr>
          <a:xfrm>
            <a:off x="567768" y="1878416"/>
            <a:ext cx="2551610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B14ED9-7D19-14A3-2B84-61BB60A312F6}"/>
              </a:ext>
            </a:extLst>
          </p:cNvPr>
          <p:cNvSpPr/>
          <p:nvPr/>
        </p:nvSpPr>
        <p:spPr>
          <a:xfrm>
            <a:off x="567768" y="3349150"/>
            <a:ext cx="2551610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B8A137-B4B1-0239-01BE-208FFB40040C}"/>
              </a:ext>
            </a:extLst>
          </p:cNvPr>
          <p:cNvSpPr/>
          <p:nvPr/>
        </p:nvSpPr>
        <p:spPr>
          <a:xfrm>
            <a:off x="567768" y="4819884"/>
            <a:ext cx="2551610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02DBD55-26BA-FFBD-4569-C4CC7FF84CDF}"/>
              </a:ext>
            </a:extLst>
          </p:cNvPr>
          <p:cNvSpPr/>
          <p:nvPr/>
        </p:nvSpPr>
        <p:spPr>
          <a:xfrm>
            <a:off x="567768" y="6290618"/>
            <a:ext cx="2551610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52259E-DB39-2916-B68C-B1849027B25F}"/>
              </a:ext>
            </a:extLst>
          </p:cNvPr>
          <p:cNvSpPr/>
          <p:nvPr/>
        </p:nvSpPr>
        <p:spPr>
          <a:xfrm>
            <a:off x="567768" y="7761352"/>
            <a:ext cx="2551610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A94BEBA-7279-40F4-4BD1-DC0965B90B3A}"/>
              </a:ext>
            </a:extLst>
          </p:cNvPr>
          <p:cNvSpPr/>
          <p:nvPr/>
        </p:nvSpPr>
        <p:spPr>
          <a:xfrm>
            <a:off x="3738623" y="1880890"/>
            <a:ext cx="2551611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CE80335-C41C-419C-027C-0821E8C4300A}"/>
              </a:ext>
            </a:extLst>
          </p:cNvPr>
          <p:cNvSpPr/>
          <p:nvPr/>
        </p:nvSpPr>
        <p:spPr>
          <a:xfrm>
            <a:off x="3738623" y="3351624"/>
            <a:ext cx="2551611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32B310-CEB7-696A-E1C6-6A078E26BF14}"/>
              </a:ext>
            </a:extLst>
          </p:cNvPr>
          <p:cNvSpPr/>
          <p:nvPr/>
        </p:nvSpPr>
        <p:spPr>
          <a:xfrm>
            <a:off x="3738623" y="4822358"/>
            <a:ext cx="2551611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5DE7DA-37DF-099B-4DFF-ACE40ABE4969}"/>
              </a:ext>
            </a:extLst>
          </p:cNvPr>
          <p:cNvSpPr/>
          <p:nvPr/>
        </p:nvSpPr>
        <p:spPr>
          <a:xfrm>
            <a:off x="3738623" y="6293092"/>
            <a:ext cx="2551611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8F19AE-1D3B-5E7A-B9FF-F89F0EF96457}"/>
              </a:ext>
            </a:extLst>
          </p:cNvPr>
          <p:cNvSpPr/>
          <p:nvPr/>
        </p:nvSpPr>
        <p:spPr>
          <a:xfrm>
            <a:off x="3738623" y="7763826"/>
            <a:ext cx="2551611" cy="1288099"/>
          </a:xfrm>
          <a:prstGeom prst="roundRect">
            <a:avLst>
              <a:gd name="adj" fmla="val 5303"/>
            </a:avLst>
          </a:prstGeom>
          <a:noFill/>
          <a:ln w="28575">
            <a:solidFill>
              <a:srgbClr val="13133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F82D22-153C-7DFE-CD60-CFB4B630C90A}"/>
              </a:ext>
            </a:extLst>
          </p:cNvPr>
          <p:cNvSpPr txBox="1"/>
          <p:nvPr/>
        </p:nvSpPr>
        <p:spPr>
          <a:xfrm>
            <a:off x="1382972" y="2260855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shell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87C87F-BD9A-5984-3B3C-7E45EEEBC335}"/>
              </a:ext>
            </a:extLst>
          </p:cNvPr>
          <p:cNvSpPr txBox="1"/>
          <p:nvPr/>
        </p:nvSpPr>
        <p:spPr>
          <a:xfrm>
            <a:off x="1330066" y="3731589"/>
            <a:ext cx="102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eggs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F79465-D78C-396E-E54D-232F8D5950E1}"/>
              </a:ext>
            </a:extLst>
          </p:cNvPr>
          <p:cNvSpPr txBox="1"/>
          <p:nvPr/>
        </p:nvSpPr>
        <p:spPr>
          <a:xfrm>
            <a:off x="650369" y="5202323"/>
            <a:ext cx="2469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cold-blooded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194549-1C70-FD60-EBC1-7081AC629186}"/>
              </a:ext>
            </a:extLst>
          </p:cNvPr>
          <p:cNvSpPr txBox="1"/>
          <p:nvPr/>
        </p:nvSpPr>
        <p:spPr>
          <a:xfrm>
            <a:off x="4419600" y="2260855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scales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929E3F-6F22-9146-E3A9-B7DB42186BB1}"/>
              </a:ext>
            </a:extLst>
          </p:cNvPr>
          <p:cNvSpPr txBox="1"/>
          <p:nvPr/>
        </p:nvSpPr>
        <p:spPr>
          <a:xfrm>
            <a:off x="4559784" y="3731589"/>
            <a:ext cx="909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CE0AE6-13E0-7B80-345F-B743EA148ABD}"/>
              </a:ext>
            </a:extLst>
          </p:cNvPr>
          <p:cNvSpPr txBox="1"/>
          <p:nvPr/>
        </p:nvSpPr>
        <p:spPr>
          <a:xfrm>
            <a:off x="4488144" y="5202323"/>
            <a:ext cx="105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head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86278A-C4FA-6FE1-A062-3A8EBCAE912B}"/>
              </a:ext>
            </a:extLst>
          </p:cNvPr>
          <p:cNvSpPr txBox="1"/>
          <p:nvPr/>
        </p:nvSpPr>
        <p:spPr>
          <a:xfrm>
            <a:off x="1130370" y="6673057"/>
            <a:ext cx="1509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flippers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8976AF-8C8F-4C62-BA6E-AE861B2B9472}"/>
              </a:ext>
            </a:extLst>
          </p:cNvPr>
          <p:cNvSpPr txBox="1"/>
          <p:nvPr/>
        </p:nvSpPr>
        <p:spPr>
          <a:xfrm>
            <a:off x="4536265" y="6673057"/>
            <a:ext cx="1176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claws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CD9F95-59AF-B2E2-0735-C30CDD8767CF}"/>
              </a:ext>
            </a:extLst>
          </p:cNvPr>
          <p:cNvSpPr txBox="1"/>
          <p:nvPr/>
        </p:nvSpPr>
        <p:spPr>
          <a:xfrm>
            <a:off x="1346550" y="8143791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ocean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5AE307-85D5-9173-565A-033643D184A6}"/>
              </a:ext>
            </a:extLst>
          </p:cNvPr>
          <p:cNvSpPr txBox="1"/>
          <p:nvPr/>
        </p:nvSpPr>
        <p:spPr>
          <a:xfrm>
            <a:off x="4419600" y="8143791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land</a:t>
            </a:r>
          </a:p>
        </p:txBody>
      </p:sp>
      <p:pic>
        <p:nvPicPr>
          <p:cNvPr id="45" name="Graphic 44" descr="Scissors with solid fill">
            <a:extLst>
              <a:ext uri="{FF2B5EF4-FFF2-40B4-BE49-F238E27FC236}">
                <a16:creationId xmlns:a16="http://schemas.microsoft.com/office/drawing/2014/main" id="{3CE3BC31-2283-073C-CB1A-36454F1E4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73085" flipH="1" flipV="1">
            <a:off x="3201248" y="1941786"/>
            <a:ext cx="463441" cy="4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7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C3224-00B6-3972-70D6-2048B062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C1C97CB-CAD8-471E-9FA1-6089DAD8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258CFFA3-4143-E9C2-BE1F-C47DBDF7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F0CE7C67-2843-B4F2-C7A5-F93612639EFC}"/>
              </a:ext>
            </a:extLst>
          </p:cNvPr>
          <p:cNvSpPr/>
          <p:nvPr/>
        </p:nvSpPr>
        <p:spPr>
          <a:xfrm>
            <a:off x="192088" y="1166811"/>
            <a:ext cx="6467475" cy="8230017"/>
          </a:xfrm>
          <a:prstGeom prst="roundRect">
            <a:avLst>
              <a:gd name="adj" fmla="val 93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77"/>
              </a:rPr>
              <a:t>Activity 3: Use the word bank to label the tortoise and turtle. Can you discuss their similarities and differences?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F5988D0-F3BC-DA5B-CDCB-F9DD0DD6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7D11F37-000C-32A1-422E-BFD0489A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BB2C44-E9E4-9D55-81BC-87F4B6204CF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28E865-1A02-3671-BD65-C2EE0F3DDFF7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CCBEFAF0-BFF1-4416-18F8-11B24800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4599F5E-45CC-0047-D164-A07E6C0F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turtle and a turtle&#10;&#10;Description automatically generated">
            <a:extLst>
              <a:ext uri="{FF2B5EF4-FFF2-40B4-BE49-F238E27FC236}">
                <a16:creationId xmlns:a16="http://schemas.microsoft.com/office/drawing/2014/main" id="{4C102021-EFF8-F937-A993-2804B49C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8" y="2870449"/>
            <a:ext cx="4968522" cy="4165102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6C0F3A55-0C44-0504-4931-5F4A8A3CF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A1749-10DE-ED38-ECCC-4D0DA9AFC537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  <p:sp>
        <p:nvSpPr>
          <p:cNvPr id="6" name="TextBox 43">
            <a:extLst>
              <a:ext uri="{FF2B5EF4-FFF2-40B4-BE49-F238E27FC236}">
                <a16:creationId xmlns:a16="http://schemas.microsoft.com/office/drawing/2014/main" id="{E88A57AF-4776-BDE2-32D7-55CD0347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651874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– Teacher Pack and Answers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F7E8F7-7EDD-F0D5-A840-1737D8230539}"/>
              </a:ext>
            </a:extLst>
          </p:cNvPr>
          <p:cNvCxnSpPr>
            <a:cxnSpLocks/>
          </p:cNvCxnSpPr>
          <p:nvPr/>
        </p:nvCxnSpPr>
        <p:spPr>
          <a:xfrm flipV="1">
            <a:off x="1594022" y="5177481"/>
            <a:ext cx="1421027" cy="2842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29422F-1990-2218-9D63-7D30E67E6680}"/>
              </a:ext>
            </a:extLst>
          </p:cNvPr>
          <p:cNvCxnSpPr>
            <a:cxnSpLocks/>
          </p:cNvCxnSpPr>
          <p:nvPr/>
        </p:nvCxnSpPr>
        <p:spPr>
          <a:xfrm flipV="1">
            <a:off x="3556535" y="2703764"/>
            <a:ext cx="434698" cy="975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9C7507-267D-9B60-C486-C53EFFD0C602}"/>
              </a:ext>
            </a:extLst>
          </p:cNvPr>
          <p:cNvCxnSpPr>
            <a:cxnSpLocks/>
          </p:cNvCxnSpPr>
          <p:nvPr/>
        </p:nvCxnSpPr>
        <p:spPr>
          <a:xfrm flipH="1" flipV="1">
            <a:off x="3556535" y="6714281"/>
            <a:ext cx="162849" cy="10086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B165E8-98F6-B202-3BE6-07F2C446ED92}"/>
              </a:ext>
            </a:extLst>
          </p:cNvPr>
          <p:cNvCxnSpPr>
            <a:cxnSpLocks/>
          </p:cNvCxnSpPr>
          <p:nvPr/>
        </p:nvCxnSpPr>
        <p:spPr>
          <a:xfrm flipV="1">
            <a:off x="4676977" y="4023982"/>
            <a:ext cx="677908" cy="411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0A2E5B-F284-8252-E87B-E3A5444D1579}"/>
              </a:ext>
            </a:extLst>
          </p:cNvPr>
          <p:cNvCxnSpPr>
            <a:cxnSpLocks/>
          </p:cNvCxnSpPr>
          <p:nvPr/>
        </p:nvCxnSpPr>
        <p:spPr>
          <a:xfrm flipV="1">
            <a:off x="4771832" y="4602117"/>
            <a:ext cx="936719" cy="15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21151E-3A26-CC4C-1E37-606661E11049}"/>
              </a:ext>
            </a:extLst>
          </p:cNvPr>
          <p:cNvCxnSpPr>
            <a:cxnSpLocks/>
          </p:cNvCxnSpPr>
          <p:nvPr/>
        </p:nvCxnSpPr>
        <p:spPr>
          <a:xfrm flipV="1">
            <a:off x="4706096" y="6528211"/>
            <a:ext cx="936719" cy="15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FEDC0C-5073-CF71-9E33-7DA160691EA0}"/>
              </a:ext>
            </a:extLst>
          </p:cNvPr>
          <p:cNvCxnSpPr>
            <a:cxnSpLocks/>
          </p:cNvCxnSpPr>
          <p:nvPr/>
        </p:nvCxnSpPr>
        <p:spPr>
          <a:xfrm flipV="1">
            <a:off x="1244305" y="4130547"/>
            <a:ext cx="936719" cy="15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7D0855-3114-309F-64E9-85ED6511CCB6}"/>
              </a:ext>
            </a:extLst>
          </p:cNvPr>
          <p:cNvCxnSpPr>
            <a:cxnSpLocks/>
          </p:cNvCxnSpPr>
          <p:nvPr/>
        </p:nvCxnSpPr>
        <p:spPr>
          <a:xfrm flipV="1">
            <a:off x="4367213" y="5245586"/>
            <a:ext cx="1421027" cy="2842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6336AB-AC27-67EC-FE7A-E8E7534D234A}"/>
              </a:ext>
            </a:extLst>
          </p:cNvPr>
          <p:cNvSpPr txBox="1"/>
          <p:nvPr/>
        </p:nvSpPr>
        <p:spPr>
          <a:xfrm>
            <a:off x="511677" y="5318663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flat shell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380393-22A4-8EA9-A16B-ED71B3DAFBF2}"/>
              </a:ext>
            </a:extLst>
          </p:cNvPr>
          <p:cNvSpPr txBox="1"/>
          <p:nvPr/>
        </p:nvSpPr>
        <p:spPr>
          <a:xfrm>
            <a:off x="3556535" y="2518222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head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1FCBE4-4688-AA2B-AB17-9DD65A30D374}"/>
              </a:ext>
            </a:extLst>
          </p:cNvPr>
          <p:cNvSpPr txBox="1"/>
          <p:nvPr/>
        </p:nvSpPr>
        <p:spPr>
          <a:xfrm>
            <a:off x="5029803" y="3770380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B979FE-5183-270E-7DE7-3B715B026AC9}"/>
              </a:ext>
            </a:extLst>
          </p:cNvPr>
          <p:cNvSpPr txBox="1"/>
          <p:nvPr/>
        </p:nvSpPr>
        <p:spPr>
          <a:xfrm>
            <a:off x="5300016" y="4444803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foot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B54426-F649-4D3B-3DE6-B020D8176091}"/>
              </a:ext>
            </a:extLst>
          </p:cNvPr>
          <p:cNvSpPr txBox="1"/>
          <p:nvPr/>
        </p:nvSpPr>
        <p:spPr>
          <a:xfrm>
            <a:off x="5300016" y="5102637"/>
            <a:ext cx="1258593" cy="817245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dome-shaped shell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C22DCF-DF99-3D3F-C83E-17F40BE69924}"/>
              </a:ext>
            </a:extLst>
          </p:cNvPr>
          <p:cNvSpPr txBox="1"/>
          <p:nvPr/>
        </p:nvSpPr>
        <p:spPr>
          <a:xfrm>
            <a:off x="5354885" y="6265639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claw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3DF241-BC5A-A1E8-9D97-628462A1DBE3}"/>
              </a:ext>
            </a:extLst>
          </p:cNvPr>
          <p:cNvSpPr txBox="1"/>
          <p:nvPr/>
        </p:nvSpPr>
        <p:spPr>
          <a:xfrm>
            <a:off x="2732640" y="7587120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tail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D2E635-E4D8-14E1-A9D5-A2704EC87C63}"/>
              </a:ext>
            </a:extLst>
          </p:cNvPr>
          <p:cNvSpPr txBox="1"/>
          <p:nvPr/>
        </p:nvSpPr>
        <p:spPr>
          <a:xfrm>
            <a:off x="319411" y="4132707"/>
            <a:ext cx="1258593" cy="340519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flipper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2991B-2CF9-2A64-68AD-753F786B79F8}"/>
              </a:ext>
            </a:extLst>
          </p:cNvPr>
          <p:cNvSpPr txBox="1"/>
          <p:nvPr/>
        </p:nvSpPr>
        <p:spPr>
          <a:xfrm>
            <a:off x="318525" y="8112446"/>
            <a:ext cx="644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Tortoises live on land; turtles live in water and have flippers or webbed feet for swimming. Tortoises have domed, bumpy shells for protection. Turtles have smooth, streamlined shells.</a:t>
            </a:r>
          </a:p>
        </p:txBody>
      </p:sp>
    </p:spTree>
    <p:extLst>
      <p:ext uri="{BB962C8B-B14F-4D97-AF65-F5344CB8AC3E}">
        <p14:creationId xmlns:p14="http://schemas.microsoft.com/office/powerpoint/2010/main" val="1630755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8592-2A59-0525-28B4-E875C85DE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DE625BB-17F5-4DFA-9881-7E8435EC9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9DF179A8-DBC4-5AFC-2C0C-C5A99758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1BB1D5C-8B0C-A2AA-24F9-DC4502538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BB6477B-D2FC-0CB0-336D-9B9FE35C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E4E9B3-B03B-3671-1566-B7B33BAEDF72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8686F1-5E04-66A4-5D1C-8B6CE5E9D0A5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62C48C53-9452-C9C9-B676-46FBD762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51E5E27-0333-A516-3EDD-9AF9B9DE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E3872878-CBE1-B3B1-3CC8-2CB8ECF27EC5}"/>
              </a:ext>
            </a:extLst>
          </p:cNvPr>
          <p:cNvSpPr/>
          <p:nvPr/>
        </p:nvSpPr>
        <p:spPr>
          <a:xfrm>
            <a:off x="192088" y="1190740"/>
            <a:ext cx="6467475" cy="8085019"/>
          </a:xfrm>
          <a:prstGeom prst="roundRect">
            <a:avLst>
              <a:gd name="adj" fmla="val 93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Discuss the facts you remember about these snakes.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9" name="Picture 8" descr="A snake with a long tongue&#10;&#10;Description automatically generated">
            <a:extLst>
              <a:ext uri="{FF2B5EF4-FFF2-40B4-BE49-F238E27FC236}">
                <a16:creationId xmlns:a16="http://schemas.microsoft.com/office/drawing/2014/main" id="{0B2EDE30-00F5-3A2A-F2BE-3B6446EE191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r="6682"/>
          <a:stretch/>
        </p:blipFill>
        <p:spPr>
          <a:xfrm>
            <a:off x="317147" y="7701352"/>
            <a:ext cx="1440000" cy="1440000"/>
          </a:xfrm>
          <a:prstGeom prst="roundRect">
            <a:avLst>
              <a:gd name="adj" fmla="val 2526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4" name="Picture 13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BE995127-0110-9FAD-98F1-30653194849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12112"/>
          <a:stretch/>
        </p:blipFill>
        <p:spPr>
          <a:xfrm>
            <a:off x="338109" y="2483962"/>
            <a:ext cx="1440000" cy="1440000"/>
          </a:xfrm>
          <a:prstGeom prst="roundRect">
            <a:avLst>
              <a:gd name="adj" fmla="val 300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20" name="Picture 19" descr="A snake on a tree branch&#10;&#10;Description automatically generated">
            <a:extLst>
              <a:ext uri="{FF2B5EF4-FFF2-40B4-BE49-F238E27FC236}">
                <a16:creationId xmlns:a16="http://schemas.microsoft.com/office/drawing/2014/main" id="{9CDB47DB-07AF-5316-F99E-9741DC01E9A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11890"/>
          <a:stretch/>
        </p:blipFill>
        <p:spPr>
          <a:xfrm>
            <a:off x="347630" y="4200191"/>
            <a:ext cx="1440000" cy="1440000"/>
          </a:xfrm>
          <a:prstGeom prst="roundRect">
            <a:avLst>
              <a:gd name="adj" fmla="val 2767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7A88C7-F87F-FD4B-62E4-B5D5F60BAF02}"/>
              </a:ext>
            </a:extLst>
          </p:cNvPr>
          <p:cNvSpPr txBox="1"/>
          <p:nvPr/>
        </p:nvSpPr>
        <p:spPr>
          <a:xfrm>
            <a:off x="338105" y="1537276"/>
            <a:ext cx="6402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Where does each snakes live? What is its habitat?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does each snake eat? </a:t>
            </a:r>
          </a:p>
        </p:txBody>
      </p:sp>
      <p:pic>
        <p:nvPicPr>
          <p:cNvPr id="3" name="Picture 2" descr="A person holding a snake&#10;&#10;AI-generated content may be incorrect.">
            <a:extLst>
              <a:ext uri="{FF2B5EF4-FFF2-40B4-BE49-F238E27FC236}">
                <a16:creationId xmlns:a16="http://schemas.microsoft.com/office/drawing/2014/main" id="{1EBD059A-5EA9-DB88-B63E-B15C4B21B5E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3"/>
          <a:stretch/>
        </p:blipFill>
        <p:spPr>
          <a:xfrm>
            <a:off x="317147" y="5916420"/>
            <a:ext cx="1440000" cy="1440000"/>
          </a:xfrm>
          <a:prstGeom prst="roundRect">
            <a:avLst>
              <a:gd name="adj" fmla="val 2301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DE5E2ED-30FB-9BEE-840E-B4E1560D2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AFEA5-E794-2CC2-BEAB-36ADE9A06F28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sp>
        <p:nvSpPr>
          <p:cNvPr id="2" name="TextBox 43">
            <a:extLst>
              <a:ext uri="{FF2B5EF4-FFF2-40B4-BE49-F238E27FC236}">
                <a16:creationId xmlns:a16="http://schemas.microsoft.com/office/drawing/2014/main" id="{2644E28A-AFD3-B7BE-8F9E-8C29D98A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651874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– Teacher Pack and 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F2F76-3B88-0BED-DC59-FA234EEC1374}"/>
              </a:ext>
            </a:extLst>
          </p:cNvPr>
          <p:cNvSpPr txBox="1"/>
          <p:nvPr/>
        </p:nvSpPr>
        <p:spPr>
          <a:xfrm>
            <a:off x="459762" y="2480361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king snake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8D0F7-5273-E8DA-DFCB-7C7D6E82C489}"/>
              </a:ext>
            </a:extLst>
          </p:cNvPr>
          <p:cNvSpPr txBox="1"/>
          <p:nvPr/>
        </p:nvSpPr>
        <p:spPr>
          <a:xfrm>
            <a:off x="420832" y="4182136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boa constrictor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32E69-E34B-2CC0-D542-2BE74A1114DA}"/>
              </a:ext>
            </a:extLst>
          </p:cNvPr>
          <p:cNvSpPr txBox="1"/>
          <p:nvPr/>
        </p:nvSpPr>
        <p:spPr>
          <a:xfrm>
            <a:off x="420832" y="7701352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rattlesnake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DB5A0-4E0D-66CC-23E1-7EBAB9DE4EAC}"/>
              </a:ext>
            </a:extLst>
          </p:cNvPr>
          <p:cNvSpPr txBox="1"/>
          <p:nvPr/>
        </p:nvSpPr>
        <p:spPr>
          <a:xfrm>
            <a:off x="459762" y="5893569"/>
            <a:ext cx="1196686" cy="272415"/>
          </a:xfrm>
          <a:prstGeom prst="roundRect">
            <a:avLst/>
          </a:prstGeom>
          <a:solidFill>
            <a:srgbClr val="FFFFFF">
              <a:alpha val="7451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garter snake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D956A-11A2-3E98-8C95-F931BA43E421}"/>
              </a:ext>
            </a:extLst>
          </p:cNvPr>
          <p:cNvSpPr txBox="1"/>
          <p:nvPr/>
        </p:nvSpPr>
        <p:spPr>
          <a:xfrm>
            <a:off x="2045784" y="2558887"/>
            <a:ext cx="42121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 and 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Rodents, other snakes, eggs, small reptiles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500FD4-41E4-F997-D7B2-0915DEC738D3}"/>
              </a:ext>
            </a:extLst>
          </p:cNvPr>
          <p:cNvSpPr txBox="1"/>
          <p:nvPr/>
        </p:nvSpPr>
        <p:spPr>
          <a:xfrm>
            <a:off x="2045784" y="7634511"/>
            <a:ext cx="4658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Deserts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Warm-blooded animals – birds, mice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CE71D-97F7-1F32-5DDD-21210B36DE45}"/>
              </a:ext>
            </a:extLst>
          </p:cNvPr>
          <p:cNvSpPr txBox="1"/>
          <p:nvPr/>
        </p:nvSpPr>
        <p:spPr>
          <a:xfrm>
            <a:off x="2016375" y="4235308"/>
            <a:ext cx="42121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Rainforests (South America)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Small mammals and other reptiles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83E01-DF4D-44F0-8716-1B246E10A254}"/>
              </a:ext>
            </a:extLst>
          </p:cNvPr>
          <p:cNvSpPr txBox="1"/>
          <p:nvPr/>
        </p:nvSpPr>
        <p:spPr>
          <a:xfrm>
            <a:off x="2045784" y="5871990"/>
            <a:ext cx="42121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Forests, grasslands, marshes (North America)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Fish, frogs and newts</a:t>
            </a:r>
          </a:p>
        </p:txBody>
      </p:sp>
    </p:spTree>
    <p:extLst>
      <p:ext uri="{BB962C8B-B14F-4D97-AF65-F5344CB8AC3E}">
        <p14:creationId xmlns:p14="http://schemas.microsoft.com/office/powerpoint/2010/main" val="149112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3637</TotalTime>
  <Words>433</Words>
  <Application>Microsoft Macintosh PowerPoint</Application>
  <PresentationFormat>A4 Paper (210x297 mm)</PresentationFormat>
  <Paragraphs>118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Clare Faulkner</cp:lastModifiedBy>
  <cp:revision>10</cp:revision>
  <cp:lastPrinted>2025-02-19T16:41:12Z</cp:lastPrinted>
  <dcterms:created xsi:type="dcterms:W3CDTF">2024-12-19T15:18:30Z</dcterms:created>
  <dcterms:modified xsi:type="dcterms:W3CDTF">2025-02-23T09:32:21Z</dcterms:modified>
</cp:coreProperties>
</file>