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62" r:id="rId2"/>
    <p:sldId id="263" r:id="rId3"/>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uPBw9bVdwv6Czxwf/MYFwWKmd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C7CC"/>
    <a:srgbClr val="807E80"/>
    <a:srgbClr val="38D4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8"/>
    <p:restoredTop sz="94650"/>
  </p:normalViewPr>
  <p:slideViewPr>
    <p:cSldViewPr snapToGrid="0">
      <p:cViewPr varScale="1">
        <p:scale>
          <a:sx n="83" d="100"/>
          <a:sy n="83" d="100"/>
        </p:scale>
        <p:origin x="52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2: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82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2: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6736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6" name="Google Shape;26;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9" name="Google Shape;39;p9"/>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1" name="Google Shape;41;p9"/>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57" name="Google Shape;57;p12"/>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58" name="Google Shape;58;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2915543" y="1426283"/>
            <a:ext cx="3471863" cy="7039681"/>
          </a:xfrm>
          <a:prstGeom prst="rect">
            <a:avLst/>
          </a:prstGeom>
          <a:noFill/>
          <a:ln>
            <a:noFill/>
          </a:ln>
        </p:spPr>
      </p:sp>
      <p:sp>
        <p:nvSpPr>
          <p:cNvPr id="64" name="Google Shape;64;p13"/>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pic>
        <p:nvPicPr>
          <p:cNvPr id="69" name="Picture 68" descr="Graphical user interface&#10;&#10;Description automatically generated">
            <a:extLst>
              <a:ext uri="{FF2B5EF4-FFF2-40B4-BE49-F238E27FC236}">
                <a16:creationId xmlns:a16="http://schemas.microsoft.com/office/drawing/2014/main" id="{1AE04517-856E-BB7A-8580-07416983622D}"/>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70" name="TextBox 69">
            <a:extLst>
              <a:ext uri="{FF2B5EF4-FFF2-40B4-BE49-F238E27FC236}">
                <a16:creationId xmlns:a16="http://schemas.microsoft.com/office/drawing/2014/main" id="{79710670-DC7D-3293-9BE4-59CFA57CD1F6}"/>
              </a:ext>
            </a:extLst>
          </p:cNvPr>
          <p:cNvSpPr txBox="1"/>
          <p:nvPr/>
        </p:nvSpPr>
        <p:spPr>
          <a:xfrm>
            <a:off x="4440397" y="870726"/>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KS4_07_14</a:t>
            </a:r>
          </a:p>
        </p:txBody>
      </p:sp>
      <p:sp>
        <p:nvSpPr>
          <p:cNvPr id="7" name="Rectangle 6">
            <a:extLst>
              <a:ext uri="{FF2B5EF4-FFF2-40B4-BE49-F238E27FC236}">
                <a16:creationId xmlns:a16="http://schemas.microsoft.com/office/drawing/2014/main" id="{C5D3650F-FC8B-4072-CFA0-DAAF7DA361B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B90EA30-2725-E3F5-1284-3A89816A0708}"/>
              </a:ext>
            </a:extLst>
          </p:cNvPr>
          <p:cNvSpPr txBox="1"/>
          <p:nvPr/>
        </p:nvSpPr>
        <p:spPr>
          <a:xfrm flipH="1">
            <a:off x="1342945" y="1373122"/>
            <a:ext cx="4403069" cy="461665"/>
          </a:xfrm>
          <a:prstGeom prst="rect">
            <a:avLst/>
          </a:prstGeom>
          <a:noFill/>
        </p:spPr>
        <p:txBody>
          <a:bodyPr wrap="square" rtlCol="0">
            <a:spAutoFit/>
          </a:bodyPr>
          <a:lstStyle/>
          <a:p>
            <a:pPr algn="ctr"/>
            <a:r>
              <a:rPr lang="en-US" sz="1200" dirty="0">
                <a:solidFill>
                  <a:srgbClr val="807E80"/>
                </a:solidFill>
                <a:latin typeface="Arial Rounded MT Bold" panose="020F0704030504030204" pitchFamily="34" charset="77"/>
              </a:rPr>
              <a:t>Interpret graphs and answer questions related to deforestation</a:t>
            </a:r>
          </a:p>
        </p:txBody>
      </p:sp>
      <p:sp>
        <p:nvSpPr>
          <p:cNvPr id="20" name="Rectangle: Rounded Corners 19">
            <a:extLst>
              <a:ext uri="{FF2B5EF4-FFF2-40B4-BE49-F238E27FC236}">
                <a16:creationId xmlns:a16="http://schemas.microsoft.com/office/drawing/2014/main" id="{27E5DEFA-6A9F-DA9C-A773-B5DE076B7D27}"/>
              </a:ext>
            </a:extLst>
          </p:cNvPr>
          <p:cNvSpPr/>
          <p:nvPr/>
        </p:nvSpPr>
        <p:spPr>
          <a:xfrm>
            <a:off x="187960" y="1389600"/>
            <a:ext cx="6482079" cy="441060"/>
          </a:xfrm>
          <a:prstGeom prst="roundRect">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Google Shape;166;p2">
            <a:extLst>
              <a:ext uri="{FF2B5EF4-FFF2-40B4-BE49-F238E27FC236}">
                <a16:creationId xmlns:a16="http://schemas.microsoft.com/office/drawing/2014/main" id="{448CCF23-596D-EEE2-ECF6-0C93C90E9B43}"/>
              </a:ext>
            </a:extLst>
          </p:cNvPr>
          <p:cNvSpPr txBox="1"/>
          <p:nvPr/>
        </p:nvSpPr>
        <p:spPr>
          <a:xfrm>
            <a:off x="1077098" y="150850"/>
            <a:ext cx="5669446"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lt1"/>
                </a:solidFill>
                <a:latin typeface="Arial Rounded MT Bold" panose="020F0704030504030204" pitchFamily="34" charset="0"/>
                <a:ea typeface="Arial Rounded"/>
                <a:cs typeface="Arial Rounded"/>
                <a:sym typeface="Arial Rounded"/>
              </a:rPr>
              <a:t>Mission Assignment: Explore biodiversity</a:t>
            </a:r>
            <a:endParaRPr dirty="0">
              <a:latin typeface="Arial Rounded MT Bold" panose="020F0704030504030204" pitchFamily="34" charset="0"/>
            </a:endParaRPr>
          </a:p>
        </p:txBody>
      </p:sp>
      <p:pic>
        <p:nvPicPr>
          <p:cNvPr id="14" name="Picture 13" descr="Logo&#10;&#10;Description automatically generated">
            <a:extLst>
              <a:ext uri="{FF2B5EF4-FFF2-40B4-BE49-F238E27FC236}">
                <a16:creationId xmlns:a16="http://schemas.microsoft.com/office/drawing/2014/main" id="{785BA01A-FF71-FCD9-0730-8A2923F01331}"/>
              </a:ext>
            </a:extLst>
          </p:cNvPr>
          <p:cNvPicPr>
            <a:picLocks noChangeAspect="1"/>
          </p:cNvPicPr>
          <p:nvPr/>
        </p:nvPicPr>
        <p:blipFill>
          <a:blip r:embed="rId5"/>
          <a:stretch>
            <a:fillRect/>
          </a:stretch>
        </p:blipFill>
        <p:spPr>
          <a:xfrm>
            <a:off x="5343409" y="242402"/>
            <a:ext cx="1330454" cy="587953"/>
          </a:xfrm>
          <a:prstGeom prst="rect">
            <a:avLst/>
          </a:prstGeom>
        </p:spPr>
      </p:pic>
      <p:sp>
        <p:nvSpPr>
          <p:cNvPr id="26" name="TextBox 25">
            <a:extLst>
              <a:ext uri="{FF2B5EF4-FFF2-40B4-BE49-F238E27FC236}">
                <a16:creationId xmlns:a16="http://schemas.microsoft.com/office/drawing/2014/main" id="{0BCC9105-0E05-99E7-CB6E-585C9435B26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68" name="Rectangle 3">
            <a:extLst>
              <a:ext uri="{FF2B5EF4-FFF2-40B4-BE49-F238E27FC236}">
                <a16:creationId xmlns:a16="http://schemas.microsoft.com/office/drawing/2014/main" id="{E0148958-A0E6-9EC9-BCD6-E0D7CC970CAC}"/>
              </a:ext>
            </a:extLst>
          </p:cNvPr>
          <p:cNvSpPr>
            <a:spLocks noChangeArrowheads="1"/>
          </p:cNvSpPr>
          <p:nvPr/>
        </p:nvSpPr>
        <p:spPr bwMode="auto">
          <a:xfrm>
            <a:off x="179530" y="1989055"/>
            <a:ext cx="6232084" cy="27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Task 1: This graph shows the area of forest lost in Madagascar from 2009 to 2012.</a:t>
            </a:r>
          </a:p>
        </p:txBody>
      </p:sp>
      <p:sp>
        <p:nvSpPr>
          <p:cNvPr id="71" name="Rectangle 3">
            <a:extLst>
              <a:ext uri="{FF2B5EF4-FFF2-40B4-BE49-F238E27FC236}">
                <a16:creationId xmlns:a16="http://schemas.microsoft.com/office/drawing/2014/main" id="{1277F421-AB4A-69E9-7641-C80620690A29}"/>
              </a:ext>
            </a:extLst>
          </p:cNvPr>
          <p:cNvSpPr>
            <a:spLocks noChangeArrowheads="1"/>
          </p:cNvSpPr>
          <p:nvPr/>
        </p:nvSpPr>
        <p:spPr bwMode="auto">
          <a:xfrm>
            <a:off x="199281" y="6288365"/>
            <a:ext cx="6232084" cy="639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(A) The area of forest lost each year in Madagascar increased between the years 2009 and 2012. Determine the total area of forest lost from the start of 2009 to the end of 2012.</a:t>
            </a:r>
          </a:p>
        </p:txBody>
      </p:sp>
      <p:pic>
        <p:nvPicPr>
          <p:cNvPr id="72" name="Picture 71" descr="Chart, bar chart&#10;&#10;Description automatically generated">
            <a:extLst>
              <a:ext uri="{FF2B5EF4-FFF2-40B4-BE49-F238E27FC236}">
                <a16:creationId xmlns:a16="http://schemas.microsoft.com/office/drawing/2014/main" id="{659D66AC-4389-AA5B-9989-445028B2636D}"/>
              </a:ext>
            </a:extLst>
          </p:cNvPr>
          <p:cNvPicPr>
            <a:picLocks noChangeAspect="1"/>
          </p:cNvPicPr>
          <p:nvPr/>
        </p:nvPicPr>
        <p:blipFill>
          <a:blip r:embed="rId6"/>
          <a:stretch>
            <a:fillRect/>
          </a:stretch>
        </p:blipFill>
        <p:spPr>
          <a:xfrm>
            <a:off x="1328075" y="2454781"/>
            <a:ext cx="4201849" cy="3526258"/>
          </a:xfrm>
          <a:prstGeom prst="roundRect">
            <a:avLst>
              <a:gd name="adj" fmla="val 8594"/>
            </a:avLst>
          </a:prstGeom>
          <a:solidFill>
            <a:srgbClr val="FFFFFF">
              <a:shade val="85000"/>
            </a:srgbClr>
          </a:solidFill>
          <a:ln w="28575">
            <a:solidFill>
              <a:srgbClr val="55C7CC"/>
            </a:solidFill>
          </a:ln>
          <a:effectLst>
            <a:reflection blurRad="12700" stA="0" endPos="28000" dist="5000" dir="5400000" sy="-100000" algn="bl" rotWithShape="0"/>
          </a:effectLst>
        </p:spPr>
      </p:pic>
      <p:sp>
        <p:nvSpPr>
          <p:cNvPr id="73" name="Rectangle 3">
            <a:extLst>
              <a:ext uri="{FF2B5EF4-FFF2-40B4-BE49-F238E27FC236}">
                <a16:creationId xmlns:a16="http://schemas.microsoft.com/office/drawing/2014/main" id="{85AB5E45-6654-B57A-1682-8137D48EA3B2}"/>
              </a:ext>
            </a:extLst>
          </p:cNvPr>
          <p:cNvSpPr>
            <a:spLocks noChangeArrowheads="1"/>
          </p:cNvSpPr>
          <p:nvPr/>
        </p:nvSpPr>
        <p:spPr bwMode="auto">
          <a:xfrm>
            <a:off x="208972" y="6903018"/>
            <a:ext cx="6232084" cy="639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a:t>
            </a:r>
          </a:p>
        </p:txBody>
      </p:sp>
      <p:sp>
        <p:nvSpPr>
          <p:cNvPr id="74" name="Rectangle 3">
            <a:extLst>
              <a:ext uri="{FF2B5EF4-FFF2-40B4-BE49-F238E27FC236}">
                <a16:creationId xmlns:a16="http://schemas.microsoft.com/office/drawing/2014/main" id="{02C9A719-542A-E52C-1ECF-907752BD38C1}"/>
              </a:ext>
            </a:extLst>
          </p:cNvPr>
          <p:cNvSpPr>
            <a:spLocks noChangeArrowheads="1"/>
          </p:cNvSpPr>
          <p:nvPr/>
        </p:nvSpPr>
        <p:spPr bwMode="auto">
          <a:xfrm>
            <a:off x="179530" y="7715678"/>
            <a:ext cx="6232084" cy="13782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(B) What are the possible reasons for the change in the area of forest lost per year between 2009 and 2012? Tick two boxes.</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The local people stop growing rice</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Fewer new houses are needed for the population</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The local people decided to farm cattle</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More trees have been planted</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A company starts growing plants for fuel</a:t>
            </a:r>
          </a:p>
        </p:txBody>
      </p:sp>
    </p:spTree>
    <p:extLst>
      <p:ext uri="{BB962C8B-B14F-4D97-AF65-F5344CB8AC3E}">
        <p14:creationId xmlns:p14="http://schemas.microsoft.com/office/powerpoint/2010/main" val="97298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pic>
        <p:nvPicPr>
          <p:cNvPr id="69" name="Picture 68" descr="Graphical user interface&#10;&#10;Description automatically generated">
            <a:extLst>
              <a:ext uri="{FF2B5EF4-FFF2-40B4-BE49-F238E27FC236}">
                <a16:creationId xmlns:a16="http://schemas.microsoft.com/office/drawing/2014/main" id="{1AE04517-856E-BB7A-8580-07416983622D}"/>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70" name="TextBox 69">
            <a:extLst>
              <a:ext uri="{FF2B5EF4-FFF2-40B4-BE49-F238E27FC236}">
                <a16:creationId xmlns:a16="http://schemas.microsoft.com/office/drawing/2014/main" id="{79710670-DC7D-3293-9BE4-59CFA57CD1F6}"/>
              </a:ext>
            </a:extLst>
          </p:cNvPr>
          <p:cNvSpPr txBox="1"/>
          <p:nvPr/>
        </p:nvSpPr>
        <p:spPr>
          <a:xfrm>
            <a:off x="4440397" y="870726"/>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KS4_07_14</a:t>
            </a:r>
          </a:p>
        </p:txBody>
      </p:sp>
      <p:sp>
        <p:nvSpPr>
          <p:cNvPr id="7" name="Rectangle 6">
            <a:extLst>
              <a:ext uri="{FF2B5EF4-FFF2-40B4-BE49-F238E27FC236}">
                <a16:creationId xmlns:a16="http://schemas.microsoft.com/office/drawing/2014/main" id="{C5D3650F-FC8B-4072-CFA0-DAAF7DA361B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Google Shape;166;p2">
            <a:extLst>
              <a:ext uri="{FF2B5EF4-FFF2-40B4-BE49-F238E27FC236}">
                <a16:creationId xmlns:a16="http://schemas.microsoft.com/office/drawing/2014/main" id="{448CCF23-596D-EEE2-ECF6-0C93C90E9B43}"/>
              </a:ext>
            </a:extLst>
          </p:cNvPr>
          <p:cNvSpPr txBox="1"/>
          <p:nvPr/>
        </p:nvSpPr>
        <p:spPr>
          <a:xfrm>
            <a:off x="1077098" y="150850"/>
            <a:ext cx="5669446"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lt1"/>
                </a:solidFill>
                <a:latin typeface="Arial Rounded MT Bold" panose="020F0704030504030204" pitchFamily="34" charset="0"/>
                <a:ea typeface="Arial Rounded"/>
                <a:cs typeface="Arial Rounded"/>
                <a:sym typeface="Arial Rounded"/>
              </a:rPr>
              <a:t>Mission Assignment: Explore biodiversity</a:t>
            </a:r>
            <a:endParaRPr dirty="0">
              <a:latin typeface="Arial Rounded MT Bold" panose="020F0704030504030204" pitchFamily="34" charset="0"/>
            </a:endParaRPr>
          </a:p>
        </p:txBody>
      </p:sp>
      <p:pic>
        <p:nvPicPr>
          <p:cNvPr id="14" name="Picture 13" descr="Logo&#10;&#10;Description automatically generated">
            <a:extLst>
              <a:ext uri="{FF2B5EF4-FFF2-40B4-BE49-F238E27FC236}">
                <a16:creationId xmlns:a16="http://schemas.microsoft.com/office/drawing/2014/main" id="{785BA01A-FF71-FCD9-0730-8A2923F01331}"/>
              </a:ext>
            </a:extLst>
          </p:cNvPr>
          <p:cNvPicPr>
            <a:picLocks noChangeAspect="1"/>
          </p:cNvPicPr>
          <p:nvPr/>
        </p:nvPicPr>
        <p:blipFill>
          <a:blip r:embed="rId5"/>
          <a:stretch>
            <a:fillRect/>
          </a:stretch>
        </p:blipFill>
        <p:spPr>
          <a:xfrm>
            <a:off x="5343409" y="242402"/>
            <a:ext cx="1330454" cy="587953"/>
          </a:xfrm>
          <a:prstGeom prst="rect">
            <a:avLst/>
          </a:prstGeom>
        </p:spPr>
      </p:pic>
      <p:sp>
        <p:nvSpPr>
          <p:cNvPr id="26" name="TextBox 25">
            <a:extLst>
              <a:ext uri="{FF2B5EF4-FFF2-40B4-BE49-F238E27FC236}">
                <a16:creationId xmlns:a16="http://schemas.microsoft.com/office/drawing/2014/main" id="{0BCC9105-0E05-99E7-CB6E-585C9435B26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2" name="Rectangle 3">
            <a:extLst>
              <a:ext uri="{FF2B5EF4-FFF2-40B4-BE49-F238E27FC236}">
                <a16:creationId xmlns:a16="http://schemas.microsoft.com/office/drawing/2014/main" id="{15D589B8-6A16-F3DC-4BE1-7CA544F9C458}"/>
              </a:ext>
            </a:extLst>
          </p:cNvPr>
          <p:cNvSpPr>
            <a:spLocks noChangeArrowheads="1"/>
          </p:cNvSpPr>
          <p:nvPr/>
        </p:nvSpPr>
        <p:spPr bwMode="auto">
          <a:xfrm>
            <a:off x="208973" y="7042796"/>
            <a:ext cx="6232084" cy="27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Task 2: Complete the following sentences:</a:t>
            </a:r>
          </a:p>
        </p:txBody>
      </p:sp>
      <p:sp>
        <p:nvSpPr>
          <p:cNvPr id="3" name="Rectangle 3">
            <a:extLst>
              <a:ext uri="{FF2B5EF4-FFF2-40B4-BE49-F238E27FC236}">
                <a16:creationId xmlns:a16="http://schemas.microsoft.com/office/drawing/2014/main" id="{FCFD94DD-90EE-0815-8C6B-442F575FD94B}"/>
              </a:ext>
            </a:extLst>
          </p:cNvPr>
          <p:cNvSpPr>
            <a:spLocks noChangeArrowheads="1"/>
          </p:cNvSpPr>
          <p:nvPr/>
        </p:nvSpPr>
        <p:spPr bwMode="auto">
          <a:xfrm>
            <a:off x="208973" y="7358836"/>
            <a:ext cx="6232084" cy="13782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(A) The increased population means that more ___________________ are being used and more ___________________ is being produced, which leads to</a:t>
            </a:r>
          </a:p>
          <a:p>
            <a:pPr>
              <a:defRPr/>
            </a:pPr>
            <a:r>
              <a:rPr lang="en-GB" sz="1200" dirty="0">
                <a:solidFill>
                  <a:srgbClr val="807E80"/>
                </a:solidFill>
                <a:latin typeface="Arial Rounded MT Bold" panose="020F0704030504030204" pitchFamily="34" charset="77"/>
              </a:rPr>
              <a:t> ___________________.</a:t>
            </a:r>
          </a:p>
          <a:p>
            <a:pPr>
              <a:defRPr/>
            </a:pPr>
            <a:r>
              <a:rPr lang="en-GB" sz="1200" dirty="0">
                <a:solidFill>
                  <a:srgbClr val="807E80"/>
                </a:solidFill>
                <a:latin typeface="Arial Rounded MT Bold" panose="020F0704030504030204" pitchFamily="34" charset="77"/>
              </a:rPr>
              <a:t>(B) More land is also being used for ___________________, ___________________, ___________________ and ___________________.</a:t>
            </a:r>
          </a:p>
          <a:p>
            <a:pPr>
              <a:defRPr/>
            </a:pPr>
            <a:r>
              <a:rPr lang="en-GB" sz="1200" dirty="0">
                <a:solidFill>
                  <a:srgbClr val="807E80"/>
                </a:solidFill>
                <a:latin typeface="Arial Rounded MT Bold" panose="020F0704030504030204" pitchFamily="34" charset="77"/>
              </a:rPr>
              <a:t>(C) In addition, trees are being cut down so there is more room for ___________________ and crops for ___________________ and ___________________. </a:t>
            </a:r>
          </a:p>
        </p:txBody>
      </p:sp>
      <p:sp>
        <p:nvSpPr>
          <p:cNvPr id="4" name="Rectangle 3">
            <a:extLst>
              <a:ext uri="{FF2B5EF4-FFF2-40B4-BE49-F238E27FC236}">
                <a16:creationId xmlns:a16="http://schemas.microsoft.com/office/drawing/2014/main" id="{3C9E7F9D-002F-028D-030C-DFB1FB8B011F}"/>
              </a:ext>
            </a:extLst>
          </p:cNvPr>
          <p:cNvSpPr>
            <a:spLocks noChangeArrowheads="1"/>
          </p:cNvSpPr>
          <p:nvPr/>
        </p:nvSpPr>
        <p:spPr bwMode="auto">
          <a:xfrm>
            <a:off x="199281" y="1493589"/>
            <a:ext cx="6232084"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(C) More forest was lost in 2012 than in 2009. Use words from the box to complete the sentences. </a:t>
            </a:r>
          </a:p>
        </p:txBody>
      </p:sp>
      <p:pic>
        <p:nvPicPr>
          <p:cNvPr id="5" name="Picture 4" descr="Text&#10;&#10;Description automatically generated">
            <a:extLst>
              <a:ext uri="{FF2B5EF4-FFF2-40B4-BE49-F238E27FC236}">
                <a16:creationId xmlns:a16="http://schemas.microsoft.com/office/drawing/2014/main" id="{2F6EA367-1209-5D1A-B800-A15328B494EF}"/>
              </a:ext>
            </a:extLst>
          </p:cNvPr>
          <p:cNvPicPr>
            <a:picLocks noChangeAspect="1"/>
          </p:cNvPicPr>
          <p:nvPr/>
        </p:nvPicPr>
        <p:blipFill>
          <a:blip r:embed="rId6"/>
          <a:stretch>
            <a:fillRect/>
          </a:stretch>
        </p:blipFill>
        <p:spPr>
          <a:xfrm>
            <a:off x="1526187" y="2053581"/>
            <a:ext cx="3813067" cy="568800"/>
          </a:xfrm>
          <a:prstGeom prst="roundRect">
            <a:avLst>
              <a:gd name="adj" fmla="val 8594"/>
            </a:avLst>
          </a:prstGeom>
          <a:solidFill>
            <a:srgbClr val="FFFFFF">
              <a:shade val="85000"/>
            </a:srgbClr>
          </a:solidFill>
          <a:ln w="28575">
            <a:solidFill>
              <a:srgbClr val="55C7CC"/>
            </a:solidFill>
          </a:ln>
          <a:effectLst>
            <a:reflection blurRad="12700" stA="0" endPos="28000" dist="5000" dir="5400000" sy="-100000" algn="bl" rotWithShape="0"/>
          </a:effectLst>
        </p:spPr>
      </p:pic>
      <p:sp>
        <p:nvSpPr>
          <p:cNvPr id="6" name="Rectangle 3">
            <a:extLst>
              <a:ext uri="{FF2B5EF4-FFF2-40B4-BE49-F238E27FC236}">
                <a16:creationId xmlns:a16="http://schemas.microsoft.com/office/drawing/2014/main" id="{25BF2B60-A90C-F750-5995-7EE6669BDF61}"/>
              </a:ext>
            </a:extLst>
          </p:cNvPr>
          <p:cNvSpPr>
            <a:spLocks noChangeArrowheads="1"/>
          </p:cNvSpPr>
          <p:nvPr/>
        </p:nvSpPr>
        <p:spPr bwMode="auto">
          <a:xfrm>
            <a:off x="199281" y="2793237"/>
            <a:ext cx="6232084" cy="8242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The increase in the area of forest lost has caused an increase in the gas ___________________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The increase of this gas has been caused because less of the gas is being absorbed by plants for the process of ___________________ .</a:t>
            </a:r>
          </a:p>
        </p:txBody>
      </p:sp>
      <p:sp>
        <p:nvSpPr>
          <p:cNvPr id="8" name="Rectangle 3">
            <a:extLst>
              <a:ext uri="{FF2B5EF4-FFF2-40B4-BE49-F238E27FC236}">
                <a16:creationId xmlns:a16="http://schemas.microsoft.com/office/drawing/2014/main" id="{9C4B844A-B01D-56F8-0878-93640A1E8A14}"/>
              </a:ext>
            </a:extLst>
          </p:cNvPr>
          <p:cNvSpPr>
            <a:spLocks noChangeArrowheads="1"/>
          </p:cNvSpPr>
          <p:nvPr/>
        </p:nvSpPr>
        <p:spPr bwMode="auto">
          <a:xfrm>
            <a:off x="199281" y="3791109"/>
            <a:ext cx="6232084" cy="13782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(D) Deforestation can have negative effects on our ecosystems. What are the negative effects of deforestation? Tick two boxes.</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Animals and birds migrate because there is less food</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More habitats are destroyed</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There is less acid rain</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There is more biodiversity</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The global temperature decreases</a:t>
            </a:r>
          </a:p>
        </p:txBody>
      </p:sp>
      <p:sp>
        <p:nvSpPr>
          <p:cNvPr id="9" name="Rectangle 3">
            <a:extLst>
              <a:ext uri="{FF2B5EF4-FFF2-40B4-BE49-F238E27FC236}">
                <a16:creationId xmlns:a16="http://schemas.microsoft.com/office/drawing/2014/main" id="{C07D3F92-B6CB-390D-EAF6-D123E5BC5D9A}"/>
              </a:ext>
            </a:extLst>
          </p:cNvPr>
          <p:cNvSpPr>
            <a:spLocks noChangeArrowheads="1"/>
          </p:cNvSpPr>
          <p:nvPr/>
        </p:nvSpPr>
        <p:spPr bwMode="auto">
          <a:xfrm>
            <a:off x="199281" y="5344699"/>
            <a:ext cx="6232084" cy="639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(E) Scientists try to reduce the negative effects of human activity on our ecosystems. One way is to protect rare habitats. Give one other way of reducing the negative effects of human activity on our ecosystems. </a:t>
            </a:r>
          </a:p>
        </p:txBody>
      </p:sp>
      <p:sp>
        <p:nvSpPr>
          <p:cNvPr id="10" name="Rectangle 3">
            <a:extLst>
              <a:ext uri="{FF2B5EF4-FFF2-40B4-BE49-F238E27FC236}">
                <a16:creationId xmlns:a16="http://schemas.microsoft.com/office/drawing/2014/main" id="{5D78FF53-F004-A246-D426-3252CE234AA7}"/>
              </a:ext>
            </a:extLst>
          </p:cNvPr>
          <p:cNvSpPr>
            <a:spLocks noChangeArrowheads="1"/>
          </p:cNvSpPr>
          <p:nvPr/>
        </p:nvSpPr>
        <p:spPr bwMode="auto">
          <a:xfrm>
            <a:off x="199281" y="5939662"/>
            <a:ext cx="6232084" cy="8242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279CAF"/>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3542116437"/>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383</Words>
  <Application>Microsoft Macintosh PowerPoint</Application>
  <PresentationFormat>A4 Paper (210x297 mm)</PresentationFormat>
  <Paragraphs>32</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Rounded</vt:lpstr>
      <vt:lpstr>Arial Rounded MT Bold</vt:lpstr>
      <vt:lpstr>Calibri</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Developing Experts</cp:lastModifiedBy>
  <cp:revision>18</cp:revision>
  <dcterms:created xsi:type="dcterms:W3CDTF">2022-04-04T08:08:59Z</dcterms:created>
  <dcterms:modified xsi:type="dcterms:W3CDTF">2022-12-19T15:31:04Z</dcterms:modified>
</cp:coreProperties>
</file>