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79CAF"/>
    <a:srgbClr val="38D4D6"/>
    <a:srgbClr val="2F52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79"/>
    <p:restoredTop sz="94719"/>
  </p:normalViewPr>
  <p:slideViewPr>
    <p:cSldViewPr snapToGrid="0" snapToObjects="1">
      <p:cViewPr>
        <p:scale>
          <a:sx n="100" d="100"/>
          <a:sy n="100" d="100"/>
        </p:scale>
        <p:origin x="254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D636-7D53-2A40-B66B-27F3A360C276}" type="datetimeFigureOut">
              <a:rPr lang="en-US" smtClean="0"/>
              <a:t>7/23/21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A9912-8F4E-7E4D-9391-3BDCCD072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417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D636-7D53-2A40-B66B-27F3A360C276}" type="datetimeFigureOut">
              <a:rPr lang="en-US" smtClean="0"/>
              <a:t>7/23/21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A9912-8F4E-7E4D-9391-3BDCCD072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411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D636-7D53-2A40-B66B-27F3A360C276}" type="datetimeFigureOut">
              <a:rPr lang="en-US" smtClean="0"/>
              <a:t>7/23/21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A9912-8F4E-7E4D-9391-3BDCCD072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760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D636-7D53-2A40-B66B-27F3A360C276}" type="datetimeFigureOut">
              <a:rPr lang="en-US" smtClean="0"/>
              <a:t>7/23/21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A9912-8F4E-7E4D-9391-3BDCCD072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322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D636-7D53-2A40-B66B-27F3A360C276}" type="datetimeFigureOut">
              <a:rPr lang="en-US" smtClean="0"/>
              <a:t>7/23/21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A9912-8F4E-7E4D-9391-3BDCCD072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927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D636-7D53-2A40-B66B-27F3A360C276}" type="datetimeFigureOut">
              <a:rPr lang="en-US" smtClean="0"/>
              <a:t>7/23/21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A9912-8F4E-7E4D-9391-3BDCCD072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342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D636-7D53-2A40-B66B-27F3A360C276}" type="datetimeFigureOut">
              <a:rPr lang="en-US" smtClean="0"/>
              <a:t>7/23/21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A9912-8F4E-7E4D-9391-3BDCCD072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936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D636-7D53-2A40-B66B-27F3A360C276}" type="datetimeFigureOut">
              <a:rPr lang="en-US" smtClean="0"/>
              <a:t>7/23/21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A9912-8F4E-7E4D-9391-3BDCCD072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481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D636-7D53-2A40-B66B-27F3A360C276}" type="datetimeFigureOut">
              <a:rPr lang="en-US" smtClean="0"/>
              <a:t>7/23/21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A9912-8F4E-7E4D-9391-3BDCCD072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470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D636-7D53-2A40-B66B-27F3A360C276}" type="datetimeFigureOut">
              <a:rPr lang="en-US" smtClean="0"/>
              <a:t>7/23/21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A9912-8F4E-7E4D-9391-3BDCCD072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861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D636-7D53-2A40-B66B-27F3A360C276}" type="datetimeFigureOut">
              <a:rPr lang="en-US" smtClean="0"/>
              <a:t>7/23/21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A9912-8F4E-7E4D-9391-3BDCCD072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755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38D636-7D53-2A40-B66B-27F3A360C276}" type="datetimeFigureOut">
              <a:rPr lang="en-US" smtClean="0"/>
              <a:t>7/23/21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1A9912-8F4E-7E4D-9391-3BDCCD072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602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6F887CF-AEE7-0346-B8E5-2599EE52B9CE}"/>
              </a:ext>
            </a:extLst>
          </p:cNvPr>
          <p:cNvSpPr txBox="1"/>
          <p:nvPr/>
        </p:nvSpPr>
        <p:spPr>
          <a:xfrm>
            <a:off x="2340400" y="9644390"/>
            <a:ext cx="21771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1">
                    <a:lumMod val="50000"/>
                  </a:schemeClr>
                </a:solidFill>
                <a:latin typeface="CordiaUPC" panose="020B0304020202020204" pitchFamily="34" charset="-34"/>
                <a:cs typeface="CordiaUPC" panose="020B0304020202020204" pitchFamily="34" charset="-34"/>
              </a:rPr>
              <a:t>Developing Experts All rights reserved © 2021</a:t>
            </a:r>
          </a:p>
        </p:txBody>
      </p:sp>
      <p:pic>
        <p:nvPicPr>
          <p:cNvPr id="6" name="Picture 5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13991914-2AFE-474F-8934-46690A05B02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-1" r="68037" b="-1158"/>
          <a:stretch/>
        </p:blipFill>
        <p:spPr>
          <a:xfrm>
            <a:off x="192048" y="194375"/>
            <a:ext cx="668564" cy="653369"/>
          </a:xfrm>
          <a:prstGeom prst="rect">
            <a:avLst/>
          </a:prstGeom>
        </p:spPr>
      </p:pic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345D05D2-E61A-6C4C-8A78-623B39AB04E3}"/>
              </a:ext>
            </a:extLst>
          </p:cNvPr>
          <p:cNvSpPr/>
          <p:nvPr/>
        </p:nvSpPr>
        <p:spPr>
          <a:xfrm>
            <a:off x="192048" y="194375"/>
            <a:ext cx="6473904" cy="646066"/>
          </a:xfrm>
          <a:prstGeom prst="roundRect">
            <a:avLst/>
          </a:prstGeom>
          <a:noFill/>
          <a:ln>
            <a:solidFill>
              <a:srgbClr val="38D4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C7B26C-52DA-E745-AF6F-CAACB5B039CC}"/>
              </a:ext>
            </a:extLst>
          </p:cNvPr>
          <p:cNvSpPr/>
          <p:nvPr/>
        </p:nvSpPr>
        <p:spPr>
          <a:xfrm>
            <a:off x="860612" y="193341"/>
            <a:ext cx="448231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dirty="0"/>
              <a:t>KS4-17-08: Using Resources - </a:t>
            </a:r>
            <a:r>
              <a:rPr lang="en-US" sz="1200" dirty="0"/>
              <a:t>Explore glass, ceramics and composites</a:t>
            </a:r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</p:txBody>
      </p:sp>
      <p:pic>
        <p:nvPicPr>
          <p:cNvPr id="1026" name="Picture 2" descr="Thames Water - The UK&amp;#39;s largest water and wastewater company">
            <a:extLst>
              <a:ext uri="{FF2B5EF4-FFF2-40B4-BE49-F238E27FC236}">
                <a16:creationId xmlns:a16="http://schemas.microsoft.com/office/drawing/2014/main" id="{CA48918A-A0F2-BA47-86D6-887FCDE73E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6519" y="193341"/>
            <a:ext cx="647100" cy="647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0CBD930B-03CE-9C4B-B329-540DED6C5F81}"/>
              </a:ext>
            </a:extLst>
          </p:cNvPr>
          <p:cNvSpPr/>
          <p:nvPr/>
        </p:nvSpPr>
        <p:spPr>
          <a:xfrm>
            <a:off x="860612" y="380579"/>
            <a:ext cx="42761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solidFill>
                  <a:srgbClr val="38D4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" dirty="0"/>
              <a:t>Describe how we make soda lime glass and borosilicate glass</a:t>
            </a:r>
          </a:p>
          <a:p>
            <a:r>
              <a:rPr lang="en-US" sz="800" dirty="0">
                <a:solidFill>
                  <a:srgbClr val="38D4D6"/>
                </a:solidFill>
              </a:rPr>
              <a:t>● </a:t>
            </a:r>
            <a:r>
              <a:rPr lang="en-US" sz="800" dirty="0"/>
              <a:t>Describe how clay ceramics are formed </a:t>
            </a:r>
          </a:p>
          <a:p>
            <a:r>
              <a:rPr lang="en-US" sz="800" dirty="0">
                <a:solidFill>
                  <a:srgbClr val="38D4D6"/>
                </a:solidFill>
              </a:rPr>
              <a:t>● </a:t>
            </a:r>
            <a:r>
              <a:rPr lang="en-US" sz="800" dirty="0"/>
              <a:t>Describe what's meant by a composite and give examples of composites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56A4062-A49C-4A4E-928B-4701EE09CA24}"/>
              </a:ext>
            </a:extLst>
          </p:cNvPr>
          <p:cNvSpPr/>
          <p:nvPr/>
        </p:nvSpPr>
        <p:spPr>
          <a:xfrm>
            <a:off x="120881" y="885844"/>
            <a:ext cx="6552738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>
                <a:solidFill>
                  <a:srgbClr val="279CAF"/>
                </a:solidFill>
                <a:latin typeface="Mulish"/>
              </a:rPr>
              <a:t>Key Facts:</a:t>
            </a:r>
          </a:p>
          <a:p>
            <a:r>
              <a:rPr lang="en-GB" sz="1200" b="1" dirty="0">
                <a:solidFill>
                  <a:srgbClr val="279CAF"/>
                </a:solidFill>
                <a:latin typeface="Mulish"/>
              </a:rPr>
              <a:t>Ceramics</a:t>
            </a:r>
          </a:p>
          <a:p>
            <a:r>
              <a:rPr lang="en-GB" sz="1200" dirty="0">
                <a:solidFill>
                  <a:srgbClr val="383838"/>
                </a:solidFill>
                <a:latin typeface="Mulish"/>
              </a:rPr>
              <a:t>Due to their high melting points and resistance to stains, ceramics are used in kitchen and dinnerware.</a:t>
            </a:r>
          </a:p>
          <a:p>
            <a:endParaRPr lang="en-GB" sz="800" b="1" dirty="0">
              <a:solidFill>
                <a:srgbClr val="383838"/>
              </a:solidFill>
              <a:latin typeface="Mulish"/>
            </a:endParaRPr>
          </a:p>
          <a:p>
            <a:r>
              <a:rPr lang="en-GB" sz="1200" b="1" dirty="0">
                <a:solidFill>
                  <a:srgbClr val="279CAF"/>
                </a:solidFill>
                <a:latin typeface="Mulish"/>
              </a:rPr>
              <a:t>Glass Ceramics</a:t>
            </a:r>
            <a:endParaRPr lang="en-GB" sz="1200" dirty="0">
              <a:solidFill>
                <a:srgbClr val="279CAF"/>
              </a:solidFill>
              <a:latin typeface="Mulish"/>
            </a:endParaRPr>
          </a:p>
          <a:p>
            <a:r>
              <a:rPr lang="en-GB" sz="1200" dirty="0">
                <a:solidFill>
                  <a:srgbClr val="383838"/>
                </a:solidFill>
                <a:latin typeface="Mulish"/>
              </a:rPr>
              <a:t>Transparent and strong, glass ceramics </a:t>
            </a:r>
            <a:r>
              <a:rPr lang="en-GB" sz="1200" b="1" dirty="0">
                <a:solidFill>
                  <a:srgbClr val="383838"/>
                </a:solidFill>
                <a:latin typeface="Mulish"/>
              </a:rPr>
              <a:t>insulate</a:t>
            </a:r>
            <a:r>
              <a:rPr lang="en-GB" sz="1200" dirty="0">
                <a:solidFill>
                  <a:srgbClr val="383838"/>
                </a:solidFill>
                <a:latin typeface="Mulish"/>
              </a:rPr>
              <a:t> against heat and allow </a:t>
            </a:r>
            <a:r>
              <a:rPr lang="en-GB" sz="1200" b="1" dirty="0">
                <a:solidFill>
                  <a:srgbClr val="383838"/>
                </a:solidFill>
                <a:latin typeface="Mulish"/>
              </a:rPr>
              <a:t>light</a:t>
            </a:r>
            <a:r>
              <a:rPr lang="en-GB" sz="1200" dirty="0">
                <a:solidFill>
                  <a:srgbClr val="383838"/>
                </a:solidFill>
                <a:latin typeface="Mulish"/>
              </a:rPr>
              <a:t> to pass through, making glass the ideal material for making windows.</a:t>
            </a:r>
          </a:p>
          <a:p>
            <a:r>
              <a:rPr lang="en-GB" sz="1200" dirty="0">
                <a:solidFill>
                  <a:srgbClr val="383838"/>
                </a:solidFill>
                <a:latin typeface="Mulish"/>
              </a:rPr>
              <a:t>Glass ceramics are also more </a:t>
            </a:r>
            <a:r>
              <a:rPr lang="en-GB" sz="1200" b="1" dirty="0">
                <a:solidFill>
                  <a:srgbClr val="383838"/>
                </a:solidFill>
                <a:latin typeface="Mulish"/>
              </a:rPr>
              <a:t>durable</a:t>
            </a:r>
            <a:r>
              <a:rPr lang="en-GB" sz="1200" dirty="0">
                <a:solidFill>
                  <a:srgbClr val="383838"/>
                </a:solidFill>
                <a:latin typeface="Mulish"/>
              </a:rPr>
              <a:t> than other materials hence they are better suited for use in windows than plastic.</a:t>
            </a:r>
          </a:p>
          <a:p>
            <a:r>
              <a:rPr lang="en-GB" sz="1200" dirty="0">
                <a:solidFill>
                  <a:srgbClr val="383838"/>
                </a:solidFill>
                <a:latin typeface="Mulish"/>
              </a:rPr>
              <a:t>Most of the glass produced is soda-lime glass which is made by heating a mixture of limestone, sand and sodium carbonate (soda) until it melts.</a:t>
            </a:r>
          </a:p>
          <a:p>
            <a:r>
              <a:rPr lang="en-GB" sz="1200" dirty="0">
                <a:solidFill>
                  <a:srgbClr val="383838"/>
                </a:solidFill>
                <a:latin typeface="Mulish"/>
              </a:rPr>
              <a:t>On cooling it crystallises to form glass.</a:t>
            </a:r>
          </a:p>
          <a:p>
            <a:r>
              <a:rPr lang="en-GB" sz="1200" dirty="0">
                <a:solidFill>
                  <a:srgbClr val="383838"/>
                </a:solidFill>
                <a:latin typeface="Mulish"/>
              </a:rPr>
              <a:t>A variation is </a:t>
            </a:r>
            <a:r>
              <a:rPr lang="en-GB" sz="1200" b="1" dirty="0">
                <a:solidFill>
                  <a:srgbClr val="383838"/>
                </a:solidFill>
                <a:latin typeface="Mulish"/>
              </a:rPr>
              <a:t>borosilicate glass</a:t>
            </a:r>
            <a:r>
              <a:rPr lang="en-GB" sz="1200" dirty="0">
                <a:solidFill>
                  <a:srgbClr val="383838"/>
                </a:solidFill>
                <a:latin typeface="Mulish"/>
              </a:rPr>
              <a:t> which is made using sand and boron trioxide and has a higher melting point than soda-lime glass.</a:t>
            </a:r>
          </a:p>
          <a:p>
            <a:endParaRPr lang="en-GB" sz="1200" b="1" dirty="0">
              <a:solidFill>
                <a:srgbClr val="383838"/>
              </a:solidFill>
              <a:latin typeface="Mulish"/>
            </a:endParaRPr>
          </a:p>
          <a:p>
            <a:r>
              <a:rPr lang="en-GB" sz="1200" b="1" dirty="0">
                <a:solidFill>
                  <a:srgbClr val="279CAF"/>
                </a:solidFill>
                <a:latin typeface="Mulish"/>
              </a:rPr>
              <a:t>Clay Ceramics</a:t>
            </a:r>
            <a:endParaRPr lang="en-GB" sz="1200" dirty="0">
              <a:solidFill>
                <a:srgbClr val="279CAF"/>
              </a:solidFill>
              <a:latin typeface="Mulish"/>
            </a:endParaRPr>
          </a:p>
          <a:p>
            <a:r>
              <a:rPr lang="en-GB" sz="1200" dirty="0">
                <a:solidFill>
                  <a:srgbClr val="383838"/>
                </a:solidFill>
                <a:latin typeface="Mulish"/>
              </a:rPr>
              <a:t>These are hardened materials that resist</a:t>
            </a:r>
            <a:r>
              <a:rPr lang="en-GB" sz="1200" b="1" dirty="0">
                <a:solidFill>
                  <a:srgbClr val="383838"/>
                </a:solidFill>
                <a:latin typeface="Mulish"/>
              </a:rPr>
              <a:t> compressive forces.</a:t>
            </a:r>
            <a:endParaRPr lang="en-GB" sz="1200" dirty="0">
              <a:solidFill>
                <a:srgbClr val="383838"/>
              </a:solidFill>
              <a:latin typeface="Mulish"/>
            </a:endParaRPr>
          </a:p>
          <a:p>
            <a:r>
              <a:rPr lang="en-GB" sz="1200" dirty="0">
                <a:solidFill>
                  <a:srgbClr val="383838"/>
                </a:solidFill>
                <a:latin typeface="Mulish"/>
              </a:rPr>
              <a:t>Clay is a soft material dug up from the earth which hardens at high temperatures.</a:t>
            </a:r>
          </a:p>
          <a:p>
            <a:r>
              <a:rPr lang="en-GB" sz="1200" dirty="0">
                <a:solidFill>
                  <a:srgbClr val="383838"/>
                </a:solidFill>
                <a:latin typeface="Mulish"/>
              </a:rPr>
              <a:t>Allows bricks to be used to build walls which withstand the </a:t>
            </a:r>
            <a:r>
              <a:rPr lang="en-GB" sz="1200" b="1" dirty="0">
                <a:solidFill>
                  <a:srgbClr val="383838"/>
                </a:solidFill>
                <a:latin typeface="Mulish"/>
              </a:rPr>
              <a:t>weight</a:t>
            </a:r>
            <a:r>
              <a:rPr lang="en-GB" sz="1200" dirty="0">
                <a:solidFill>
                  <a:srgbClr val="383838"/>
                </a:solidFill>
                <a:latin typeface="Mulish"/>
              </a:rPr>
              <a:t> and </a:t>
            </a:r>
            <a:r>
              <a:rPr lang="en-GB" sz="1200" b="1" dirty="0">
                <a:solidFill>
                  <a:srgbClr val="383838"/>
                </a:solidFill>
                <a:latin typeface="Mulish"/>
              </a:rPr>
              <a:t>pressure</a:t>
            </a:r>
            <a:r>
              <a:rPr lang="en-GB" sz="1200" dirty="0">
                <a:solidFill>
                  <a:srgbClr val="383838"/>
                </a:solidFill>
                <a:latin typeface="Mulish"/>
              </a:rPr>
              <a:t> of the material bearing downwards on itself.</a:t>
            </a:r>
          </a:p>
          <a:p>
            <a:endParaRPr lang="en-GB" sz="1200" b="1" dirty="0"/>
          </a:p>
          <a:p>
            <a:r>
              <a:rPr lang="en-GB" sz="1200" b="1" dirty="0"/>
              <a:t>Composites</a:t>
            </a:r>
          </a:p>
          <a:p>
            <a:r>
              <a:rPr lang="en-GB" sz="1200" dirty="0"/>
              <a:t>These are made from two components:</a:t>
            </a:r>
            <a:r>
              <a:rPr lang="en-GB" sz="1200" b="1" dirty="0"/>
              <a:t> reinforcement</a:t>
            </a:r>
            <a:r>
              <a:rPr lang="en-GB" sz="1200" dirty="0"/>
              <a:t> and </a:t>
            </a:r>
            <a:r>
              <a:rPr lang="en-GB" sz="1200" b="1" dirty="0"/>
              <a:t>matrix.</a:t>
            </a:r>
            <a:endParaRPr lang="en-GB" sz="1200" dirty="0"/>
          </a:p>
          <a:p>
            <a:r>
              <a:rPr lang="en-GB" sz="1200" dirty="0"/>
              <a:t>The reinforcement material is embedded in the matrix material which acts as a binder..</a:t>
            </a:r>
          </a:p>
          <a:p>
            <a:r>
              <a:rPr lang="en-GB" sz="1200" dirty="0"/>
              <a:t>Common examples include</a:t>
            </a:r>
            <a:r>
              <a:rPr lang="en-GB" sz="1200" b="1" dirty="0"/>
              <a:t> fibreglass</a:t>
            </a:r>
            <a:r>
              <a:rPr lang="en-GB" sz="1200" dirty="0"/>
              <a:t> and steel reinforced concrete.</a:t>
            </a:r>
          </a:p>
          <a:p>
            <a:r>
              <a:rPr lang="en-GB" sz="1200" dirty="0"/>
              <a:t>Wood is an example of a </a:t>
            </a:r>
            <a:r>
              <a:rPr lang="en-GB" sz="1200" b="1" dirty="0"/>
              <a:t>natural composite</a:t>
            </a:r>
            <a:r>
              <a:rPr lang="en-GB" sz="1200" dirty="0"/>
              <a:t> as it consists of cellulose fibres held together by an organic polymer mix.</a:t>
            </a:r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pPr>
              <a:buFont typeface="Arial" panose="020B0604020202020204" pitchFamily="34" charset="0"/>
              <a:buChar char="•"/>
            </a:pPr>
            <a:endParaRPr lang="en-GB" sz="1200" b="0" i="0" dirty="0">
              <a:solidFill>
                <a:srgbClr val="383838"/>
              </a:solidFill>
              <a:effectLst/>
              <a:latin typeface="Mulish"/>
            </a:endParaRPr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EABF3BB4-CF57-A742-8E9D-DDE4132CCE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8657505"/>
              </p:ext>
            </p:extLst>
          </p:nvPr>
        </p:nvGraphicFramePr>
        <p:xfrm>
          <a:off x="192048" y="5935396"/>
          <a:ext cx="6481572" cy="12458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60524">
                  <a:extLst>
                    <a:ext uri="{9D8B030D-6E8A-4147-A177-3AD203B41FA5}">
                      <a16:colId xmlns:a16="http://schemas.microsoft.com/office/drawing/2014/main" val="118800324"/>
                    </a:ext>
                  </a:extLst>
                </a:gridCol>
                <a:gridCol w="2160524">
                  <a:extLst>
                    <a:ext uri="{9D8B030D-6E8A-4147-A177-3AD203B41FA5}">
                      <a16:colId xmlns:a16="http://schemas.microsoft.com/office/drawing/2014/main" val="2131527452"/>
                    </a:ext>
                  </a:extLst>
                </a:gridCol>
                <a:gridCol w="2160524">
                  <a:extLst>
                    <a:ext uri="{9D8B030D-6E8A-4147-A177-3AD203B41FA5}">
                      <a16:colId xmlns:a16="http://schemas.microsoft.com/office/drawing/2014/main" val="2032100459"/>
                    </a:ext>
                  </a:extLst>
                </a:gridCol>
              </a:tblGrid>
              <a:tr h="311459"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rgbClr val="279CAF"/>
                          </a:solidFill>
                        </a:rPr>
                        <a:t>Composite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rgbClr val="279CAF"/>
                          </a:solidFill>
                        </a:rPr>
                        <a:t>Reinforcement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rgbClr val="279CAF"/>
                          </a:solidFill>
                        </a:rPr>
                        <a:t>Matrix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0572461"/>
                  </a:ext>
                </a:extLst>
              </a:tr>
              <a:tr h="311459">
                <a:tc>
                  <a:txBody>
                    <a:bodyPr/>
                    <a:lstStyle/>
                    <a:p>
                      <a:r>
                        <a:rPr lang="en-US" sz="1200" dirty="0"/>
                        <a:t>Concrete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Steel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Concrete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6839236"/>
                  </a:ext>
                </a:extLst>
              </a:tr>
              <a:tr h="311459">
                <a:tc>
                  <a:txBody>
                    <a:bodyPr/>
                    <a:lstStyle/>
                    <a:p>
                      <a:r>
                        <a:rPr lang="en-US" sz="1200" dirty="0"/>
                        <a:t>Fibreglass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Glass fibres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Polymer resin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3578125"/>
                  </a:ext>
                </a:extLst>
              </a:tr>
              <a:tr h="311459">
                <a:tc>
                  <a:txBody>
                    <a:bodyPr/>
                    <a:lstStyle/>
                    <a:p>
                      <a:r>
                        <a:rPr lang="en-US" sz="1200" dirty="0"/>
                        <a:t>Carbon fibre / tubes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Carbon fibres / nanotubes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Polymer resin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4582977"/>
                  </a:ext>
                </a:extLst>
              </a:tr>
            </a:tbl>
          </a:graphicData>
        </a:graphic>
      </p:graphicFrame>
      <p:pic>
        <p:nvPicPr>
          <p:cNvPr id="11" name="Picture 2" descr="Reinforced concrete rebar connection system - EAZISTRIP STANDARD - Ancon  Building Products">
            <a:extLst>
              <a:ext uri="{FF2B5EF4-FFF2-40B4-BE49-F238E27FC236}">
                <a16:creationId xmlns:a16="http://schemas.microsoft.com/office/drawing/2014/main" id="{FC36FAC3-C5C2-E044-9B9D-87167043F8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3151" y="7332219"/>
            <a:ext cx="2332800" cy="2332800"/>
          </a:xfrm>
          <a:prstGeom prst="rect">
            <a:avLst/>
          </a:prstGeom>
          <a:solidFill>
            <a:srgbClr val="38D4D6"/>
          </a:solidFill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7DA20F37-11CB-4148-896E-C821C06FB8E1}"/>
              </a:ext>
            </a:extLst>
          </p:cNvPr>
          <p:cNvSpPr/>
          <p:nvPr/>
        </p:nvSpPr>
        <p:spPr>
          <a:xfrm>
            <a:off x="113212" y="7315471"/>
            <a:ext cx="4090487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/>
              <a:t>The properties of composites depend on the reinforcement and matrix used so composites can be </a:t>
            </a:r>
            <a:r>
              <a:rPr lang="en-GB" sz="1200" b="1" dirty="0"/>
              <a:t>tailor engineered</a:t>
            </a:r>
            <a:r>
              <a:rPr lang="en-GB" sz="1200" dirty="0"/>
              <a:t> to meet specific needs.</a:t>
            </a:r>
          </a:p>
          <a:p>
            <a:endParaRPr lang="en-GB" sz="1200" dirty="0"/>
          </a:p>
          <a:p>
            <a:r>
              <a:rPr lang="en-GB" sz="1200" dirty="0"/>
              <a:t>Carbon fibres for example are extremely </a:t>
            </a:r>
            <a:r>
              <a:rPr lang="en-GB" sz="1200" b="1" dirty="0"/>
              <a:t>strong </a:t>
            </a:r>
            <a:r>
              <a:rPr lang="en-GB" sz="1200" dirty="0"/>
              <a:t>and </a:t>
            </a:r>
            <a:r>
              <a:rPr lang="en-GB" sz="1200" b="1" dirty="0"/>
              <a:t>low weight,</a:t>
            </a:r>
            <a:r>
              <a:rPr lang="en-GB" sz="1200" dirty="0"/>
              <a:t> hence they are used in aviation, aeronautics and for making professional racing bicycles.</a:t>
            </a:r>
          </a:p>
          <a:p>
            <a:endParaRPr lang="en-GB" sz="1200" dirty="0"/>
          </a:p>
          <a:p>
            <a:r>
              <a:rPr lang="en-GB" sz="1200" dirty="0"/>
              <a:t>The picture to the right shows steel reinforced concrete has immense </a:t>
            </a:r>
            <a:r>
              <a:rPr lang="en-GB" sz="1200" b="1" dirty="0"/>
              <a:t>tensile</a:t>
            </a:r>
            <a:r>
              <a:rPr lang="en-GB" sz="1200" dirty="0"/>
              <a:t> and </a:t>
            </a:r>
            <a:r>
              <a:rPr lang="en-GB" sz="1200" b="1" dirty="0"/>
              <a:t>compressive strength</a:t>
            </a:r>
            <a:r>
              <a:rPr lang="en-GB" sz="1200" dirty="0"/>
              <a:t> allowing it to be used as columns and supporting structures in construction.</a:t>
            </a:r>
          </a:p>
        </p:txBody>
      </p:sp>
    </p:spTree>
    <p:extLst>
      <p:ext uri="{BB962C8B-B14F-4D97-AF65-F5344CB8AC3E}">
        <p14:creationId xmlns:p14="http://schemas.microsoft.com/office/powerpoint/2010/main" val="3188578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6F887CF-AEE7-0346-B8E5-2599EE52B9CE}"/>
              </a:ext>
            </a:extLst>
          </p:cNvPr>
          <p:cNvSpPr txBox="1"/>
          <p:nvPr/>
        </p:nvSpPr>
        <p:spPr>
          <a:xfrm>
            <a:off x="2340400" y="9644390"/>
            <a:ext cx="21771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1">
                    <a:lumMod val="50000"/>
                  </a:schemeClr>
                </a:solidFill>
                <a:latin typeface="CordiaUPC" panose="020B0304020202020204" pitchFamily="34" charset="-34"/>
                <a:cs typeface="CordiaUPC" panose="020B0304020202020204" pitchFamily="34" charset="-34"/>
              </a:rPr>
              <a:t>Developing Experts All rights reserved © 2021</a:t>
            </a:r>
          </a:p>
        </p:txBody>
      </p:sp>
      <p:pic>
        <p:nvPicPr>
          <p:cNvPr id="6" name="Picture 5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13991914-2AFE-474F-8934-46690A05B02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-1" r="68037" b="-1158"/>
          <a:stretch/>
        </p:blipFill>
        <p:spPr>
          <a:xfrm>
            <a:off x="192048" y="194375"/>
            <a:ext cx="668564" cy="653369"/>
          </a:xfrm>
          <a:prstGeom prst="rect">
            <a:avLst/>
          </a:prstGeom>
        </p:spPr>
      </p:pic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345D05D2-E61A-6C4C-8A78-623B39AB04E3}"/>
              </a:ext>
            </a:extLst>
          </p:cNvPr>
          <p:cNvSpPr/>
          <p:nvPr/>
        </p:nvSpPr>
        <p:spPr>
          <a:xfrm>
            <a:off x="192048" y="194375"/>
            <a:ext cx="6473904" cy="646066"/>
          </a:xfrm>
          <a:prstGeom prst="roundRect">
            <a:avLst/>
          </a:prstGeom>
          <a:noFill/>
          <a:ln>
            <a:solidFill>
              <a:srgbClr val="38D4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C7B26C-52DA-E745-AF6F-CAACB5B039CC}"/>
              </a:ext>
            </a:extLst>
          </p:cNvPr>
          <p:cNvSpPr/>
          <p:nvPr/>
        </p:nvSpPr>
        <p:spPr>
          <a:xfrm>
            <a:off x="860612" y="193341"/>
            <a:ext cx="448231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dirty="0"/>
              <a:t>KS4-17-08: Using Resources - </a:t>
            </a:r>
            <a:r>
              <a:rPr lang="en-US" sz="1200" dirty="0"/>
              <a:t>Explore glass, ceramics and composites</a:t>
            </a:r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</p:txBody>
      </p:sp>
      <p:pic>
        <p:nvPicPr>
          <p:cNvPr id="1026" name="Picture 2" descr="Thames Water - The UK&amp;#39;s largest water and wastewater company">
            <a:extLst>
              <a:ext uri="{FF2B5EF4-FFF2-40B4-BE49-F238E27FC236}">
                <a16:creationId xmlns:a16="http://schemas.microsoft.com/office/drawing/2014/main" id="{CA48918A-A0F2-BA47-86D6-887FCDE73E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6519" y="193341"/>
            <a:ext cx="647100" cy="647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0CBD930B-03CE-9C4B-B329-540DED6C5F81}"/>
              </a:ext>
            </a:extLst>
          </p:cNvPr>
          <p:cNvSpPr/>
          <p:nvPr/>
        </p:nvSpPr>
        <p:spPr>
          <a:xfrm>
            <a:off x="860612" y="380579"/>
            <a:ext cx="42761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solidFill>
                  <a:srgbClr val="38D4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" dirty="0"/>
              <a:t>Describe how we make soda lime glass and borosilicate glass</a:t>
            </a:r>
          </a:p>
          <a:p>
            <a:r>
              <a:rPr lang="en-US" sz="800" dirty="0">
                <a:solidFill>
                  <a:srgbClr val="38D4D6"/>
                </a:solidFill>
              </a:rPr>
              <a:t>● </a:t>
            </a:r>
            <a:r>
              <a:rPr lang="en-US" sz="800" dirty="0"/>
              <a:t>Describe how clay ceramics are formed </a:t>
            </a:r>
          </a:p>
          <a:p>
            <a:r>
              <a:rPr lang="en-US" sz="800" dirty="0">
                <a:solidFill>
                  <a:srgbClr val="38D4D6"/>
                </a:solidFill>
              </a:rPr>
              <a:t>● </a:t>
            </a:r>
            <a:r>
              <a:rPr lang="en-US" sz="800" dirty="0"/>
              <a:t>Describe what's meant by a composite and give examples of composites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72548D7-FDA4-C54F-9159-C48CA2C538AE}"/>
              </a:ext>
            </a:extLst>
          </p:cNvPr>
          <p:cNvSpPr/>
          <p:nvPr/>
        </p:nvSpPr>
        <p:spPr>
          <a:xfrm>
            <a:off x="158795" y="855417"/>
            <a:ext cx="5341070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300"/>
              </a:lnSpc>
            </a:pPr>
            <a:r>
              <a:rPr lang="en-GB" sz="1200" dirty="0">
                <a:ea typeface="Times New Roman" panose="02020603050405020304" pitchFamily="18" charset="0"/>
                <a:cs typeface="Arial" panose="020B0604020202020204" pitchFamily="34" charset="0"/>
              </a:rPr>
              <a:t>Describe how the following are produced and give uses for each:</a:t>
            </a:r>
            <a:endParaRPr lang="en-GB" sz="12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300"/>
              </a:lnSpc>
            </a:pPr>
            <a:endParaRPr lang="en-GB" sz="8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1300"/>
              </a:lnSpc>
              <a:buFont typeface="Symbol" pitchFamily="2" charset="2"/>
              <a:buChar char=""/>
            </a:pPr>
            <a:r>
              <a:rPr lang="en-GB" sz="1200" dirty="0">
                <a:ea typeface="Times New Roman" panose="02020603050405020304" pitchFamily="18" charset="0"/>
                <a:cs typeface="Arial" panose="020B0604020202020204" pitchFamily="34" charset="0"/>
              </a:rPr>
              <a:t>soda-lime glass</a:t>
            </a:r>
            <a:endParaRPr lang="en-GB" sz="12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1300"/>
              </a:lnSpc>
              <a:buFont typeface="Symbol" pitchFamily="2" charset="2"/>
              <a:buChar char=""/>
            </a:pPr>
            <a:r>
              <a:rPr lang="en-GB" sz="1200" dirty="0">
                <a:ea typeface="Times New Roman" panose="02020603050405020304" pitchFamily="18" charset="0"/>
                <a:cs typeface="Arial" panose="020B0604020202020204" pitchFamily="34" charset="0"/>
              </a:rPr>
              <a:t>borosilicate glass</a:t>
            </a:r>
            <a:endParaRPr lang="en-GB" sz="12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1300"/>
              </a:lnSpc>
              <a:buFont typeface="Symbol" pitchFamily="2" charset="2"/>
              <a:buChar char=""/>
            </a:pPr>
            <a:r>
              <a:rPr lang="en-GB" sz="1200" dirty="0">
                <a:ea typeface="Times New Roman" panose="02020603050405020304" pitchFamily="18" charset="0"/>
                <a:cs typeface="Arial" panose="020B0604020202020204" pitchFamily="34" charset="0"/>
              </a:rPr>
              <a:t>clay ceramics</a:t>
            </a:r>
            <a:endParaRPr lang="en-GB" sz="12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1300"/>
              </a:lnSpc>
              <a:buFont typeface="Symbol" pitchFamily="2" charset="2"/>
              <a:buChar char=""/>
            </a:pPr>
            <a:r>
              <a:rPr lang="en-GB" sz="1200" dirty="0">
                <a:ea typeface="Times New Roman" panose="02020603050405020304" pitchFamily="18" charset="0"/>
                <a:cs typeface="Arial" panose="020B0604020202020204" pitchFamily="34" charset="0"/>
              </a:rPr>
              <a:t>composites</a:t>
            </a:r>
            <a:endParaRPr lang="en-GB" sz="12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0467661D-D898-714F-8C5D-3FBF533C414B}"/>
              </a:ext>
            </a:extLst>
          </p:cNvPr>
          <p:cNvSpPr/>
          <p:nvPr/>
        </p:nvSpPr>
        <p:spPr>
          <a:xfrm>
            <a:off x="190003" y="1997686"/>
            <a:ext cx="3200897" cy="3716562"/>
          </a:xfrm>
          <a:prstGeom prst="roundRect">
            <a:avLst>
              <a:gd name="adj" fmla="val 7438"/>
            </a:avLst>
          </a:prstGeom>
          <a:noFill/>
          <a:ln>
            <a:solidFill>
              <a:srgbClr val="38D4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2E6E0D5B-2E51-4A49-9D4B-2DF6BDDAD8CD}"/>
              </a:ext>
            </a:extLst>
          </p:cNvPr>
          <p:cNvSpPr/>
          <p:nvPr/>
        </p:nvSpPr>
        <p:spPr>
          <a:xfrm>
            <a:off x="3498227" y="1997686"/>
            <a:ext cx="3200897" cy="3716562"/>
          </a:xfrm>
          <a:prstGeom prst="roundRect">
            <a:avLst>
              <a:gd name="adj" fmla="val 7438"/>
            </a:avLst>
          </a:prstGeom>
          <a:noFill/>
          <a:ln>
            <a:solidFill>
              <a:srgbClr val="38D4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B1B6DAA8-E19E-4D46-B714-A0A554FC7760}"/>
              </a:ext>
            </a:extLst>
          </p:cNvPr>
          <p:cNvSpPr/>
          <p:nvPr/>
        </p:nvSpPr>
        <p:spPr>
          <a:xfrm>
            <a:off x="156831" y="5867400"/>
            <a:ext cx="3200897" cy="3716562"/>
          </a:xfrm>
          <a:prstGeom prst="roundRect">
            <a:avLst>
              <a:gd name="adj" fmla="val 7438"/>
            </a:avLst>
          </a:prstGeom>
          <a:noFill/>
          <a:ln>
            <a:solidFill>
              <a:srgbClr val="38D4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84786A26-0969-F34A-9C0B-4FD5FEC7827A}"/>
              </a:ext>
            </a:extLst>
          </p:cNvPr>
          <p:cNvSpPr/>
          <p:nvPr/>
        </p:nvSpPr>
        <p:spPr>
          <a:xfrm>
            <a:off x="3465055" y="5867400"/>
            <a:ext cx="3200897" cy="3716562"/>
          </a:xfrm>
          <a:prstGeom prst="roundRect">
            <a:avLst>
              <a:gd name="adj" fmla="val 7438"/>
            </a:avLst>
          </a:prstGeom>
          <a:noFill/>
          <a:ln>
            <a:solidFill>
              <a:srgbClr val="38D4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29F4C4D-1D67-B34A-96F7-126494BA2BC5}"/>
              </a:ext>
            </a:extLst>
          </p:cNvPr>
          <p:cNvSpPr/>
          <p:nvPr/>
        </p:nvSpPr>
        <p:spPr>
          <a:xfrm>
            <a:off x="1203550" y="2023086"/>
            <a:ext cx="1136850" cy="2590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ts val="1300"/>
              </a:lnSpc>
            </a:pPr>
            <a:r>
              <a:rPr lang="en-GB" sz="1200" dirty="0">
                <a:solidFill>
                  <a:srgbClr val="279CAF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soda-lime glass</a:t>
            </a:r>
            <a:endParaRPr lang="en-GB" sz="1200" dirty="0">
              <a:solidFill>
                <a:srgbClr val="279CAF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DF17758-A9FC-8649-855B-4A76598979E3}"/>
              </a:ext>
            </a:extLst>
          </p:cNvPr>
          <p:cNvSpPr/>
          <p:nvPr/>
        </p:nvSpPr>
        <p:spPr>
          <a:xfrm>
            <a:off x="4404447" y="2023085"/>
            <a:ext cx="1247008" cy="2590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ts val="1300"/>
              </a:lnSpc>
            </a:pPr>
            <a:r>
              <a:rPr lang="en-GB" sz="1200" dirty="0">
                <a:solidFill>
                  <a:srgbClr val="279CAF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borosilicate glass</a:t>
            </a:r>
            <a:endParaRPr lang="en-GB" sz="1200" dirty="0">
              <a:solidFill>
                <a:srgbClr val="279CAF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0443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6F887CF-AEE7-0346-B8E5-2599EE52B9CE}"/>
              </a:ext>
            </a:extLst>
          </p:cNvPr>
          <p:cNvSpPr txBox="1"/>
          <p:nvPr/>
        </p:nvSpPr>
        <p:spPr>
          <a:xfrm>
            <a:off x="2340400" y="9644390"/>
            <a:ext cx="21771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1">
                    <a:lumMod val="50000"/>
                  </a:schemeClr>
                </a:solidFill>
                <a:latin typeface="CordiaUPC" panose="020B0304020202020204" pitchFamily="34" charset="-34"/>
                <a:cs typeface="CordiaUPC" panose="020B0304020202020204" pitchFamily="34" charset="-34"/>
              </a:rPr>
              <a:t>Developing Experts All rights reserved © 2021</a:t>
            </a:r>
          </a:p>
        </p:txBody>
      </p:sp>
      <p:pic>
        <p:nvPicPr>
          <p:cNvPr id="6" name="Picture 5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13991914-2AFE-474F-8934-46690A05B02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-1" r="68037" b="-1158"/>
          <a:stretch/>
        </p:blipFill>
        <p:spPr>
          <a:xfrm>
            <a:off x="192048" y="194375"/>
            <a:ext cx="668564" cy="653369"/>
          </a:xfrm>
          <a:prstGeom prst="rect">
            <a:avLst/>
          </a:prstGeom>
        </p:spPr>
      </p:pic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345D05D2-E61A-6C4C-8A78-623B39AB04E3}"/>
              </a:ext>
            </a:extLst>
          </p:cNvPr>
          <p:cNvSpPr/>
          <p:nvPr/>
        </p:nvSpPr>
        <p:spPr>
          <a:xfrm>
            <a:off x="192048" y="194375"/>
            <a:ext cx="6473904" cy="646066"/>
          </a:xfrm>
          <a:prstGeom prst="roundRect">
            <a:avLst/>
          </a:prstGeom>
          <a:noFill/>
          <a:ln>
            <a:solidFill>
              <a:srgbClr val="38D4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C7B26C-52DA-E745-AF6F-CAACB5B039CC}"/>
              </a:ext>
            </a:extLst>
          </p:cNvPr>
          <p:cNvSpPr/>
          <p:nvPr/>
        </p:nvSpPr>
        <p:spPr>
          <a:xfrm>
            <a:off x="860612" y="193341"/>
            <a:ext cx="448231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dirty="0"/>
              <a:t>KS4-17-08: Using Resources - </a:t>
            </a:r>
            <a:r>
              <a:rPr lang="en-US" sz="1200" dirty="0"/>
              <a:t>Explore glass, ceramics and composites</a:t>
            </a:r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</p:txBody>
      </p:sp>
      <p:pic>
        <p:nvPicPr>
          <p:cNvPr id="1026" name="Picture 2" descr="Thames Water - The UK&amp;#39;s largest water and wastewater company">
            <a:extLst>
              <a:ext uri="{FF2B5EF4-FFF2-40B4-BE49-F238E27FC236}">
                <a16:creationId xmlns:a16="http://schemas.microsoft.com/office/drawing/2014/main" id="{CA48918A-A0F2-BA47-86D6-887FCDE73E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6519" y="193341"/>
            <a:ext cx="647100" cy="647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0CBD930B-03CE-9C4B-B329-540DED6C5F81}"/>
              </a:ext>
            </a:extLst>
          </p:cNvPr>
          <p:cNvSpPr/>
          <p:nvPr/>
        </p:nvSpPr>
        <p:spPr>
          <a:xfrm>
            <a:off x="860612" y="380579"/>
            <a:ext cx="42761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solidFill>
                  <a:srgbClr val="38D4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" dirty="0"/>
              <a:t>Describe how we make soda lime glass and borosilicate glass</a:t>
            </a:r>
          </a:p>
          <a:p>
            <a:r>
              <a:rPr lang="en-US" sz="800" dirty="0">
                <a:solidFill>
                  <a:srgbClr val="38D4D6"/>
                </a:solidFill>
              </a:rPr>
              <a:t>● </a:t>
            </a:r>
            <a:r>
              <a:rPr lang="en-US" sz="800" dirty="0"/>
              <a:t>Describe how clay ceramics are formed </a:t>
            </a:r>
          </a:p>
          <a:p>
            <a:r>
              <a:rPr lang="en-US" sz="800" dirty="0">
                <a:solidFill>
                  <a:srgbClr val="38D4D6"/>
                </a:solidFill>
              </a:rPr>
              <a:t>● </a:t>
            </a:r>
            <a:r>
              <a:rPr lang="en-US" sz="800" dirty="0"/>
              <a:t>Describe what's meant by a composite and give examples of composites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52CEAC8-D37E-B54B-9DD2-64A2EE5D27E6}"/>
              </a:ext>
            </a:extLst>
          </p:cNvPr>
          <p:cNvSpPr/>
          <p:nvPr/>
        </p:nvSpPr>
        <p:spPr>
          <a:xfrm>
            <a:off x="177022" y="847744"/>
            <a:ext cx="3429000" cy="109260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ts val="1300"/>
              </a:lnSpc>
            </a:pPr>
            <a:r>
              <a:rPr lang="en-GB" sz="1200" dirty="0">
                <a:ea typeface="Times New Roman" panose="02020603050405020304" pitchFamily="18" charset="0"/>
                <a:cs typeface="Arial" panose="020B0604020202020204" pitchFamily="34" charset="0"/>
              </a:rPr>
              <a:t>Research the physical properties of:</a:t>
            </a:r>
            <a:endParaRPr lang="en-GB" sz="12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300"/>
              </a:lnSpc>
            </a:pPr>
            <a:r>
              <a:rPr lang="en-GB" sz="1200" dirty="0"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GB" sz="12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1300"/>
              </a:lnSpc>
              <a:buFont typeface="Symbol" pitchFamily="2" charset="2"/>
              <a:buChar char=""/>
            </a:pPr>
            <a:r>
              <a:rPr lang="en-GB" sz="1200" dirty="0">
                <a:ea typeface="Times New Roman" panose="02020603050405020304" pitchFamily="18" charset="0"/>
                <a:cs typeface="Arial" panose="020B0604020202020204" pitchFamily="34" charset="0"/>
              </a:rPr>
              <a:t>soda-lime glass</a:t>
            </a:r>
            <a:endParaRPr lang="en-GB" sz="12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1300"/>
              </a:lnSpc>
              <a:buFont typeface="Symbol" pitchFamily="2" charset="2"/>
              <a:buChar char=""/>
            </a:pPr>
            <a:r>
              <a:rPr lang="en-GB" sz="1200" dirty="0">
                <a:ea typeface="Times New Roman" panose="02020603050405020304" pitchFamily="18" charset="0"/>
                <a:cs typeface="Arial" panose="020B0604020202020204" pitchFamily="34" charset="0"/>
              </a:rPr>
              <a:t>borosilicate glass</a:t>
            </a:r>
            <a:endParaRPr lang="en-GB" sz="12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1300"/>
              </a:lnSpc>
              <a:buFont typeface="Symbol" pitchFamily="2" charset="2"/>
              <a:buChar char=""/>
            </a:pPr>
            <a:r>
              <a:rPr lang="en-GB" sz="1200" dirty="0">
                <a:ea typeface="Times New Roman" panose="02020603050405020304" pitchFamily="18" charset="0"/>
                <a:cs typeface="Arial" panose="020B0604020202020204" pitchFamily="34" charset="0"/>
              </a:rPr>
              <a:t>clay ceramics</a:t>
            </a:r>
            <a:endParaRPr lang="en-GB" sz="12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1300"/>
              </a:lnSpc>
              <a:buFont typeface="Symbol" pitchFamily="2" charset="2"/>
              <a:buChar char=""/>
            </a:pPr>
            <a:r>
              <a:rPr lang="en-GB" sz="1200" dirty="0">
                <a:ea typeface="Times New Roman" panose="02020603050405020304" pitchFamily="18" charset="0"/>
                <a:cs typeface="Arial" panose="020B0604020202020204" pitchFamily="34" charset="0"/>
              </a:rPr>
              <a:t>composites</a:t>
            </a:r>
            <a:endParaRPr lang="en-GB" sz="12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CE0E66B-1E11-4345-9923-1DED6A768E4E}"/>
              </a:ext>
            </a:extLst>
          </p:cNvPr>
          <p:cNvSpPr/>
          <p:nvPr/>
        </p:nvSpPr>
        <p:spPr>
          <a:xfrm>
            <a:off x="1203550" y="2023086"/>
            <a:ext cx="1136850" cy="2590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ts val="1300"/>
              </a:lnSpc>
            </a:pPr>
            <a:r>
              <a:rPr lang="en-GB" sz="1200" dirty="0">
                <a:solidFill>
                  <a:srgbClr val="279CAF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soda-lime glass</a:t>
            </a:r>
            <a:endParaRPr lang="en-GB" sz="1200" dirty="0">
              <a:solidFill>
                <a:srgbClr val="279CAF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FB1FF5E-118D-2543-AE33-172CDBAB167C}"/>
              </a:ext>
            </a:extLst>
          </p:cNvPr>
          <p:cNvSpPr/>
          <p:nvPr/>
        </p:nvSpPr>
        <p:spPr>
          <a:xfrm>
            <a:off x="4404447" y="2023085"/>
            <a:ext cx="1247008" cy="2590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ts val="1300"/>
              </a:lnSpc>
            </a:pPr>
            <a:r>
              <a:rPr lang="en-GB" sz="1200" dirty="0">
                <a:solidFill>
                  <a:srgbClr val="279CAF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borosilicate glass</a:t>
            </a:r>
            <a:endParaRPr lang="en-GB" sz="1200" dirty="0">
              <a:solidFill>
                <a:srgbClr val="279CAF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5D07245-229C-E841-AE69-1E4E5030EA2C}"/>
              </a:ext>
            </a:extLst>
          </p:cNvPr>
          <p:cNvSpPr/>
          <p:nvPr/>
        </p:nvSpPr>
        <p:spPr>
          <a:xfrm>
            <a:off x="1251179" y="5867400"/>
            <a:ext cx="1012200" cy="2590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ts val="1300"/>
              </a:lnSpc>
            </a:pPr>
            <a:r>
              <a:rPr lang="en-GB" sz="1200" dirty="0">
                <a:solidFill>
                  <a:srgbClr val="279CAF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clay ceramics</a:t>
            </a:r>
            <a:endParaRPr lang="en-GB" sz="1200" dirty="0">
              <a:solidFill>
                <a:srgbClr val="279CAF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EF1A3787-74DE-F944-8685-80EC0A804F51}"/>
              </a:ext>
            </a:extLst>
          </p:cNvPr>
          <p:cNvSpPr/>
          <p:nvPr/>
        </p:nvSpPr>
        <p:spPr>
          <a:xfrm>
            <a:off x="190003" y="1997686"/>
            <a:ext cx="3200897" cy="3716562"/>
          </a:xfrm>
          <a:prstGeom prst="roundRect">
            <a:avLst>
              <a:gd name="adj" fmla="val 7438"/>
            </a:avLst>
          </a:prstGeom>
          <a:noFill/>
          <a:ln>
            <a:solidFill>
              <a:srgbClr val="38D4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6EF2DF5E-DCF0-954C-8DC5-EBDDF3C338A9}"/>
              </a:ext>
            </a:extLst>
          </p:cNvPr>
          <p:cNvSpPr/>
          <p:nvPr/>
        </p:nvSpPr>
        <p:spPr>
          <a:xfrm>
            <a:off x="3498227" y="1997686"/>
            <a:ext cx="3200897" cy="3716562"/>
          </a:xfrm>
          <a:prstGeom prst="roundRect">
            <a:avLst>
              <a:gd name="adj" fmla="val 7438"/>
            </a:avLst>
          </a:prstGeom>
          <a:noFill/>
          <a:ln>
            <a:solidFill>
              <a:srgbClr val="38D4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5B340A41-DD77-DA4D-9ACD-392972B69DC9}"/>
              </a:ext>
            </a:extLst>
          </p:cNvPr>
          <p:cNvSpPr/>
          <p:nvPr/>
        </p:nvSpPr>
        <p:spPr>
          <a:xfrm>
            <a:off x="156831" y="5867400"/>
            <a:ext cx="3200897" cy="3716562"/>
          </a:xfrm>
          <a:prstGeom prst="roundRect">
            <a:avLst>
              <a:gd name="adj" fmla="val 7438"/>
            </a:avLst>
          </a:prstGeom>
          <a:noFill/>
          <a:ln>
            <a:solidFill>
              <a:srgbClr val="38D4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1F90EFF7-EC86-AF43-A93C-883FC4ED2C33}"/>
              </a:ext>
            </a:extLst>
          </p:cNvPr>
          <p:cNvSpPr/>
          <p:nvPr/>
        </p:nvSpPr>
        <p:spPr>
          <a:xfrm>
            <a:off x="3465055" y="5867400"/>
            <a:ext cx="3200897" cy="3716562"/>
          </a:xfrm>
          <a:prstGeom prst="roundRect">
            <a:avLst>
              <a:gd name="adj" fmla="val 7438"/>
            </a:avLst>
          </a:prstGeom>
          <a:noFill/>
          <a:ln>
            <a:solidFill>
              <a:srgbClr val="38D4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9652607-B4AB-8340-BEED-6A6276FCF7AC}"/>
              </a:ext>
            </a:extLst>
          </p:cNvPr>
          <p:cNvSpPr/>
          <p:nvPr/>
        </p:nvSpPr>
        <p:spPr>
          <a:xfrm>
            <a:off x="4648744" y="5867400"/>
            <a:ext cx="899862" cy="2590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ts val="1300"/>
              </a:lnSpc>
            </a:pPr>
            <a:r>
              <a:rPr lang="en-GB" sz="1200" dirty="0">
                <a:solidFill>
                  <a:srgbClr val="279CAF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composites</a:t>
            </a:r>
            <a:endParaRPr lang="en-GB" sz="1200" dirty="0">
              <a:solidFill>
                <a:srgbClr val="279CAF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55678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</TotalTime>
  <Words>523</Words>
  <Application>Microsoft Macintosh PowerPoint</Application>
  <PresentationFormat>A4 Paper (210x297 mm)</PresentationFormat>
  <Paragraphs>84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CordiaUPC</vt:lpstr>
      <vt:lpstr>Mulish</vt:lpstr>
      <vt:lpstr>Symbol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Mintey</dc:creator>
  <cp:lastModifiedBy>Sarah Mintey</cp:lastModifiedBy>
  <cp:revision>12</cp:revision>
  <dcterms:created xsi:type="dcterms:W3CDTF">2021-07-22T08:01:10Z</dcterms:created>
  <dcterms:modified xsi:type="dcterms:W3CDTF">2021-07-23T10:52:55Z</dcterms:modified>
</cp:coreProperties>
</file>