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"/>
  </p:notesMasterIdLst>
  <p:sldIdLst>
    <p:sldId id="256" r:id="rId2"/>
    <p:sldId id="257" r:id="rId3"/>
    <p:sldId id="258" r:id="rId4"/>
    <p:sldId id="259" r:id="rId5"/>
  </p:sldIdLst>
  <p:sldSz cx="6858000" cy="9906000" type="A4"/>
  <p:notesSz cx="6858000" cy="9144000"/>
  <p:defaultTextStyle>
    <a:defPPr>
      <a:defRPr lang="en-GB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65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133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55" d="100"/>
          <a:sy n="55" d="100"/>
        </p:scale>
        <p:origin x="2592" y="48"/>
      </p:cViewPr>
      <p:guideLst>
        <p:guide orient="horz" pos="3165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02231CC-7710-20E6-8B39-D7E34FF3F6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A66DCB-7168-5487-1C0F-FFCF57981886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EF1D07C3-8876-44BF-8D1F-0A260DF109E7}" type="datetimeFigureOut">
              <a:rPr lang="en-US"/>
              <a:pPr>
                <a:defRPr/>
              </a:pPr>
              <a:t>2/20/2025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C33BEE6A-8A45-FA40-36F3-C9BE4B7695B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BECC7816-CA0E-3EE3-DEB8-652A897202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330515-AD2F-5CC5-BA97-72CA6DB9AD7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377609-7812-6FF4-01F0-887CF3D6B1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3B9FE1F3-8CAF-4178-85B6-4DF1B3B253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226BDC-BFDA-D2C2-9962-A9F6F5569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D7D3D-ADFD-40B2-AB78-EA27ACB5C212}" type="datetimeFigureOut">
              <a:rPr lang="en-GB"/>
              <a:pPr>
                <a:defRPr/>
              </a:pPr>
              <a:t>20/02/2025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CD0DA9-9D01-406F-FC56-C6164B115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ECB9D2-9A8F-E257-298E-E1C08A198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31AF2-EA9B-4520-8C89-0E5FD10AF77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133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257F69-CFCD-F597-1762-C0533A001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0951F1-D09F-4C31-A516-6F9CEEB6F423}" type="datetimeFigureOut">
              <a:rPr lang="en-GB"/>
              <a:pPr>
                <a:defRPr/>
              </a:pPr>
              <a:t>20/02/2025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0F22C0-8AC6-896E-D9A4-2350AAB88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2DC4F5-8725-2152-B74B-6A681DD2E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9EB84-ABA7-4979-8670-3FBFEB2DF0D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9228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E180F-62D3-23D3-FCC5-7C883130A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58EB16-2928-4932-8EE1-522B4B6273B3}" type="datetimeFigureOut">
              <a:rPr lang="en-GB"/>
              <a:pPr>
                <a:defRPr/>
              </a:pPr>
              <a:t>20/02/2025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1720EF-FC10-808E-47FC-E6C65B51F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41221A-4F72-21AD-31AD-E6C1A8719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2D5CE9-FBB4-46DA-9D7F-B63E77E724B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5046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7E7217-A287-2C63-A2A2-108834B56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A6E9A7-3028-49D4-86FD-8EADD285B59D}" type="datetimeFigureOut">
              <a:rPr lang="en-GB"/>
              <a:pPr>
                <a:defRPr/>
              </a:pPr>
              <a:t>20/02/2025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1FC73F-B5B3-1031-81AA-4D78461CF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B2FA82-884F-79C0-1313-FE76C2C38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16FCEE-A787-489E-9B08-B8D935378C3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4411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F26AC7-5D52-8B0D-6ABB-98C0D8416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8DE623-F052-46BB-BD49-A320E2BC0ECC}" type="datetimeFigureOut">
              <a:rPr lang="en-GB"/>
              <a:pPr>
                <a:defRPr/>
              </a:pPr>
              <a:t>20/02/2025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702C2F-12B7-F725-835B-DF3C696B9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212A3A-2397-974A-D669-8B1BECAB6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A3D929-4AC3-4AA1-B705-73FBCB4D864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0443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61854EB-9E55-8BF6-8D7C-D474D1864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0B17A5-2212-4F27-A669-7D2D55823622}" type="datetimeFigureOut">
              <a:rPr lang="en-GB"/>
              <a:pPr>
                <a:defRPr/>
              </a:pPr>
              <a:t>20/02/2025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D22526F-4A43-7400-F8A4-1AC8D6D25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654CBD8-87FD-A820-A66B-0BA055037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2C4F97-04D6-4FBF-ACF6-7F3CCF14149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422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7BF226B-F21E-9225-159C-548BEA618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D21D07-8939-4083-80B5-C758EC224688}" type="datetimeFigureOut">
              <a:rPr lang="en-GB"/>
              <a:pPr>
                <a:defRPr/>
              </a:pPr>
              <a:t>20/02/2025</a:t>
            </a:fld>
            <a:endParaRPr lang="en-GB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61CB327-A9E3-5ED8-355F-DAA0F859C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68A0A25-EF6A-A96D-0E24-6B5A54C34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0AA771-0955-4951-84B3-28BDA95DB96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8900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4F02C43-9609-B144-FB1B-FC18338D5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86C78A-3377-436A-8AE3-F418279F8A0C}" type="datetimeFigureOut">
              <a:rPr lang="en-GB"/>
              <a:pPr>
                <a:defRPr/>
              </a:pPr>
              <a:t>20/02/2025</a:t>
            </a:fld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F00C46E-42AE-0568-78AB-7462A0F68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AFB6369-DACF-4DD6-5ECE-EE5FA109F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34CCC1-4D31-4CBB-83A2-512535BBAE6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5783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923CA3D-E578-E061-1CEC-78DFC26A8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2ACCC0-BF68-4F2C-AB99-0F2B92B72BEA}" type="datetimeFigureOut">
              <a:rPr lang="en-GB"/>
              <a:pPr>
                <a:defRPr/>
              </a:pPr>
              <a:t>20/02/2025</a:t>
            </a:fld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9BC17DC-9026-08D0-883E-59E4B0C1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8C0FAF9-906A-24AD-5CA9-01E13FE8E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A118AC-C4C2-48A8-903A-DF098F6010F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1685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300C9F8-778C-E546-3446-79C0AA5CD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D63AE1-0700-4122-A0AF-7CB09ED7941E}" type="datetimeFigureOut">
              <a:rPr lang="en-GB"/>
              <a:pPr>
                <a:defRPr/>
              </a:pPr>
              <a:t>20/02/2025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40C167E-F158-F51B-7FC2-77B66A27A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457F926-B258-D639-04F0-28F1C3E0A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40C922-C839-4EA3-AB7E-BC3C2B92BEF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4024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rtlCol="0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GB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51F4B91-2844-AD02-506B-648AE758F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B60533-9E9F-408C-9DAB-E31BF102C147}" type="datetimeFigureOut">
              <a:rPr lang="en-GB"/>
              <a:pPr>
                <a:defRPr/>
              </a:pPr>
              <a:t>20/02/2025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B2F8759-742A-07D3-2248-D73102689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BEA3B8A-2845-9E5F-E7E7-D2AD7F151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08E0B3-5318-452D-AB9F-1A44FC7A336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783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1D39F3DD-7B44-5651-5D4C-4897442541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71488" y="527050"/>
            <a:ext cx="5915025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E721C8-B67D-D296-23B4-0204BAAF20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488" y="2636838"/>
            <a:ext cx="5915025" cy="628491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37D989-3281-DDD8-1698-2FBFC96857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1488" y="9182100"/>
            <a:ext cx="1543050" cy="527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82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E338716-DD95-42BD-9543-79ABECB226B5}" type="datetimeFigureOut">
              <a:rPr lang="en-GB"/>
              <a:pPr>
                <a:defRPr/>
              </a:pPr>
              <a:t>20/02/2025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5E8E98-C7C0-DFC7-05A3-5D77C86D96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1713" y="9182100"/>
            <a:ext cx="2314575" cy="527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82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093AC0-E03E-048C-F376-D56E89EA7F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43463" y="9182100"/>
            <a:ext cx="1543050" cy="527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82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5D5F905-785C-4500-ADC3-7FCD551AA00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ptos Display" panose="020B0004020202020204" pitchFamily="34" charset="0"/>
        </a:defRPr>
      </a:lvl2pPr>
      <a:lvl3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ptos Display" panose="020B0004020202020204" pitchFamily="34" charset="0"/>
        </a:defRPr>
      </a:lvl3pPr>
      <a:lvl4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ptos Display" panose="020B0004020202020204" pitchFamily="34" charset="0"/>
        </a:defRPr>
      </a:lvl4pPr>
      <a:lvl5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ptos Display" panose="020B0004020202020204" pitchFamily="34" charset="0"/>
        </a:defRPr>
      </a:lvl5pPr>
      <a:lvl6pPr marL="4572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ptos Display" panose="020B0004020202020204" pitchFamily="34" charset="0"/>
        </a:defRPr>
      </a:lvl6pPr>
      <a:lvl7pPr marL="9144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ptos Display" panose="020B0004020202020204" pitchFamily="34" charset="0"/>
        </a:defRPr>
      </a:lvl7pPr>
      <a:lvl8pPr marL="13716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ptos Display" panose="020B0004020202020204" pitchFamily="34" charset="0"/>
        </a:defRPr>
      </a:lvl8pPr>
      <a:lvl9pPr marL="18288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ptos Display" panose="020B0004020202020204" pitchFamily="34" charset="0"/>
        </a:defRPr>
      </a:lvl9pPr>
    </p:titleStyle>
    <p:bodyStyle>
      <a:lvl1pPr marL="171450" indent="-171450" algn="l" defTabSz="685800" rtl="0" eaLnBrk="1" fontAlgn="base" hangingPunct="1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nake coiled up in the grass&#10;&#10;Description automatically generated">
            <a:extLst>
              <a:ext uri="{FF2B5EF4-FFF2-40B4-BE49-F238E27FC236}">
                <a16:creationId xmlns:a16="http://schemas.microsoft.com/office/drawing/2014/main" id="{5DF63EDA-6D13-0923-0517-5621B20B2E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0" r="21871"/>
          <a:stretch/>
        </p:blipFill>
        <p:spPr>
          <a:xfrm>
            <a:off x="447986" y="1566228"/>
            <a:ext cx="1293001" cy="11768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131339"/>
            </a:solidFill>
          </a:ln>
          <a:effectLst/>
        </p:spPr>
      </p:pic>
      <p:sp>
        <p:nvSpPr>
          <p:cNvPr id="13" name="Rounded Rectangle 9">
            <a:extLst>
              <a:ext uri="{FF2B5EF4-FFF2-40B4-BE49-F238E27FC236}">
                <a16:creationId xmlns:a16="http://schemas.microsoft.com/office/drawing/2014/main" id="{960F0BD1-3BF5-A256-7CA5-BEC830AE930D}"/>
              </a:ext>
            </a:extLst>
          </p:cNvPr>
          <p:cNvSpPr/>
          <p:nvPr/>
        </p:nvSpPr>
        <p:spPr>
          <a:xfrm>
            <a:off x="192088" y="1166813"/>
            <a:ext cx="6467475" cy="3786188"/>
          </a:xfrm>
          <a:prstGeom prst="roundRect">
            <a:avLst>
              <a:gd name="adj" fmla="val 1252"/>
            </a:avLst>
          </a:prstGeom>
          <a:noFill/>
          <a:ln w="28575">
            <a:solidFill>
              <a:srgbClr val="1313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>
                <a:solidFill>
                  <a:srgbClr val="130E3C"/>
                </a:solidFill>
                <a:latin typeface="Arial Rounded MT Bold" panose="020F0704030504030204" pitchFamily="34" charset="77"/>
              </a:rPr>
              <a:t>Activity 1: Tick the reptiles. 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600" dirty="0">
              <a:solidFill>
                <a:srgbClr val="130E3C"/>
              </a:solidFill>
              <a:latin typeface="Arial Rounded MT Bold" panose="020F0704030504030204" pitchFamily="34" charset="77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rgbClr val="130E3C"/>
                </a:solidFill>
                <a:latin typeface="Arial Rounded MT Bold" panose="020F0704030504030204" pitchFamily="34" charset="77"/>
              </a:rPr>
              <a:t> </a:t>
            </a:r>
            <a:r>
              <a:rPr lang="en-GB" sz="1600" dirty="0">
                <a:sym typeface="Wingdings" panose="05000000000000000000" pitchFamily="2" charset="2"/>
              </a:rPr>
              <a:t></a:t>
            </a:r>
            <a:endParaRPr lang="en-GB" sz="1600" dirty="0">
              <a:solidFill>
                <a:srgbClr val="130E3C"/>
              </a:solidFill>
              <a:latin typeface="Arial Rounded MT Bold" panose="020F0704030504030204" pitchFamily="34" charset="77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8821B4D-4D6C-CBF5-CE30-730362D0D784}"/>
              </a:ext>
            </a:extLst>
          </p:cNvPr>
          <p:cNvSpPr txBox="1"/>
          <p:nvPr/>
        </p:nvSpPr>
        <p:spPr>
          <a:xfrm>
            <a:off x="212725" y="5471461"/>
            <a:ext cx="6453188" cy="3842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2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1. In activity 1, you ticked the animals that are reptiles. Explain why the other animals aren’t reptiles. What type of animal are they? What are the features of a reptile? 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endParaRPr lang="en-GB" sz="1200" dirty="0">
              <a:solidFill>
                <a:srgbClr val="131339"/>
              </a:solidFill>
              <a:latin typeface="Arial Rounded MT Bold" panose="020F07040305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2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2. Do all reptiles lay eggs? Why / why not? 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</p:txBody>
      </p:sp>
      <p:sp>
        <p:nvSpPr>
          <p:cNvPr id="3074" name="TextBox 4">
            <a:extLst>
              <a:ext uri="{FF2B5EF4-FFF2-40B4-BE49-F238E27FC236}">
                <a16:creationId xmlns:a16="http://schemas.microsoft.com/office/drawing/2014/main" id="{04998CC2-6417-7F29-EF22-F914C0D156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854075"/>
            <a:ext cx="150971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GB" altLang="en-US" sz="800">
                <a:solidFill>
                  <a:schemeClr val="bg1"/>
                </a:solidFill>
                <a:latin typeface="Arial Rounded MT Bold" panose="020F0704030504030204" pitchFamily="34" charset="0"/>
              </a:rPr>
              <a:t>Session 2</a:t>
            </a:r>
          </a:p>
        </p:txBody>
      </p:sp>
      <p:sp>
        <p:nvSpPr>
          <p:cNvPr id="3075" name="TextBox 5">
            <a:extLst>
              <a:ext uri="{FF2B5EF4-FFF2-40B4-BE49-F238E27FC236}">
                <a16:creationId xmlns:a16="http://schemas.microsoft.com/office/drawing/2014/main" id="{489BAE05-A0F3-D733-FB91-B6F3F45CBD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788" y="190500"/>
            <a:ext cx="3795712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GB" altLang="en-US" sz="1100" dirty="0">
                <a:solidFill>
                  <a:srgbClr val="130E3C"/>
                </a:solidFill>
                <a:latin typeface="Arial Rounded MT Bold" panose="020F0704030504030204" pitchFamily="34" charset="0"/>
              </a:rPr>
              <a:t>Science Week 2025 </a:t>
            </a:r>
          </a:p>
        </p:txBody>
      </p:sp>
      <p:sp>
        <p:nvSpPr>
          <p:cNvPr id="3076" name="TextBox 8">
            <a:extLst>
              <a:ext uri="{FF2B5EF4-FFF2-40B4-BE49-F238E27FC236}">
                <a16:creationId xmlns:a16="http://schemas.microsoft.com/office/drawing/2014/main" id="{8B6AA6DC-4DFC-AA49-5902-2067A5B472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6925" y="9641681"/>
            <a:ext cx="2674937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r" eaLnBrk="1" hangingPunct="1"/>
            <a:r>
              <a:rPr lang="en-GB" altLang="en-US" sz="600" dirty="0">
                <a:solidFill>
                  <a:srgbClr val="130E3C"/>
                </a:solidFill>
                <a:latin typeface="Arial Rounded MT Bold" panose="020F0704030504030204" pitchFamily="34" charset="0"/>
              </a:rPr>
              <a:t>Developing Experts Copyright 2025 All Rights Reserved</a:t>
            </a:r>
          </a:p>
        </p:txBody>
      </p:sp>
      <p:pic>
        <p:nvPicPr>
          <p:cNvPr id="3092" name="Picture 6" descr="A blue square with white letters&#10;&#10;Description automatically generated">
            <a:extLst>
              <a:ext uri="{FF2B5EF4-FFF2-40B4-BE49-F238E27FC236}">
                <a16:creationId xmlns:a16="http://schemas.microsoft.com/office/drawing/2014/main" id="{7E4FDC3B-C10C-1E1E-CB6C-1C66F08A6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8" y="127000"/>
            <a:ext cx="8128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3" name="TextBox 9">
            <a:extLst>
              <a:ext uri="{FF2B5EF4-FFF2-40B4-BE49-F238E27FC236}">
                <a16:creationId xmlns:a16="http://schemas.microsoft.com/office/drawing/2014/main" id="{E3D6F4AA-9C0D-5281-08D7-B27FFA0111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1075" y="363538"/>
            <a:ext cx="48958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GB" sz="1600" b="0" i="0" dirty="0">
                <a:solidFill>
                  <a:srgbClr val="131339"/>
                </a:solidFill>
                <a:effectLst/>
                <a:latin typeface="Arial Rounded MT Bold" panose="020F0704030504030204" pitchFamily="34" charset="0"/>
              </a:rPr>
              <a:t>KS3 - From Scales to Tails: The Evolution and Adaptation of Reptiles </a:t>
            </a:r>
            <a:endParaRPr lang="en-GB" altLang="en-US" sz="1600" dirty="0">
              <a:solidFill>
                <a:srgbClr val="131339"/>
              </a:solidFill>
              <a:latin typeface="Arial Rounded MT Bold" panose="020F0704030504030204" pitchFamily="34" charset="0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F680BF3-1779-2FFB-6B53-64DA93533FD0}"/>
              </a:ext>
            </a:extLst>
          </p:cNvPr>
          <p:cNvCxnSpPr/>
          <p:nvPr/>
        </p:nvCxnSpPr>
        <p:spPr>
          <a:xfrm>
            <a:off x="206375" y="9551988"/>
            <a:ext cx="6453188" cy="0"/>
          </a:xfrm>
          <a:prstGeom prst="line">
            <a:avLst/>
          </a:prstGeom>
          <a:ln w="28575">
            <a:solidFill>
              <a:srgbClr val="130E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28BF3BA-51F2-D409-0A89-C33AA7946DB3}"/>
              </a:ext>
            </a:extLst>
          </p:cNvPr>
          <p:cNvCxnSpPr/>
          <p:nvPr/>
        </p:nvCxnSpPr>
        <p:spPr>
          <a:xfrm>
            <a:off x="206375" y="1000125"/>
            <a:ext cx="6453188" cy="0"/>
          </a:xfrm>
          <a:prstGeom prst="line">
            <a:avLst/>
          </a:prstGeom>
          <a:ln w="28575">
            <a:solidFill>
              <a:srgbClr val="130E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99" name="TextBox 44">
            <a:extLst>
              <a:ext uri="{FF2B5EF4-FFF2-40B4-BE49-F238E27FC236}">
                <a16:creationId xmlns:a16="http://schemas.microsoft.com/office/drawing/2014/main" id="{93DA26FB-2DE6-95A9-6981-925A5B3905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3088" y="1147763"/>
            <a:ext cx="185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100" name="Picture 7" descr="A blue and white logo&#10;&#10;Description automatically generated">
            <a:extLst>
              <a:ext uri="{FF2B5EF4-FFF2-40B4-BE49-F238E27FC236}">
                <a16:creationId xmlns:a16="http://schemas.microsoft.com/office/drawing/2014/main" id="{532613DA-F011-4E97-0654-C039CF8E5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188" y="171450"/>
            <a:ext cx="8413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A lizard with black spots&#10;&#10;Description automatically generated">
            <a:extLst>
              <a:ext uri="{FF2B5EF4-FFF2-40B4-BE49-F238E27FC236}">
                <a16:creationId xmlns:a16="http://schemas.microsoft.com/office/drawing/2014/main" id="{B52932A0-E0A9-15DE-F314-968F4CDFF9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5" r="23214"/>
          <a:stretch/>
        </p:blipFill>
        <p:spPr>
          <a:xfrm>
            <a:off x="2001963" y="3143288"/>
            <a:ext cx="1293002" cy="11734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131339"/>
            </a:solidFill>
          </a:ln>
          <a:effectLst/>
        </p:spPr>
      </p:pic>
      <p:pic>
        <p:nvPicPr>
          <p:cNvPr id="12" name="Picture 11" descr="A turtle on a rock&#10;&#10;Description automatically generated">
            <a:extLst>
              <a:ext uri="{FF2B5EF4-FFF2-40B4-BE49-F238E27FC236}">
                <a16:creationId xmlns:a16="http://schemas.microsoft.com/office/drawing/2014/main" id="{80675258-443A-62D1-CE86-70BD6B24CA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33"/>
          <a:stretch/>
        </p:blipFill>
        <p:spPr>
          <a:xfrm>
            <a:off x="447985" y="3143288"/>
            <a:ext cx="1293001" cy="11734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131339"/>
            </a:solidFill>
          </a:ln>
          <a:effectLst/>
        </p:spPr>
      </p:pic>
      <p:pic>
        <p:nvPicPr>
          <p:cNvPr id="15" name="Picture 14" descr="A turtle swimming in the ocean&#10;&#10;Description automatically generated">
            <a:extLst>
              <a:ext uri="{FF2B5EF4-FFF2-40B4-BE49-F238E27FC236}">
                <a16:creationId xmlns:a16="http://schemas.microsoft.com/office/drawing/2014/main" id="{A2CFEFA3-A774-4004-5592-6D89785258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68" t="16080" r="9845" b="5352"/>
          <a:stretch/>
        </p:blipFill>
        <p:spPr>
          <a:xfrm>
            <a:off x="5109922" y="1572812"/>
            <a:ext cx="1293003" cy="11702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131339"/>
            </a:solidFill>
          </a:ln>
          <a:effectLst/>
        </p:spPr>
      </p:pic>
      <p:pic>
        <p:nvPicPr>
          <p:cNvPr id="19" name="Picture 18" descr="A lizard on a rock&#10;&#10;Description automatically generated">
            <a:extLst>
              <a:ext uri="{FF2B5EF4-FFF2-40B4-BE49-F238E27FC236}">
                <a16:creationId xmlns:a16="http://schemas.microsoft.com/office/drawing/2014/main" id="{C68DF7DC-80CD-F67B-B728-D4DD87AC7A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3" r="5937"/>
          <a:stretch/>
        </p:blipFill>
        <p:spPr>
          <a:xfrm>
            <a:off x="3552399" y="1566229"/>
            <a:ext cx="1293003" cy="11768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131339"/>
            </a:solidFill>
          </a:ln>
          <a:effectLst/>
        </p:spPr>
      </p:pic>
      <p:pic>
        <p:nvPicPr>
          <p:cNvPr id="21" name="Picture 20" descr="An animal standing in the grass&#10;&#10;Description automatically generated">
            <a:extLst>
              <a:ext uri="{FF2B5EF4-FFF2-40B4-BE49-F238E27FC236}">
                <a16:creationId xmlns:a16="http://schemas.microsoft.com/office/drawing/2014/main" id="{3DB8D011-EAAC-51F4-9276-5087A2EBC4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4" r="11781"/>
          <a:stretch/>
        </p:blipFill>
        <p:spPr>
          <a:xfrm>
            <a:off x="2001964" y="1572812"/>
            <a:ext cx="1293002" cy="11734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131339"/>
            </a:solidFill>
          </a:ln>
          <a:effectLst/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4D52564-1BF1-902C-DD7F-06C377CFE9DA}"/>
              </a:ext>
            </a:extLst>
          </p:cNvPr>
          <p:cNvSpPr txBox="1"/>
          <p:nvPr/>
        </p:nvSpPr>
        <p:spPr>
          <a:xfrm>
            <a:off x="654708" y="2782946"/>
            <a:ext cx="6260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snake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0FB49E3-5DF8-DDCB-152C-9AC68A40622C}"/>
              </a:ext>
            </a:extLst>
          </p:cNvPr>
          <p:cNvSpPr txBox="1"/>
          <p:nvPr/>
        </p:nvSpPr>
        <p:spPr>
          <a:xfrm>
            <a:off x="2032613" y="2782634"/>
            <a:ext cx="8851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armadillo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0472586-FEE1-F1C8-E4E2-A302FF3E0450}"/>
              </a:ext>
            </a:extLst>
          </p:cNvPr>
          <p:cNvSpPr txBox="1"/>
          <p:nvPr/>
        </p:nvSpPr>
        <p:spPr>
          <a:xfrm>
            <a:off x="3699533" y="2782946"/>
            <a:ext cx="6292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gecko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EF6D18E-F46D-ED3C-8BA9-A14A8F5ED97D}"/>
              </a:ext>
            </a:extLst>
          </p:cNvPr>
          <p:cNvSpPr txBox="1"/>
          <p:nvPr/>
        </p:nvSpPr>
        <p:spPr>
          <a:xfrm>
            <a:off x="5284798" y="2784189"/>
            <a:ext cx="5888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turtle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18AC53A-EACA-570E-3832-15A3346B2FE5}"/>
              </a:ext>
            </a:extLst>
          </p:cNvPr>
          <p:cNvSpPr txBox="1"/>
          <p:nvPr/>
        </p:nvSpPr>
        <p:spPr>
          <a:xfrm>
            <a:off x="528385" y="4395068"/>
            <a:ext cx="7794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terrapin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BA8C0E6-8C34-666B-C20F-E04BC5BF52E6}"/>
              </a:ext>
            </a:extLst>
          </p:cNvPr>
          <p:cNvSpPr txBox="1"/>
          <p:nvPr/>
        </p:nvSpPr>
        <p:spPr>
          <a:xfrm>
            <a:off x="2178061" y="4387848"/>
            <a:ext cx="5464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newt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561AF6E5-62DF-00ED-D573-47CF3F42220D}"/>
              </a:ext>
            </a:extLst>
          </p:cNvPr>
          <p:cNvSpPr/>
          <p:nvPr/>
        </p:nvSpPr>
        <p:spPr>
          <a:xfrm>
            <a:off x="1280777" y="2817973"/>
            <a:ext cx="246362" cy="250385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130E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83E2F7C4-0878-31D4-30C2-46043BD22850}"/>
              </a:ext>
            </a:extLst>
          </p:cNvPr>
          <p:cNvSpPr/>
          <p:nvPr/>
        </p:nvSpPr>
        <p:spPr>
          <a:xfrm>
            <a:off x="2917792" y="2814010"/>
            <a:ext cx="246362" cy="250385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130E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19710656-97AB-0770-79C6-2F3D778A8D35}"/>
              </a:ext>
            </a:extLst>
          </p:cNvPr>
          <p:cNvSpPr/>
          <p:nvPr/>
        </p:nvSpPr>
        <p:spPr>
          <a:xfrm>
            <a:off x="4332545" y="2817973"/>
            <a:ext cx="246362" cy="250385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130E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2D42DFC1-74B8-33E1-3E37-B2152E1C7889}"/>
              </a:ext>
            </a:extLst>
          </p:cNvPr>
          <p:cNvSpPr/>
          <p:nvPr/>
        </p:nvSpPr>
        <p:spPr>
          <a:xfrm>
            <a:off x="5871845" y="2809248"/>
            <a:ext cx="246362" cy="250385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130E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57A0F2AC-CAC1-3F21-E943-7023CDC7F4D9}"/>
              </a:ext>
            </a:extLst>
          </p:cNvPr>
          <p:cNvSpPr/>
          <p:nvPr/>
        </p:nvSpPr>
        <p:spPr>
          <a:xfrm>
            <a:off x="1280777" y="4413684"/>
            <a:ext cx="246362" cy="250385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130E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E5E47620-5915-5A9A-294B-6F16B8DAB163}"/>
              </a:ext>
            </a:extLst>
          </p:cNvPr>
          <p:cNvSpPr/>
          <p:nvPr/>
        </p:nvSpPr>
        <p:spPr>
          <a:xfrm>
            <a:off x="2742829" y="4413542"/>
            <a:ext cx="246362" cy="250385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130E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 descr="A close-up of a worm&#10;&#10;AI-generated content may be incorrect.">
            <a:extLst>
              <a:ext uri="{FF2B5EF4-FFF2-40B4-BE49-F238E27FC236}">
                <a16:creationId xmlns:a16="http://schemas.microsoft.com/office/drawing/2014/main" id="{F4C71229-4766-4558-AF21-F87A120FB7A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8" t="7974" r="30499" b="18227"/>
          <a:stretch/>
        </p:blipFill>
        <p:spPr>
          <a:xfrm>
            <a:off x="3552399" y="3142461"/>
            <a:ext cx="1293001" cy="11768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131339"/>
            </a:solidFill>
          </a:ln>
          <a:effectLst/>
        </p:spPr>
      </p:pic>
      <p:pic>
        <p:nvPicPr>
          <p:cNvPr id="5" name="Picture 4" descr="An animal on the grass&#10;&#10;AI-generated content may be incorrect.">
            <a:extLst>
              <a:ext uri="{FF2B5EF4-FFF2-40B4-BE49-F238E27FC236}">
                <a16:creationId xmlns:a16="http://schemas.microsoft.com/office/drawing/2014/main" id="{E028C1B2-B51D-8B11-70FD-725E6882A55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1" r="12147"/>
          <a:stretch/>
        </p:blipFill>
        <p:spPr>
          <a:xfrm>
            <a:off x="5109921" y="3142461"/>
            <a:ext cx="1293003" cy="11702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131339"/>
            </a:solidFill>
          </a:ln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55E26B-15FE-AD86-DB98-7E6183AE6336}"/>
              </a:ext>
            </a:extLst>
          </p:cNvPr>
          <p:cNvSpPr txBox="1"/>
          <p:nvPr/>
        </p:nvSpPr>
        <p:spPr>
          <a:xfrm>
            <a:off x="3699533" y="4376320"/>
            <a:ext cx="6790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>
                <a:solidFill>
                  <a:srgbClr val="131339"/>
                </a:solidFill>
                <a:latin typeface="Arial Rounded MT Bold" panose="020F0704030504030204" pitchFamily="34" charset="0"/>
              </a:rPr>
              <a:t>blanus</a:t>
            </a:r>
            <a:endParaRPr lang="en-GB" sz="1200" dirty="0">
              <a:solidFill>
                <a:srgbClr val="131339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0909E24-EE2C-A60B-0503-6146DE2420D4}"/>
              </a:ext>
            </a:extLst>
          </p:cNvPr>
          <p:cNvSpPr/>
          <p:nvPr/>
        </p:nvSpPr>
        <p:spPr>
          <a:xfrm>
            <a:off x="4332545" y="4411347"/>
            <a:ext cx="246362" cy="250385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130E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0E96A2-9573-2BC6-6EA2-662074560EAF}"/>
              </a:ext>
            </a:extLst>
          </p:cNvPr>
          <p:cNvSpPr txBox="1"/>
          <p:nvPr/>
        </p:nvSpPr>
        <p:spPr>
          <a:xfrm>
            <a:off x="5105682" y="4377307"/>
            <a:ext cx="8268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pangolin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183A48A-8BBC-1E24-E2C8-C485A7B9CF8F}"/>
              </a:ext>
            </a:extLst>
          </p:cNvPr>
          <p:cNvSpPr/>
          <p:nvPr/>
        </p:nvSpPr>
        <p:spPr>
          <a:xfrm>
            <a:off x="5871845" y="4407955"/>
            <a:ext cx="246362" cy="250385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130E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ounded Rectangle 9">
            <a:extLst>
              <a:ext uri="{FF2B5EF4-FFF2-40B4-BE49-F238E27FC236}">
                <a16:creationId xmlns:a16="http://schemas.microsoft.com/office/drawing/2014/main" id="{024E9AB8-C2DB-6863-B320-6C925D35B2E7}"/>
              </a:ext>
            </a:extLst>
          </p:cNvPr>
          <p:cNvSpPr/>
          <p:nvPr/>
        </p:nvSpPr>
        <p:spPr>
          <a:xfrm>
            <a:off x="192087" y="5129503"/>
            <a:ext cx="6467475" cy="4250715"/>
          </a:xfrm>
          <a:prstGeom prst="roundRect">
            <a:avLst>
              <a:gd name="adj" fmla="val 1206"/>
            </a:avLst>
          </a:prstGeom>
          <a:noFill/>
          <a:ln w="28575">
            <a:solidFill>
              <a:srgbClr val="1313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>
                <a:solidFill>
                  <a:srgbClr val="130E3C"/>
                </a:solidFill>
                <a:latin typeface="Arial Rounded MT Bold" panose="020F0704030504030204" pitchFamily="34" charset="77"/>
              </a:rPr>
              <a:t>Activity 2: Answer the questions below. 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600" dirty="0">
              <a:solidFill>
                <a:srgbClr val="130E3C"/>
              </a:solidFill>
              <a:latin typeface="Arial Rounded MT Bold" panose="020F0704030504030204" pitchFamily="34" charset="77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rgbClr val="130E3C"/>
                </a:solidFill>
                <a:latin typeface="Arial Rounded MT Bold" panose="020F0704030504030204" pitchFamily="34" charset="77"/>
              </a:rPr>
              <a:t> </a:t>
            </a:r>
            <a:r>
              <a:rPr lang="en-GB" sz="1600" dirty="0">
                <a:sym typeface="Wingdings" panose="05000000000000000000" pitchFamily="2" charset="2"/>
              </a:rPr>
              <a:t></a:t>
            </a:r>
            <a:endParaRPr lang="en-GB" sz="1600" dirty="0">
              <a:solidFill>
                <a:srgbClr val="130E3C"/>
              </a:solidFill>
              <a:latin typeface="Arial Rounded MT Bold" panose="020F0704030504030204" pitchFamily="34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F10232-469F-00AC-8BD2-4B8A7613B2BB}"/>
              </a:ext>
            </a:extLst>
          </p:cNvPr>
          <p:cNvSpPr txBox="1"/>
          <p:nvPr/>
        </p:nvSpPr>
        <p:spPr>
          <a:xfrm>
            <a:off x="0" y="9664670"/>
            <a:ext cx="44798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1</a:t>
            </a:r>
            <a:endParaRPr lang="en-GB" sz="10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E7CB50-C55D-3276-074C-CE604F0F11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4">
            <a:extLst>
              <a:ext uri="{FF2B5EF4-FFF2-40B4-BE49-F238E27FC236}">
                <a16:creationId xmlns:a16="http://schemas.microsoft.com/office/drawing/2014/main" id="{21A93431-662D-F014-FD55-0FFEB0BA1B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854075"/>
            <a:ext cx="150971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GB" altLang="en-US" sz="800">
                <a:solidFill>
                  <a:schemeClr val="bg1"/>
                </a:solidFill>
                <a:latin typeface="Arial Rounded MT Bold" panose="020F0704030504030204" pitchFamily="34" charset="0"/>
              </a:rPr>
              <a:t>Session 2</a:t>
            </a:r>
          </a:p>
        </p:txBody>
      </p:sp>
      <p:sp>
        <p:nvSpPr>
          <p:cNvPr id="3075" name="TextBox 5">
            <a:extLst>
              <a:ext uri="{FF2B5EF4-FFF2-40B4-BE49-F238E27FC236}">
                <a16:creationId xmlns:a16="http://schemas.microsoft.com/office/drawing/2014/main" id="{5E9259CF-B0D4-3661-FA30-4BBED933DC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788" y="190500"/>
            <a:ext cx="3795712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GB" altLang="en-US" sz="1100" dirty="0">
                <a:solidFill>
                  <a:srgbClr val="130E3C"/>
                </a:solidFill>
                <a:latin typeface="Arial Rounded MT Bold" panose="020F0704030504030204" pitchFamily="34" charset="0"/>
              </a:rPr>
              <a:t>Science Week 2025 </a:t>
            </a:r>
          </a:p>
        </p:txBody>
      </p:sp>
      <p:sp>
        <p:nvSpPr>
          <p:cNvPr id="13" name="Rounded Rectangle 9">
            <a:extLst>
              <a:ext uri="{FF2B5EF4-FFF2-40B4-BE49-F238E27FC236}">
                <a16:creationId xmlns:a16="http://schemas.microsoft.com/office/drawing/2014/main" id="{B3B09218-1EC5-2EEC-6BED-83E4BF64C4F7}"/>
              </a:ext>
            </a:extLst>
          </p:cNvPr>
          <p:cNvSpPr/>
          <p:nvPr/>
        </p:nvSpPr>
        <p:spPr>
          <a:xfrm>
            <a:off x="192088" y="1166812"/>
            <a:ext cx="6467475" cy="8230018"/>
          </a:xfrm>
          <a:prstGeom prst="roundRect">
            <a:avLst>
              <a:gd name="adj" fmla="val 588"/>
            </a:avLst>
          </a:prstGeom>
          <a:noFill/>
          <a:ln w="28575">
            <a:solidFill>
              <a:srgbClr val="1313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200" dirty="0">
              <a:solidFill>
                <a:srgbClr val="130E3C"/>
              </a:solidFill>
              <a:latin typeface="Arial Rounded MT Bold" panose="020F0704030504030204" pitchFamily="34" charset="77"/>
            </a:endParaRPr>
          </a:p>
        </p:txBody>
      </p:sp>
      <p:pic>
        <p:nvPicPr>
          <p:cNvPr id="3092" name="Picture 6" descr="A blue square with white letters&#10;&#10;Description automatically generated">
            <a:extLst>
              <a:ext uri="{FF2B5EF4-FFF2-40B4-BE49-F238E27FC236}">
                <a16:creationId xmlns:a16="http://schemas.microsoft.com/office/drawing/2014/main" id="{7A7DB720-86C5-46E2-392C-08A63C1A6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8" y="127000"/>
            <a:ext cx="8128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FBBEF12-9657-62F5-52B2-83AACB8E03C6}"/>
              </a:ext>
            </a:extLst>
          </p:cNvPr>
          <p:cNvCxnSpPr/>
          <p:nvPr/>
        </p:nvCxnSpPr>
        <p:spPr>
          <a:xfrm>
            <a:off x="206375" y="9551988"/>
            <a:ext cx="6453188" cy="0"/>
          </a:xfrm>
          <a:prstGeom prst="line">
            <a:avLst/>
          </a:prstGeom>
          <a:ln w="28575">
            <a:solidFill>
              <a:srgbClr val="130E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F671548-BF0E-AEDA-AE1E-E9053CB5BBE6}"/>
              </a:ext>
            </a:extLst>
          </p:cNvPr>
          <p:cNvCxnSpPr/>
          <p:nvPr/>
        </p:nvCxnSpPr>
        <p:spPr>
          <a:xfrm>
            <a:off x="206375" y="1000125"/>
            <a:ext cx="6453188" cy="0"/>
          </a:xfrm>
          <a:prstGeom prst="line">
            <a:avLst/>
          </a:prstGeom>
          <a:ln w="28575">
            <a:solidFill>
              <a:srgbClr val="130E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99" name="TextBox 44">
            <a:extLst>
              <a:ext uri="{FF2B5EF4-FFF2-40B4-BE49-F238E27FC236}">
                <a16:creationId xmlns:a16="http://schemas.microsoft.com/office/drawing/2014/main" id="{FEE9081A-1E7D-F9CC-99CA-91DC88CAA9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3088" y="1147763"/>
            <a:ext cx="185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100" name="Picture 7" descr="A blue and white logo&#10;&#10;Description automatically generated">
            <a:extLst>
              <a:ext uri="{FF2B5EF4-FFF2-40B4-BE49-F238E27FC236}">
                <a16:creationId xmlns:a16="http://schemas.microsoft.com/office/drawing/2014/main" id="{D2F608F3-21C0-E888-6E32-B2C2DCE52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188" y="171450"/>
            <a:ext cx="8413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 red and black snake on a rock&#10;&#10;Description automatically generated">
            <a:extLst>
              <a:ext uri="{FF2B5EF4-FFF2-40B4-BE49-F238E27FC236}">
                <a16:creationId xmlns:a16="http://schemas.microsoft.com/office/drawing/2014/main" id="{FD6D38E4-2849-2650-966E-3ED78EBACF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7" t="18645" r="13263"/>
          <a:stretch/>
        </p:blipFill>
        <p:spPr>
          <a:xfrm>
            <a:off x="686727" y="2243807"/>
            <a:ext cx="2277800" cy="1617032"/>
          </a:xfrm>
          <a:prstGeom prst="roundRect">
            <a:avLst>
              <a:gd name="adj" fmla="val 3253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131339"/>
            </a:solidFill>
          </a:ln>
          <a:effectLst/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FCF7662-442B-C0A4-6492-F009E642BEC0}"/>
              </a:ext>
            </a:extLst>
          </p:cNvPr>
          <p:cNvSpPr txBox="1"/>
          <p:nvPr/>
        </p:nvSpPr>
        <p:spPr>
          <a:xfrm>
            <a:off x="214315" y="4051291"/>
            <a:ext cx="3222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</p:txBody>
      </p:sp>
      <p:pic>
        <p:nvPicPr>
          <p:cNvPr id="20" name="Picture 19" descr="A colorful chameleon on a branch&#10;&#10;Description automatically generated">
            <a:extLst>
              <a:ext uri="{FF2B5EF4-FFF2-40B4-BE49-F238E27FC236}">
                <a16:creationId xmlns:a16="http://schemas.microsoft.com/office/drawing/2014/main" id="{D6054E2B-B9E9-73A9-6281-4A1EBC5595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9" r="3559"/>
          <a:stretch/>
        </p:blipFill>
        <p:spPr>
          <a:xfrm>
            <a:off x="3927359" y="2242979"/>
            <a:ext cx="2241783" cy="1617032"/>
          </a:xfrm>
          <a:prstGeom prst="roundRect">
            <a:avLst>
              <a:gd name="adj" fmla="val 4020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131339"/>
            </a:solidFill>
          </a:ln>
          <a:effectLst/>
        </p:spPr>
      </p:pic>
      <p:sp>
        <p:nvSpPr>
          <p:cNvPr id="3" name="TextBox 9">
            <a:extLst>
              <a:ext uri="{FF2B5EF4-FFF2-40B4-BE49-F238E27FC236}">
                <a16:creationId xmlns:a16="http://schemas.microsoft.com/office/drawing/2014/main" id="{1D8E97EB-D530-F9FB-7E6A-AB838974CC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1075" y="363538"/>
            <a:ext cx="48958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GB" sz="1600" b="0" i="0" dirty="0">
                <a:solidFill>
                  <a:srgbClr val="131339"/>
                </a:solidFill>
                <a:effectLst/>
                <a:latin typeface="Arial Rounded MT Bold" panose="020F0704030504030204" pitchFamily="34" charset="0"/>
              </a:rPr>
              <a:t>KS3 - From Scales to Tails: The Evolution and Adaptation of Reptiles</a:t>
            </a:r>
            <a:endParaRPr lang="en-GB" altLang="en-US" sz="1600" dirty="0">
              <a:solidFill>
                <a:srgbClr val="131339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B8A4B6-46D8-6B7C-93C6-ED0CB89B65AA}"/>
              </a:ext>
            </a:extLst>
          </p:cNvPr>
          <p:cNvSpPr txBox="1"/>
          <p:nvPr/>
        </p:nvSpPr>
        <p:spPr>
          <a:xfrm>
            <a:off x="192088" y="1197064"/>
            <a:ext cx="646747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>
                <a:solidFill>
                  <a:srgbClr val="130E3C"/>
                </a:solidFill>
                <a:latin typeface="Arial Rounded MT Bold" panose="020F0704030504030204" pitchFamily="34" charset="77"/>
              </a:rPr>
              <a:t>Activity 3: Analyse adaptations. Each of the reptiles below have different adaptations and habitats. Underneath each image, describe the reptile’s habitat and how it has adapted for survival. You could include: their skin / scales; their limbs and movement; their feeding method; their defence mechanisms or how they reproduce. </a:t>
            </a:r>
            <a:endParaRPr lang="en-GB" sz="1600" dirty="0">
              <a:solidFill>
                <a:srgbClr val="130E3C"/>
              </a:solidFill>
              <a:latin typeface="Arial Rounded MT Bold" panose="020F0704030504030204" pitchFamily="34" charset="77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200" dirty="0">
              <a:solidFill>
                <a:srgbClr val="130E3C"/>
              </a:solidFill>
              <a:latin typeface="Arial Rounded MT Bold" panose="020F0704030504030204" pitchFamily="34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44CCEA-5C28-9B7A-C598-936E99B0E704}"/>
              </a:ext>
            </a:extLst>
          </p:cNvPr>
          <p:cNvSpPr txBox="1"/>
          <p:nvPr/>
        </p:nvSpPr>
        <p:spPr>
          <a:xfrm>
            <a:off x="3436939" y="4051291"/>
            <a:ext cx="3222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</p:txBody>
      </p:sp>
      <p:pic>
        <p:nvPicPr>
          <p:cNvPr id="10" name="Picture 9" descr="A lizard on a rock&#10;&#10;AI-generated content may be incorrect.">
            <a:extLst>
              <a:ext uri="{FF2B5EF4-FFF2-40B4-BE49-F238E27FC236}">
                <a16:creationId xmlns:a16="http://schemas.microsoft.com/office/drawing/2014/main" id="{28F8525D-B996-69C0-C1BE-84B5D227BC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3" t="28784" r="10993"/>
          <a:stretch/>
        </p:blipFill>
        <p:spPr>
          <a:xfrm>
            <a:off x="691288" y="5779874"/>
            <a:ext cx="2277800" cy="1664404"/>
          </a:xfrm>
          <a:prstGeom prst="roundRect">
            <a:avLst>
              <a:gd name="adj" fmla="val 4353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131339"/>
            </a:solidFill>
          </a:ln>
          <a:effectLst/>
        </p:spPr>
      </p:pic>
      <p:pic>
        <p:nvPicPr>
          <p:cNvPr id="15" name="Picture 14" descr="A person holding a small lizard&#10;&#10;AI-generated content may be incorrect.">
            <a:extLst>
              <a:ext uri="{FF2B5EF4-FFF2-40B4-BE49-F238E27FC236}">
                <a16:creationId xmlns:a16="http://schemas.microsoft.com/office/drawing/2014/main" id="{58859696-D588-A6FE-5546-A4A3F0328A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8"/>
          <a:stretch/>
        </p:blipFill>
        <p:spPr>
          <a:xfrm>
            <a:off x="3931920" y="5779046"/>
            <a:ext cx="2241783" cy="1664404"/>
          </a:xfrm>
          <a:prstGeom prst="roundRect">
            <a:avLst>
              <a:gd name="adj" fmla="val 4353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131339"/>
            </a:solidFill>
          </a:ln>
          <a:effectLst/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C7F40E1-4A32-A209-AB81-D3965BB2C05C}"/>
              </a:ext>
            </a:extLst>
          </p:cNvPr>
          <p:cNvSpPr txBox="1"/>
          <p:nvPr/>
        </p:nvSpPr>
        <p:spPr>
          <a:xfrm>
            <a:off x="192088" y="7740018"/>
            <a:ext cx="3222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1187363-D36C-DB38-5A50-680E8EF8ABC0}"/>
              </a:ext>
            </a:extLst>
          </p:cNvPr>
          <p:cNvSpPr txBox="1"/>
          <p:nvPr/>
        </p:nvSpPr>
        <p:spPr>
          <a:xfrm>
            <a:off x="3414712" y="7740018"/>
            <a:ext cx="3222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7311E2E-FAEA-D40F-7F47-60BC6C2532B5}"/>
              </a:ext>
            </a:extLst>
          </p:cNvPr>
          <p:cNvSpPr txBox="1"/>
          <p:nvPr/>
        </p:nvSpPr>
        <p:spPr>
          <a:xfrm>
            <a:off x="1301775" y="3715656"/>
            <a:ext cx="1047704" cy="306467"/>
          </a:xfrm>
          <a:prstGeom prst="roundRect">
            <a:avLst/>
          </a:prstGeom>
          <a:solidFill>
            <a:srgbClr val="FFFFFF"/>
          </a:solidFill>
          <a:ln>
            <a:solidFill>
              <a:srgbClr val="131339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1200" dirty="0">
                <a:latin typeface="Arial Rounded MT Bold" panose="020F0704030504030204" pitchFamily="34" charset="0"/>
              </a:rPr>
              <a:t>king snake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7EECCD6-2FF9-2EFF-8A97-87CDEFA04D3E}"/>
              </a:ext>
            </a:extLst>
          </p:cNvPr>
          <p:cNvSpPr txBox="1"/>
          <p:nvPr/>
        </p:nvSpPr>
        <p:spPr>
          <a:xfrm>
            <a:off x="4538688" y="3715656"/>
            <a:ext cx="1033416" cy="306467"/>
          </a:xfrm>
          <a:prstGeom prst="roundRect">
            <a:avLst/>
          </a:prstGeom>
          <a:solidFill>
            <a:srgbClr val="FFFFFF"/>
          </a:solidFill>
          <a:ln>
            <a:solidFill>
              <a:srgbClr val="13133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Arial Rounded MT Bold" panose="020F0704030504030204" pitchFamily="34" charset="0"/>
              </a:rPr>
              <a:t>chameleon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56BCDC5-26B9-694A-D178-2D12B9FBB2E5}"/>
              </a:ext>
            </a:extLst>
          </p:cNvPr>
          <p:cNvSpPr txBox="1"/>
          <p:nvPr/>
        </p:nvSpPr>
        <p:spPr>
          <a:xfrm>
            <a:off x="862486" y="7319621"/>
            <a:ext cx="1935410" cy="306467"/>
          </a:xfrm>
          <a:prstGeom prst="roundRect">
            <a:avLst/>
          </a:prstGeom>
          <a:solidFill>
            <a:srgbClr val="FFFFFF"/>
          </a:solidFill>
          <a:ln>
            <a:solidFill>
              <a:srgbClr val="131339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1200" dirty="0">
                <a:latin typeface="Arial Rounded MT Bold" panose="020F0704030504030204" pitchFamily="34" charset="0"/>
              </a:rPr>
              <a:t>spiny-tailed </a:t>
            </a:r>
            <a:r>
              <a:rPr lang="en-GB" sz="1200" dirty="0" err="1">
                <a:latin typeface="Arial Rounded MT Bold" panose="020F0704030504030204" pitchFamily="34" charset="0"/>
              </a:rPr>
              <a:t>mastigure</a:t>
            </a:r>
            <a:r>
              <a:rPr lang="en-GB" sz="1200" dirty="0">
                <a:latin typeface="Arial Rounded MT Bold" panose="020F0704030504030204" pitchFamily="34" charset="0"/>
              </a:rPr>
              <a:t> 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D75BEFF-BB35-7A82-3A94-D36FBD255844}"/>
              </a:ext>
            </a:extLst>
          </p:cNvPr>
          <p:cNvSpPr txBox="1"/>
          <p:nvPr/>
        </p:nvSpPr>
        <p:spPr>
          <a:xfrm>
            <a:off x="4233015" y="7314485"/>
            <a:ext cx="1735428" cy="306467"/>
          </a:xfrm>
          <a:prstGeom prst="roundRect">
            <a:avLst/>
          </a:prstGeom>
          <a:solidFill>
            <a:srgbClr val="FFFFFF"/>
          </a:solidFill>
          <a:ln>
            <a:solidFill>
              <a:srgbClr val="131339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1200" dirty="0">
                <a:latin typeface="Arial Rounded MT Bold" panose="020F0704030504030204" pitchFamily="34" charset="0"/>
              </a:rPr>
              <a:t>New Zealand gecko  </a:t>
            </a:r>
          </a:p>
        </p:txBody>
      </p:sp>
      <p:sp>
        <p:nvSpPr>
          <p:cNvPr id="30" name="TextBox 8">
            <a:extLst>
              <a:ext uri="{FF2B5EF4-FFF2-40B4-BE49-F238E27FC236}">
                <a16:creationId xmlns:a16="http://schemas.microsoft.com/office/drawing/2014/main" id="{535F1C0F-8F37-42A7-ACD2-C977CF4347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6925" y="9641681"/>
            <a:ext cx="2674937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r" eaLnBrk="1" hangingPunct="1"/>
            <a:r>
              <a:rPr lang="en-GB" altLang="en-US" sz="600" dirty="0">
                <a:solidFill>
                  <a:srgbClr val="130E3C"/>
                </a:solidFill>
                <a:latin typeface="Arial Rounded MT Bold" panose="020F0704030504030204" pitchFamily="34" charset="0"/>
              </a:rPr>
              <a:t>Developing Experts Copyright 2025 All Rights Reserved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FDD7854-AAC1-2665-F088-5ED8CDFFF8B1}"/>
              </a:ext>
            </a:extLst>
          </p:cNvPr>
          <p:cNvSpPr txBox="1"/>
          <p:nvPr/>
        </p:nvSpPr>
        <p:spPr>
          <a:xfrm>
            <a:off x="0" y="9664670"/>
            <a:ext cx="44798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2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35843259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FA69E7-E850-2C51-EF24-507CE5B8EA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4">
            <a:extLst>
              <a:ext uri="{FF2B5EF4-FFF2-40B4-BE49-F238E27FC236}">
                <a16:creationId xmlns:a16="http://schemas.microsoft.com/office/drawing/2014/main" id="{30AF30CD-D5E1-E49D-2D5A-FC907E1D17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854075"/>
            <a:ext cx="150971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GB" altLang="en-US" sz="800">
                <a:solidFill>
                  <a:schemeClr val="bg1"/>
                </a:solidFill>
                <a:latin typeface="Arial Rounded MT Bold" panose="020F0704030504030204" pitchFamily="34" charset="0"/>
              </a:rPr>
              <a:t>Session 2</a:t>
            </a:r>
          </a:p>
        </p:txBody>
      </p:sp>
      <p:sp>
        <p:nvSpPr>
          <p:cNvPr id="3075" name="TextBox 5">
            <a:extLst>
              <a:ext uri="{FF2B5EF4-FFF2-40B4-BE49-F238E27FC236}">
                <a16:creationId xmlns:a16="http://schemas.microsoft.com/office/drawing/2014/main" id="{5408C956-D2C0-DE6E-2EEB-071451404E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788" y="190500"/>
            <a:ext cx="3795712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GB" altLang="en-US" sz="1100" dirty="0">
                <a:solidFill>
                  <a:srgbClr val="130E3C"/>
                </a:solidFill>
                <a:latin typeface="Arial Rounded MT Bold" panose="020F0704030504030204" pitchFamily="34" charset="0"/>
              </a:rPr>
              <a:t>Science Week 2025 </a:t>
            </a:r>
          </a:p>
        </p:txBody>
      </p:sp>
      <p:sp>
        <p:nvSpPr>
          <p:cNvPr id="13" name="Rounded Rectangle 9">
            <a:extLst>
              <a:ext uri="{FF2B5EF4-FFF2-40B4-BE49-F238E27FC236}">
                <a16:creationId xmlns:a16="http://schemas.microsoft.com/office/drawing/2014/main" id="{BA4DA927-EE1D-275B-208D-77E3874485FB}"/>
              </a:ext>
            </a:extLst>
          </p:cNvPr>
          <p:cNvSpPr/>
          <p:nvPr/>
        </p:nvSpPr>
        <p:spPr>
          <a:xfrm>
            <a:off x="192088" y="1166812"/>
            <a:ext cx="6467475" cy="8230018"/>
          </a:xfrm>
          <a:prstGeom prst="roundRect">
            <a:avLst>
              <a:gd name="adj" fmla="val 1923"/>
            </a:avLst>
          </a:prstGeom>
          <a:noFill/>
          <a:ln w="28575">
            <a:solidFill>
              <a:srgbClr val="1313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200" dirty="0">
              <a:solidFill>
                <a:srgbClr val="130E3C"/>
              </a:solidFill>
              <a:latin typeface="Arial Rounded MT Bold" panose="020F0704030504030204" pitchFamily="34" charset="77"/>
            </a:endParaRPr>
          </a:p>
        </p:txBody>
      </p:sp>
      <p:pic>
        <p:nvPicPr>
          <p:cNvPr id="3092" name="Picture 6" descr="A blue square with white letters&#10;&#10;Description automatically generated">
            <a:extLst>
              <a:ext uri="{FF2B5EF4-FFF2-40B4-BE49-F238E27FC236}">
                <a16:creationId xmlns:a16="http://schemas.microsoft.com/office/drawing/2014/main" id="{71D4B607-F88C-C36F-A3EC-46036B577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8" y="127000"/>
            <a:ext cx="8128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9736C31-F569-4B33-5563-DD2721C1AA76}"/>
              </a:ext>
            </a:extLst>
          </p:cNvPr>
          <p:cNvCxnSpPr/>
          <p:nvPr/>
        </p:nvCxnSpPr>
        <p:spPr>
          <a:xfrm>
            <a:off x="206375" y="9551988"/>
            <a:ext cx="6453188" cy="0"/>
          </a:xfrm>
          <a:prstGeom prst="line">
            <a:avLst/>
          </a:prstGeom>
          <a:ln w="28575">
            <a:solidFill>
              <a:srgbClr val="130E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9757737-C44A-24A1-CE41-AEE427F5FEE1}"/>
              </a:ext>
            </a:extLst>
          </p:cNvPr>
          <p:cNvCxnSpPr/>
          <p:nvPr/>
        </p:nvCxnSpPr>
        <p:spPr>
          <a:xfrm>
            <a:off x="206375" y="1000125"/>
            <a:ext cx="6453188" cy="0"/>
          </a:xfrm>
          <a:prstGeom prst="line">
            <a:avLst/>
          </a:prstGeom>
          <a:ln w="28575">
            <a:solidFill>
              <a:srgbClr val="130E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99" name="TextBox 44">
            <a:extLst>
              <a:ext uri="{FF2B5EF4-FFF2-40B4-BE49-F238E27FC236}">
                <a16:creationId xmlns:a16="http://schemas.microsoft.com/office/drawing/2014/main" id="{E3F90AB7-0DE2-37E1-2057-E2768849C7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3088" y="1147763"/>
            <a:ext cx="185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100" name="Picture 7" descr="A blue and white logo&#10;&#10;Description automatically generated">
            <a:extLst>
              <a:ext uri="{FF2B5EF4-FFF2-40B4-BE49-F238E27FC236}">
                <a16:creationId xmlns:a16="http://schemas.microsoft.com/office/drawing/2014/main" id="{9F609EB8-F641-EC3A-9CC2-E115CE29CB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188" y="171450"/>
            <a:ext cx="8413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7133BAB-E750-4004-6B23-C4B491FA39EF}"/>
              </a:ext>
            </a:extLst>
          </p:cNvPr>
          <p:cNvSpPr txBox="1"/>
          <p:nvPr/>
        </p:nvSpPr>
        <p:spPr>
          <a:xfrm>
            <a:off x="206375" y="1217036"/>
            <a:ext cx="64531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>
                <a:solidFill>
                  <a:srgbClr val="130E3C"/>
                </a:solidFill>
                <a:latin typeface="Arial Rounded MT Bold" panose="020F0704030504030204" pitchFamily="34" charset="77"/>
              </a:rPr>
              <a:t>Activity 4: Compare a turtle, tortoise and terrapin. Label the image below, including any adaptations.    </a:t>
            </a:r>
          </a:p>
        </p:txBody>
      </p:sp>
      <p:pic>
        <p:nvPicPr>
          <p:cNvPr id="6" name="Picture 5" descr="A turtle and a turtle&#10;&#10;Description automatically generated">
            <a:extLst>
              <a:ext uri="{FF2B5EF4-FFF2-40B4-BE49-F238E27FC236}">
                <a16:creationId xmlns:a16="http://schemas.microsoft.com/office/drawing/2014/main" id="{9DEC42B8-9A8E-63C3-E91D-4A79827852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1" r="8576"/>
          <a:stretch/>
        </p:blipFill>
        <p:spPr>
          <a:xfrm>
            <a:off x="1009294" y="2195657"/>
            <a:ext cx="4847349" cy="4896782"/>
          </a:xfrm>
          <a:prstGeom prst="rect">
            <a:avLst/>
          </a:prstGeom>
        </p:spPr>
      </p:pic>
      <p:pic>
        <p:nvPicPr>
          <p:cNvPr id="9" name="Picture 8" descr="A turtle on a rock&#10;&#10;Description automatically generated">
            <a:extLst>
              <a:ext uri="{FF2B5EF4-FFF2-40B4-BE49-F238E27FC236}">
                <a16:creationId xmlns:a16="http://schemas.microsoft.com/office/drawing/2014/main" id="{FE3CA612-4E21-16E5-D49D-FBEF064580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3" t="9548" r="2893" b="8943"/>
          <a:stretch/>
        </p:blipFill>
        <p:spPr>
          <a:xfrm>
            <a:off x="386485" y="7609395"/>
            <a:ext cx="1691698" cy="14415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131339"/>
            </a:solidFill>
          </a:ln>
          <a:effectLst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B26AAE1-33C2-EB91-C5EE-88833B39E3D8}"/>
              </a:ext>
            </a:extLst>
          </p:cNvPr>
          <p:cNvSpPr txBox="1"/>
          <p:nvPr/>
        </p:nvSpPr>
        <p:spPr>
          <a:xfrm>
            <a:off x="822558" y="9067611"/>
            <a:ext cx="81955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solidFill>
                  <a:srgbClr val="130E3C"/>
                </a:solidFill>
                <a:latin typeface="Arial Rounded MT Bold" panose="020F0704030504030204" pitchFamily="34" charset="77"/>
              </a:rPr>
              <a:t>terrapin</a:t>
            </a:r>
            <a:endParaRPr lang="en-GB" sz="1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ABE0EF-4706-6F9C-69DF-05A3BC7201B3}"/>
              </a:ext>
            </a:extLst>
          </p:cNvPr>
          <p:cNvSpPr txBox="1"/>
          <p:nvPr/>
        </p:nvSpPr>
        <p:spPr>
          <a:xfrm>
            <a:off x="2171699" y="7571811"/>
            <a:ext cx="441960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130E3C"/>
                </a:solidFill>
                <a:latin typeface="Arial Rounded MT Bold" panose="020F0704030504030204" pitchFamily="34" charset="77"/>
              </a:rPr>
              <a:t>What are the key differences between a turtle, tortoise and terrapin? 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 </a:t>
            </a:r>
            <a:endParaRPr lang="en-GB" sz="1200" dirty="0"/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4BF978E6-8CAF-BCDB-DF4D-023109AB26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6925" y="9641681"/>
            <a:ext cx="2674937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r" eaLnBrk="1" hangingPunct="1"/>
            <a:r>
              <a:rPr lang="en-GB" altLang="en-US" sz="600" dirty="0">
                <a:solidFill>
                  <a:srgbClr val="130E3C"/>
                </a:solidFill>
                <a:latin typeface="Arial Rounded MT Bold" panose="020F0704030504030204" pitchFamily="34" charset="0"/>
              </a:rPr>
              <a:t>Developing Experts Copyright 2025 All Rights Reserved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F784B8-E65E-D64B-52B1-CE8966FB4FED}"/>
              </a:ext>
            </a:extLst>
          </p:cNvPr>
          <p:cNvSpPr txBox="1"/>
          <p:nvPr/>
        </p:nvSpPr>
        <p:spPr>
          <a:xfrm>
            <a:off x="0" y="9664670"/>
            <a:ext cx="44798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3</a:t>
            </a:r>
            <a:endParaRPr lang="en-GB" sz="1000" dirty="0"/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A1E12E8F-F24A-6720-2D92-FD355E7E9E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1075" y="363538"/>
            <a:ext cx="48958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GB" sz="1600" b="0" i="0" dirty="0">
                <a:solidFill>
                  <a:srgbClr val="131339"/>
                </a:solidFill>
                <a:effectLst/>
                <a:latin typeface="Arial Rounded MT Bold" panose="020F0704030504030204" pitchFamily="34" charset="0"/>
              </a:rPr>
              <a:t>KS3 - From Scales to Tails: The Evolution and Adaptation of Reptiles</a:t>
            </a:r>
            <a:endParaRPr lang="en-GB" altLang="en-US" sz="1600" dirty="0">
              <a:solidFill>
                <a:srgbClr val="131339"/>
              </a:solidFill>
              <a:latin typeface="Arial Rounded MT Bold" panose="020F070403050403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1C96BCB-2552-D768-190D-EC7823488D44}"/>
              </a:ext>
            </a:extLst>
          </p:cNvPr>
          <p:cNvCxnSpPr>
            <a:cxnSpLocks/>
          </p:cNvCxnSpPr>
          <p:nvPr/>
        </p:nvCxnSpPr>
        <p:spPr>
          <a:xfrm flipH="1">
            <a:off x="1335024" y="4501445"/>
            <a:ext cx="159449" cy="339401"/>
          </a:xfrm>
          <a:prstGeom prst="line">
            <a:avLst/>
          </a:prstGeom>
          <a:ln>
            <a:solidFill>
              <a:srgbClr val="13133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3BB419C-666B-C0F3-6A3A-D85806918BE5}"/>
              </a:ext>
            </a:extLst>
          </p:cNvPr>
          <p:cNvCxnSpPr>
            <a:cxnSpLocks/>
          </p:cNvCxnSpPr>
          <p:nvPr/>
        </p:nvCxnSpPr>
        <p:spPr>
          <a:xfrm>
            <a:off x="1335024" y="4840846"/>
            <a:ext cx="1088136" cy="1354214"/>
          </a:xfrm>
          <a:prstGeom prst="line">
            <a:avLst/>
          </a:prstGeom>
          <a:ln>
            <a:solidFill>
              <a:srgbClr val="13133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248D521B-5F9A-5103-7535-49ED980B85AC}"/>
              </a:ext>
            </a:extLst>
          </p:cNvPr>
          <p:cNvSpPr txBox="1"/>
          <p:nvPr/>
        </p:nvSpPr>
        <p:spPr>
          <a:xfrm>
            <a:off x="223992" y="4858881"/>
            <a:ext cx="11849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_____________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BA8C96B-B81E-647C-E4F0-B446E6EE5B58}"/>
              </a:ext>
            </a:extLst>
          </p:cNvPr>
          <p:cNvCxnSpPr>
            <a:cxnSpLocks/>
            <a:stCxn id="24" idx="3"/>
          </p:cNvCxnSpPr>
          <p:nvPr/>
        </p:nvCxnSpPr>
        <p:spPr>
          <a:xfrm flipV="1">
            <a:off x="1494473" y="6002630"/>
            <a:ext cx="1743251" cy="1381405"/>
          </a:xfrm>
          <a:prstGeom prst="line">
            <a:avLst/>
          </a:prstGeom>
          <a:ln>
            <a:solidFill>
              <a:srgbClr val="13133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E49FEA1-CB3A-D7F4-6C3D-36EEF98EA8B6}"/>
              </a:ext>
            </a:extLst>
          </p:cNvPr>
          <p:cNvSpPr txBox="1"/>
          <p:nvPr/>
        </p:nvSpPr>
        <p:spPr>
          <a:xfrm>
            <a:off x="232589" y="7245535"/>
            <a:ext cx="12618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______________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23174CA-E19D-19C8-9245-C01522080448}"/>
              </a:ext>
            </a:extLst>
          </p:cNvPr>
          <p:cNvCxnSpPr>
            <a:cxnSpLocks/>
          </p:cNvCxnSpPr>
          <p:nvPr/>
        </p:nvCxnSpPr>
        <p:spPr>
          <a:xfrm flipH="1">
            <a:off x="4928710" y="4815840"/>
            <a:ext cx="368714" cy="1682554"/>
          </a:xfrm>
          <a:prstGeom prst="line">
            <a:avLst/>
          </a:prstGeom>
          <a:ln>
            <a:solidFill>
              <a:srgbClr val="13133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6CF7E9A-EFA7-7B7E-E007-E2428AA4A307}"/>
              </a:ext>
            </a:extLst>
          </p:cNvPr>
          <p:cNvCxnSpPr>
            <a:cxnSpLocks/>
          </p:cNvCxnSpPr>
          <p:nvPr/>
        </p:nvCxnSpPr>
        <p:spPr>
          <a:xfrm>
            <a:off x="5053723" y="4320524"/>
            <a:ext cx="243701" cy="495316"/>
          </a:xfrm>
          <a:prstGeom prst="line">
            <a:avLst/>
          </a:prstGeom>
          <a:ln>
            <a:solidFill>
              <a:srgbClr val="13133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ACEB057-2A6F-2983-8619-C53690BE0BDF}"/>
              </a:ext>
            </a:extLst>
          </p:cNvPr>
          <p:cNvCxnSpPr>
            <a:cxnSpLocks/>
          </p:cNvCxnSpPr>
          <p:nvPr/>
        </p:nvCxnSpPr>
        <p:spPr>
          <a:xfrm flipH="1">
            <a:off x="3877056" y="3543256"/>
            <a:ext cx="1109472" cy="988111"/>
          </a:xfrm>
          <a:prstGeom prst="line">
            <a:avLst/>
          </a:prstGeom>
          <a:ln>
            <a:solidFill>
              <a:srgbClr val="13133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3DD7DF43-C3A3-4BCF-DC30-4E7FB13AF9E9}"/>
              </a:ext>
            </a:extLst>
          </p:cNvPr>
          <p:cNvSpPr txBox="1"/>
          <p:nvPr/>
        </p:nvSpPr>
        <p:spPr>
          <a:xfrm>
            <a:off x="4986528" y="3321414"/>
            <a:ext cx="15057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________________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CD6DC30-3377-88ED-AA4B-E85B9A4FAF6F}"/>
              </a:ext>
            </a:extLst>
          </p:cNvPr>
          <p:cNvSpPr txBox="1"/>
          <p:nvPr/>
        </p:nvSpPr>
        <p:spPr>
          <a:xfrm>
            <a:off x="5256150" y="4702347"/>
            <a:ext cx="15057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29629099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927EB9-2FB4-F9E0-14AC-9D22DA9089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4">
            <a:extLst>
              <a:ext uri="{FF2B5EF4-FFF2-40B4-BE49-F238E27FC236}">
                <a16:creationId xmlns:a16="http://schemas.microsoft.com/office/drawing/2014/main" id="{48E93DD6-A143-CA48-584E-48E6D0D9AD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854075"/>
            <a:ext cx="150971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GB" altLang="en-US" sz="800">
                <a:solidFill>
                  <a:schemeClr val="bg1"/>
                </a:solidFill>
                <a:latin typeface="Arial Rounded MT Bold" panose="020F0704030504030204" pitchFamily="34" charset="0"/>
              </a:rPr>
              <a:t>Session 2</a:t>
            </a:r>
          </a:p>
        </p:txBody>
      </p:sp>
      <p:sp>
        <p:nvSpPr>
          <p:cNvPr id="3075" name="TextBox 5">
            <a:extLst>
              <a:ext uri="{FF2B5EF4-FFF2-40B4-BE49-F238E27FC236}">
                <a16:creationId xmlns:a16="http://schemas.microsoft.com/office/drawing/2014/main" id="{2CCE9E43-1727-D6E8-F2A0-E2B036039D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788" y="190500"/>
            <a:ext cx="3795712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GB" altLang="en-US" sz="1100" dirty="0">
                <a:solidFill>
                  <a:srgbClr val="130E3C"/>
                </a:solidFill>
                <a:latin typeface="Arial Rounded MT Bold" panose="020F0704030504030204" pitchFamily="34" charset="0"/>
              </a:rPr>
              <a:t>Science Week 2025 </a:t>
            </a:r>
          </a:p>
        </p:txBody>
      </p:sp>
      <p:sp>
        <p:nvSpPr>
          <p:cNvPr id="13" name="Rounded Rectangle 9">
            <a:extLst>
              <a:ext uri="{FF2B5EF4-FFF2-40B4-BE49-F238E27FC236}">
                <a16:creationId xmlns:a16="http://schemas.microsoft.com/office/drawing/2014/main" id="{8EE2F547-EAE9-7B88-E993-59DA690FA99B}"/>
              </a:ext>
            </a:extLst>
          </p:cNvPr>
          <p:cNvSpPr/>
          <p:nvPr/>
        </p:nvSpPr>
        <p:spPr>
          <a:xfrm>
            <a:off x="192088" y="1166812"/>
            <a:ext cx="6467475" cy="8230018"/>
          </a:xfrm>
          <a:prstGeom prst="roundRect">
            <a:avLst>
              <a:gd name="adj" fmla="val 1923"/>
            </a:avLst>
          </a:prstGeom>
          <a:noFill/>
          <a:ln w="28575">
            <a:solidFill>
              <a:srgbClr val="1313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200" dirty="0">
              <a:solidFill>
                <a:srgbClr val="130E3C"/>
              </a:solidFill>
              <a:latin typeface="Arial Rounded MT Bold" panose="020F0704030504030204" pitchFamily="34" charset="77"/>
            </a:endParaRPr>
          </a:p>
        </p:txBody>
      </p:sp>
      <p:pic>
        <p:nvPicPr>
          <p:cNvPr id="3092" name="Picture 6" descr="A blue square with white letters&#10;&#10;Description automatically generated">
            <a:extLst>
              <a:ext uri="{FF2B5EF4-FFF2-40B4-BE49-F238E27FC236}">
                <a16:creationId xmlns:a16="http://schemas.microsoft.com/office/drawing/2014/main" id="{BA6F544B-141C-60DA-5687-CDA4F099A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8" y="127000"/>
            <a:ext cx="8128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393BB84-73AF-80F7-8DFA-2B8A7AE0A197}"/>
              </a:ext>
            </a:extLst>
          </p:cNvPr>
          <p:cNvCxnSpPr/>
          <p:nvPr/>
        </p:nvCxnSpPr>
        <p:spPr>
          <a:xfrm>
            <a:off x="206375" y="9551988"/>
            <a:ext cx="6453188" cy="0"/>
          </a:xfrm>
          <a:prstGeom prst="line">
            <a:avLst/>
          </a:prstGeom>
          <a:ln w="28575">
            <a:solidFill>
              <a:srgbClr val="130E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D489B95-F8E1-8C3E-1469-6FF5331BE04F}"/>
              </a:ext>
            </a:extLst>
          </p:cNvPr>
          <p:cNvCxnSpPr/>
          <p:nvPr/>
        </p:nvCxnSpPr>
        <p:spPr>
          <a:xfrm>
            <a:off x="206375" y="1000125"/>
            <a:ext cx="6453188" cy="0"/>
          </a:xfrm>
          <a:prstGeom prst="line">
            <a:avLst/>
          </a:prstGeom>
          <a:ln w="28575">
            <a:solidFill>
              <a:srgbClr val="130E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99" name="TextBox 44">
            <a:extLst>
              <a:ext uri="{FF2B5EF4-FFF2-40B4-BE49-F238E27FC236}">
                <a16:creationId xmlns:a16="http://schemas.microsoft.com/office/drawing/2014/main" id="{18A40ABA-F31B-79E7-5257-7D852ECD05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3088" y="1147763"/>
            <a:ext cx="185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100" name="Picture 7" descr="A blue and white logo&#10;&#10;Description automatically generated">
            <a:extLst>
              <a:ext uri="{FF2B5EF4-FFF2-40B4-BE49-F238E27FC236}">
                <a16:creationId xmlns:a16="http://schemas.microsoft.com/office/drawing/2014/main" id="{45AB4A1A-1FF6-A498-187E-56044DE1A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188" y="171450"/>
            <a:ext cx="8413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9FF9E34-2BF8-20E1-9C75-54C0113A8BBF}"/>
              </a:ext>
            </a:extLst>
          </p:cNvPr>
          <p:cNvSpPr txBox="1"/>
          <p:nvPr/>
        </p:nvSpPr>
        <p:spPr>
          <a:xfrm>
            <a:off x="206375" y="1217036"/>
            <a:ext cx="64531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>
                <a:solidFill>
                  <a:srgbClr val="130E3C"/>
                </a:solidFill>
                <a:latin typeface="Arial Rounded MT Bold" panose="020F0704030504030204" pitchFamily="34" charset="77"/>
              </a:rPr>
              <a:t>Activity 5: Examine the reptile evolution timeline below. How did climate, predators and food sources affect these physical changes? What adaptations helped reptiles survive in different environments? </a:t>
            </a:r>
          </a:p>
        </p:txBody>
      </p:sp>
      <p:pic>
        <p:nvPicPr>
          <p:cNvPr id="4" name="Picture 3" descr="A diagram of reptiles and snakes&#10;&#10;AI-generated content may be incorrect.">
            <a:extLst>
              <a:ext uri="{FF2B5EF4-FFF2-40B4-BE49-F238E27FC236}">
                <a16:creationId xmlns:a16="http://schemas.microsoft.com/office/drawing/2014/main" id="{296FF4C7-1F64-6A22-3AA2-5B8EDA09F0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55" y="1795188"/>
            <a:ext cx="5333627" cy="7550842"/>
          </a:xfrm>
          <a:prstGeom prst="rect">
            <a:avLst/>
          </a:prstGeom>
        </p:spPr>
      </p:pic>
      <p:sp>
        <p:nvSpPr>
          <p:cNvPr id="7" name="TextBox 8">
            <a:extLst>
              <a:ext uri="{FF2B5EF4-FFF2-40B4-BE49-F238E27FC236}">
                <a16:creationId xmlns:a16="http://schemas.microsoft.com/office/drawing/2014/main" id="{CB212FDF-9B75-10A6-C3B3-4F5789A32F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6925" y="9641681"/>
            <a:ext cx="2674937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r" eaLnBrk="1" hangingPunct="1"/>
            <a:r>
              <a:rPr lang="en-GB" altLang="en-US" sz="600" dirty="0">
                <a:solidFill>
                  <a:srgbClr val="130E3C"/>
                </a:solidFill>
                <a:latin typeface="Arial Rounded MT Bold" panose="020F0704030504030204" pitchFamily="34" charset="0"/>
              </a:rPr>
              <a:t>Developing Experts Copyright 2025 All Rights Reserved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5DE9B9-56F7-3859-A120-BD233A875361}"/>
              </a:ext>
            </a:extLst>
          </p:cNvPr>
          <p:cNvSpPr txBox="1"/>
          <p:nvPr/>
        </p:nvSpPr>
        <p:spPr>
          <a:xfrm>
            <a:off x="0" y="9664670"/>
            <a:ext cx="44798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4</a:t>
            </a:r>
            <a:endParaRPr lang="en-GB" sz="1000" dirty="0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2FF84E8E-5EB6-136B-3E6E-C3A9D077D0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1075" y="363538"/>
            <a:ext cx="48958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GB" sz="1600" b="0" i="0" dirty="0">
                <a:solidFill>
                  <a:srgbClr val="131339"/>
                </a:solidFill>
                <a:effectLst/>
                <a:latin typeface="Arial Rounded MT Bold" panose="020F0704030504030204" pitchFamily="34" charset="0"/>
              </a:rPr>
              <a:t>KS3 - From Scales to Tails: The Evolution and Adaptation of Reptiles</a:t>
            </a:r>
            <a:endParaRPr lang="en-GB" altLang="en-US" sz="1600" dirty="0">
              <a:solidFill>
                <a:srgbClr val="131339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6852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DE_Session sheet_Sci_Template_3.11.2024" id="{E9B8A362-C813-6241-BE86-18A7278432FD}" vid="{C53B0644-3A16-F34A-8B90-5EA3F52296E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DE_Sess sheet_Sci_Port Template_type 1_3.11.2024</Template>
  <TotalTime>2163</TotalTime>
  <Words>325</Words>
  <Application>Microsoft Office PowerPoint</Application>
  <PresentationFormat>A4 Paper (210x297 mm)</PresentationFormat>
  <Paragraphs>54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Aptos</vt:lpstr>
      <vt:lpstr>Aptos Display</vt:lpstr>
      <vt:lpstr>Arial</vt:lpstr>
      <vt:lpstr>Arial Rounded MT Bold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Developing Experts</dc:creator>
  <cp:lastModifiedBy>Developing Experts</cp:lastModifiedBy>
  <cp:revision>20</cp:revision>
  <cp:lastPrinted>2024-09-04T16:29:08Z</cp:lastPrinted>
  <dcterms:created xsi:type="dcterms:W3CDTF">2024-12-19T15:18:30Z</dcterms:created>
  <dcterms:modified xsi:type="dcterms:W3CDTF">2025-02-20T13:58:59Z</dcterms:modified>
</cp:coreProperties>
</file>