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7" r:id="rId2"/>
    <p:sldId id="259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1"/>
    <p:restoredTop sz="95833"/>
  </p:normalViewPr>
  <p:slideViewPr>
    <p:cSldViewPr snapToGrid="0" snapToObjects="1">
      <p:cViewPr>
        <p:scale>
          <a:sx n="200" d="100"/>
          <a:sy n="200" d="100"/>
        </p:scale>
        <p:origin x="2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15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07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12/5/21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50" dirty="0">
                <a:solidFill>
                  <a:srgbClr val="16ADBF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.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S06.01.01 Handout  </a:t>
            </a:r>
          </a:p>
        </p:txBody>
      </p:sp>
      <p:sp>
        <p:nvSpPr>
          <p:cNvPr id="11" name="Rounded Rectangular Callout 10"/>
          <p:cNvSpPr/>
          <p:nvPr/>
        </p:nvSpPr>
        <p:spPr>
          <a:xfrm flipV="1">
            <a:off x="1291375" y="670691"/>
            <a:ext cx="5367556" cy="490795"/>
          </a:xfrm>
          <a:prstGeom prst="wedgeRoundRectCallout">
            <a:avLst>
              <a:gd name="adj1" fmla="val -52617"/>
              <a:gd name="adj2" fmla="val 20041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2" name="TextBox 11"/>
          <p:cNvSpPr txBox="1"/>
          <p:nvPr/>
        </p:nvSpPr>
        <p:spPr>
          <a:xfrm>
            <a:off x="1339906" y="752656"/>
            <a:ext cx="5283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Classify living things.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266454" y="1437372"/>
            <a:ext cx="4822520" cy="73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>
                <a:solidFill>
                  <a:srgbClr val="2FA2B4"/>
                </a:solidFill>
                <a:latin typeface="Arial Rounded MT" charset="0"/>
                <a:ea typeface="Arial Rounded MT" charset="0"/>
                <a:cs typeface="Arial Rounded MT" charset="0"/>
              </a:rPr>
              <a:t>Create your own classification experiment by dividing the class into a number of different categories. </a:t>
            </a:r>
          </a:p>
          <a:p>
            <a:pPr algn="ctr"/>
            <a:r>
              <a:rPr lang="en-US" sz="1400" b="1" dirty="0">
                <a:solidFill>
                  <a:srgbClr val="2FA2B4"/>
                </a:solidFill>
                <a:latin typeface="Arial Rounded MT" charset="0"/>
                <a:ea typeface="Arial Rounded MT" charset="0"/>
                <a:cs typeface="Arial Rounded MT" charset="0"/>
              </a:rPr>
              <a:t>Draw a graph to record the data you have gathered.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92551" y="1350893"/>
            <a:ext cx="6358158" cy="913329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6" name="Rounded Rectangle 15"/>
          <p:cNvSpPr/>
          <p:nvPr/>
        </p:nvSpPr>
        <p:spPr>
          <a:xfrm>
            <a:off x="5410200" y="3007181"/>
            <a:ext cx="1248729" cy="2401442"/>
          </a:xfrm>
          <a:prstGeom prst="roundRect">
            <a:avLst/>
          </a:prstGeom>
          <a:solidFill>
            <a:srgbClr val="2FA2B4"/>
          </a:solidFill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8" name="Rounded Rectangle 17"/>
          <p:cNvSpPr/>
          <p:nvPr/>
        </p:nvSpPr>
        <p:spPr>
          <a:xfrm>
            <a:off x="5401980" y="5581126"/>
            <a:ext cx="1248729" cy="1843802"/>
          </a:xfrm>
          <a:prstGeom prst="roundRect">
            <a:avLst/>
          </a:prstGeom>
          <a:solidFill>
            <a:srgbClr val="2FA2B4"/>
          </a:solidFill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410199" y="3142624"/>
            <a:ext cx="1248729" cy="21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82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82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Gather data on your class and accurately record your results into a graph.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391664" y="5639350"/>
            <a:ext cx="1269360" cy="168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82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82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Gather data on your class and record your results into a graph.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51" y="559070"/>
            <a:ext cx="731520" cy="731520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194659" y="2788333"/>
            <a:ext cx="5080463" cy="6458230"/>
            <a:chOff x="194659" y="2788333"/>
            <a:chExt cx="5080463" cy="6458230"/>
          </a:xfrm>
        </p:grpSpPr>
        <p:sp>
          <p:nvSpPr>
            <p:cNvPr id="2" name="Rectangle 1"/>
            <p:cNvSpPr/>
            <p:nvPr/>
          </p:nvSpPr>
          <p:spPr>
            <a:xfrm>
              <a:off x="565040" y="2998699"/>
              <a:ext cx="4565759" cy="624786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Characteristic                        Tally        </a:t>
              </a:r>
              <a:r>
                <a:rPr lang="en-US" dirty="0">
                  <a:solidFill>
                    <a:schemeClr val="bg1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.  </a:t>
              </a:r>
            </a:p>
            <a:p>
              <a:endParaRPr lang="en-US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Blonde hair                                                                                                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Brown hair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Black hair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Red hair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Male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Female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With glasses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Without glasses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Blue eyes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Brown eyes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Green eyes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Short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Tall</a:t>
              </a:r>
              <a:b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</a:br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  <a:p>
              <a:r>
                <a:rPr lang="en-US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Medium height</a:t>
              </a:r>
            </a:p>
            <a:p>
              <a:endParaRPr lang="en-US" sz="8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2997200" y="2788333"/>
              <a:ext cx="25400" cy="6355667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ounded Rectangle 21"/>
            <p:cNvSpPr/>
            <p:nvPr/>
          </p:nvSpPr>
          <p:spPr>
            <a:xfrm>
              <a:off x="199281" y="2788333"/>
              <a:ext cx="5071219" cy="6355667"/>
            </a:xfrm>
            <a:prstGeom prst="roundRect">
              <a:avLst>
                <a:gd name="adj" fmla="val 6540"/>
              </a:avLst>
            </a:prstGeom>
            <a:noFill/>
            <a:ln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>
              <a:off x="198100" y="3917154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199280" y="3525412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198100" y="4322238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198100" y="4718856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>
              <a:off x="198100" y="5123941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198100" y="5515015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198100" y="5897623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H="1">
              <a:off x="198100" y="6297227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198100" y="6719075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202722" y="7120006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198100" y="7501720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194659" y="7906452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194659" y="8273463"/>
              <a:ext cx="5072400" cy="8466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cxnSpLocks/>
            </p:cNvCxnSpPr>
            <p:nvPr/>
          </p:nvCxnSpPr>
          <p:spPr>
            <a:xfrm flipH="1">
              <a:off x="199281" y="8695392"/>
              <a:ext cx="5067778" cy="0"/>
            </a:xfrm>
            <a:prstGeom prst="line">
              <a:avLst/>
            </a:prstGeom>
            <a:ln>
              <a:solidFill>
                <a:srgbClr val="2FA2B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50" dirty="0">
                <a:solidFill>
                  <a:srgbClr val="16ADBF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.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17111" y="1395640"/>
            <a:ext cx="6423780" cy="33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Create a graph of your choice to share your data.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99283" y="1325842"/>
            <a:ext cx="6459648" cy="490795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0" name="Rounded Rectangle 9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S06.01.01 Handout  </a:t>
            </a: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76FF5D11-2D33-4A99-B915-400FDD129178}"/>
              </a:ext>
            </a:extLst>
          </p:cNvPr>
          <p:cNvSpPr/>
          <p:nvPr/>
        </p:nvSpPr>
        <p:spPr>
          <a:xfrm flipV="1">
            <a:off x="1291375" y="670691"/>
            <a:ext cx="5367556" cy="490795"/>
          </a:xfrm>
          <a:prstGeom prst="wedgeRoundRectCallout">
            <a:avLst>
              <a:gd name="adj1" fmla="val -52617"/>
              <a:gd name="adj2" fmla="val 20041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401154-DFF6-4E6C-A96D-DB65C621D090}"/>
              </a:ext>
            </a:extLst>
          </p:cNvPr>
          <p:cNvSpPr txBox="1"/>
          <p:nvPr/>
        </p:nvSpPr>
        <p:spPr>
          <a:xfrm>
            <a:off x="1339906" y="752656"/>
            <a:ext cx="5283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Classify living things.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8F59DDB-D7EF-412B-904F-6630F4755A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51" y="559070"/>
            <a:ext cx="7315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89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>
                <a:solidFill>
                  <a:srgbClr val="16ADBF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35148" y="1350893"/>
            <a:ext cx="6423780" cy="73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Write an explanation about why classification is helpful for scientists, and what the impact might be if classification did not exist. Explain why collecting data is important.</a:t>
            </a:r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99283" y="1350894"/>
            <a:ext cx="6459648" cy="731878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3" name="TextBox 2"/>
          <p:cNvSpPr txBox="1"/>
          <p:nvPr/>
        </p:nvSpPr>
        <p:spPr>
          <a:xfrm>
            <a:off x="109728" y="2153396"/>
            <a:ext cx="664768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Classification is important because</a:t>
            </a:r>
            <a:r>
              <a:rPr lang="is-I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….</a:t>
            </a:r>
          </a:p>
          <a:p>
            <a:r>
              <a:rPr lang="is-I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is-I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r>
              <a:rPr lang="is-I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If classification did not exist the impact would be...</a:t>
            </a:r>
          </a:p>
          <a:p>
            <a:r>
              <a:rPr lang="is-I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is-I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  <a:p>
            <a:r>
              <a:rPr lang="is-I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Collecting and analyising data is important to scientists because...</a:t>
            </a:r>
          </a:p>
          <a:p>
            <a:r>
              <a:rPr lang="is-IS" sz="1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4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>
                <a:latin typeface="Arial Rounded MT Bold" charset="0"/>
                <a:ea typeface="Arial Rounded MT Bold" charset="0"/>
                <a:cs typeface="Arial Rounded MT Bold" charset="0"/>
              </a:rPr>
              <a:t>S06.01.01 </a:t>
            </a:r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Handout  </a:t>
            </a:r>
          </a:p>
        </p:txBody>
      </p:sp>
      <p:sp>
        <p:nvSpPr>
          <p:cNvPr id="10" name="Rounded Rectangular Callout 10">
            <a:extLst>
              <a:ext uri="{FF2B5EF4-FFF2-40B4-BE49-F238E27FC236}">
                <a16:creationId xmlns:a16="http://schemas.microsoft.com/office/drawing/2014/main" id="{E05D399C-5B66-4AAE-A1A2-799A6BA41146}"/>
              </a:ext>
            </a:extLst>
          </p:cNvPr>
          <p:cNvSpPr/>
          <p:nvPr/>
        </p:nvSpPr>
        <p:spPr>
          <a:xfrm flipV="1">
            <a:off x="1291375" y="670691"/>
            <a:ext cx="5367556" cy="490795"/>
          </a:xfrm>
          <a:prstGeom prst="wedgeRoundRectCallout">
            <a:avLst>
              <a:gd name="adj1" fmla="val -52617"/>
              <a:gd name="adj2" fmla="val 20041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0F5623-E90E-48D6-A69B-33593CF0B851}"/>
              </a:ext>
            </a:extLst>
          </p:cNvPr>
          <p:cNvSpPr txBox="1"/>
          <p:nvPr/>
        </p:nvSpPr>
        <p:spPr>
          <a:xfrm>
            <a:off x="1339906" y="752656"/>
            <a:ext cx="5283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Classify living things.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B3A2DEE-A80F-4D2C-A18F-6575E960C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51" y="559070"/>
            <a:ext cx="73152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81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196</Words>
  <Application>Microsoft Macintosh PowerPoint</Application>
  <PresentationFormat>A4 Paper (210x297 mm)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Rounded MT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25</cp:revision>
  <dcterms:created xsi:type="dcterms:W3CDTF">2016-06-12T08:53:59Z</dcterms:created>
  <dcterms:modified xsi:type="dcterms:W3CDTF">2021-12-05T14:28:37Z</dcterms:modified>
</cp:coreProperties>
</file>