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73" r:id="rId2"/>
    <p:sldId id="274" r:id="rId3"/>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0" userDrawn="1">
          <p15:clr>
            <a:srgbClr val="A4A3A4"/>
          </p15:clr>
        </p15:guide>
        <p15:guide id="2" pos="119" userDrawn="1">
          <p15:clr>
            <a:srgbClr val="A4A3A4"/>
          </p15:clr>
        </p15:guide>
        <p15:guide id="3" pos="4201" userDrawn="1">
          <p15:clr>
            <a:srgbClr val="A4A3A4"/>
          </p15:clr>
        </p15:guide>
        <p15:guide id="4" orient="horz" pos="595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7E80"/>
    <a:srgbClr val="55C7CC"/>
    <a:srgbClr val="33CCCC"/>
    <a:srgbClr val="7DEBEB"/>
    <a:srgbClr val="7CE0DE"/>
    <a:srgbClr val="29FAFF"/>
    <a:srgbClr val="69FBFF"/>
    <a:srgbClr val="00C6CB"/>
    <a:srgbClr val="00A7AB"/>
    <a:srgbClr val="00D1D5"/>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56"/>
    <p:restoredTop sz="95846"/>
  </p:normalViewPr>
  <p:slideViewPr>
    <p:cSldViewPr snapToGrid="0" snapToObjects="1">
      <p:cViewPr varScale="1">
        <p:scale>
          <a:sx n="82" d="100"/>
          <a:sy n="82" d="100"/>
        </p:scale>
        <p:origin x="2720" y="192"/>
      </p:cViewPr>
      <p:guideLst>
        <p:guide orient="horz" pos="920"/>
        <p:guide pos="119"/>
        <p:guide pos="4201"/>
        <p:guide orient="horz" pos="59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A2E268FC-2825-4F6C-8891-42CDD914C3B3}" type="datetimeFigureOut">
              <a:rPr lang="en-GB" smtClean="0"/>
              <a:t>17/08/2022</a:t>
            </a:fld>
            <a:endParaRPr lang="en-GB"/>
          </a:p>
        </p:txBody>
      </p:sp>
      <p:sp>
        <p:nvSpPr>
          <p:cNvPr id="4" name="Slide Image Placeholder 3"/>
          <p:cNvSpPr>
            <a:spLocks noGrp="1" noRot="1" noChangeAspect="1"/>
          </p:cNvSpPr>
          <p:nvPr>
            <p:ph type="sldImg" idx="2"/>
          </p:nvPr>
        </p:nvSpPr>
        <p:spPr>
          <a:xfrm>
            <a:off x="2354263" y="1279525"/>
            <a:ext cx="2390775" cy="34544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7FECB3B4-AFA7-461B-BBDC-B26BBDA4B74E}" type="slidenum">
              <a:rPr lang="en-GB" smtClean="0"/>
              <a:t>‹#›</a:t>
            </a:fld>
            <a:endParaRPr lang="en-GB"/>
          </a:p>
        </p:txBody>
      </p:sp>
    </p:spTree>
    <p:extLst>
      <p:ext uri="{BB962C8B-B14F-4D97-AF65-F5344CB8AC3E}">
        <p14:creationId xmlns:p14="http://schemas.microsoft.com/office/powerpoint/2010/main" val="1022078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1FE4842-C518-9741-BB7B-A105FBC0FC1C}" type="datetimeFigureOut">
              <a:rPr lang="en-US" smtClean="0"/>
              <a:t>8/17/22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208206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1FE4842-C518-9741-BB7B-A105FBC0FC1C}" type="datetimeFigureOut">
              <a:rPr lang="en-US" smtClean="0"/>
              <a:t>8/17/22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2847963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1FE4842-C518-9741-BB7B-A105FBC0FC1C}" type="datetimeFigureOut">
              <a:rPr lang="en-US" smtClean="0"/>
              <a:t>8/17/22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69832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1FE4842-C518-9741-BB7B-A105FBC0FC1C}" type="datetimeFigureOut">
              <a:rPr lang="en-US" smtClean="0"/>
              <a:t>8/17/22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47114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FE4842-C518-9741-BB7B-A105FBC0FC1C}" type="datetimeFigureOut">
              <a:rPr lang="en-US" smtClean="0"/>
              <a:t>8/17/22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102782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1FE4842-C518-9741-BB7B-A105FBC0FC1C}" type="datetimeFigureOut">
              <a:rPr lang="en-US" smtClean="0"/>
              <a:t>8/17/22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33010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1FE4842-C518-9741-BB7B-A105FBC0FC1C}" type="datetimeFigureOut">
              <a:rPr lang="en-US" smtClean="0"/>
              <a:t>8/17/22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586169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1FE4842-C518-9741-BB7B-A105FBC0FC1C}" type="datetimeFigureOut">
              <a:rPr lang="en-US" smtClean="0"/>
              <a:t>8/17/22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457149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FE4842-C518-9741-BB7B-A105FBC0FC1C}" type="datetimeFigureOut">
              <a:rPr lang="en-US" smtClean="0"/>
              <a:t>8/17/22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338111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1FE4842-C518-9741-BB7B-A105FBC0FC1C}" type="datetimeFigureOut">
              <a:rPr lang="en-US" smtClean="0"/>
              <a:t>8/17/22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3674563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1FE4842-C518-9741-BB7B-A105FBC0FC1C}" type="datetimeFigureOut">
              <a:rPr lang="en-US" smtClean="0"/>
              <a:t>8/17/22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3456863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1FE4842-C518-9741-BB7B-A105FBC0FC1C}" type="datetimeFigureOut">
              <a:rPr lang="en-US" smtClean="0"/>
              <a:t>8/17/22</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AA9877B-6E18-6A40-9A2D-719DAD24A118}" type="slidenum">
              <a:rPr lang="en-US" smtClean="0"/>
              <a:t>‹#›</a:t>
            </a:fld>
            <a:endParaRPr lang="en-US"/>
          </a:p>
        </p:txBody>
      </p:sp>
    </p:spTree>
    <p:extLst>
      <p:ext uri="{BB962C8B-B14F-4D97-AF65-F5344CB8AC3E}">
        <p14:creationId xmlns:p14="http://schemas.microsoft.com/office/powerpoint/2010/main" val="2601015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emf"/><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emf"/><Relationship Id="rId5" Type="http://schemas.microsoft.com/office/2007/relationships/hdphoto" Target="../media/hdphoto2.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50F6990-B8E6-1841-29EE-3F2D01849679}"/>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r="1930" b="55598"/>
          <a:stretch/>
        </p:blipFill>
        <p:spPr>
          <a:xfrm>
            <a:off x="-1" y="9621475"/>
            <a:ext cx="6858002" cy="284525"/>
          </a:xfrm>
          <a:prstGeom prst="rect">
            <a:avLst/>
          </a:prstGeom>
        </p:spPr>
      </p:pic>
      <p:pic>
        <p:nvPicPr>
          <p:cNvPr id="4" name="Picture 3" descr="Graphical user interface&#10;&#10;Description automatically generated">
            <a:extLst>
              <a:ext uri="{FF2B5EF4-FFF2-40B4-BE49-F238E27FC236}">
                <a16:creationId xmlns:a16="http://schemas.microsoft.com/office/drawing/2014/main" id="{FAC7815A-BD4A-0D38-82FA-7E3386A0BD8B}"/>
              </a:ext>
            </a:extLst>
          </p:cNvPr>
          <p:cNvPicPr>
            <a:picLocks noChangeAspect="1"/>
          </p:cNvPicPr>
          <p:nvPr/>
        </p:nvPicPr>
        <p:blipFill rotWithShape="1">
          <a:blip r:embed="rId4">
            <a:extLst>
              <a:ext uri="{BEBA8EAE-BF5A-486C-A8C5-ECC9F3942E4B}">
                <a14:imgProps xmlns:a14="http://schemas.microsoft.com/office/drawing/2010/main">
                  <a14:imgLayer r:embed="rId5">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36" name="TextBox 35">
            <a:extLst>
              <a:ext uri="{FF2B5EF4-FFF2-40B4-BE49-F238E27FC236}">
                <a16:creationId xmlns:a16="http://schemas.microsoft.com/office/drawing/2014/main" id="{CA0EE72D-C9D7-D448-903B-E6F91E5817C9}"/>
              </a:ext>
            </a:extLst>
          </p:cNvPr>
          <p:cNvSpPr txBox="1"/>
          <p:nvPr/>
        </p:nvSpPr>
        <p:spPr>
          <a:xfrm>
            <a:off x="3820205" y="9661418"/>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47" name="TextBox 46">
            <a:extLst>
              <a:ext uri="{FF2B5EF4-FFF2-40B4-BE49-F238E27FC236}">
                <a16:creationId xmlns:a16="http://schemas.microsoft.com/office/drawing/2014/main" id="{02BA1913-C891-D244-8735-304621ADAD14}"/>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N22_56_04</a:t>
            </a:r>
          </a:p>
        </p:txBody>
      </p:sp>
      <p:sp>
        <p:nvSpPr>
          <p:cNvPr id="2" name="TextBox 1">
            <a:extLst>
              <a:ext uri="{FF2B5EF4-FFF2-40B4-BE49-F238E27FC236}">
                <a16:creationId xmlns:a16="http://schemas.microsoft.com/office/drawing/2014/main" id="{20852C0D-0E9F-2441-81D1-87A1F755D317}"/>
              </a:ext>
            </a:extLst>
          </p:cNvPr>
          <p:cNvSpPr txBox="1"/>
          <p:nvPr/>
        </p:nvSpPr>
        <p:spPr>
          <a:xfrm>
            <a:off x="1042997" y="215435"/>
            <a:ext cx="5637589"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a:t>
            </a:r>
            <a:r>
              <a:rPr lang="en-GB" sz="1200" dirty="0">
                <a:solidFill>
                  <a:schemeClr val="bg1"/>
                </a:solidFill>
                <a:latin typeface="Arial Rounded MT Bold" panose="020F0704030504030204" pitchFamily="34" charset="77"/>
              </a:rPr>
              <a:t>Investigate the effects of friction on different surfaces</a:t>
            </a:r>
            <a:endParaRPr lang="en-US" sz="1200" dirty="0">
              <a:solidFill>
                <a:schemeClr val="bg1"/>
              </a:solidFill>
              <a:latin typeface="Arial Rounded MT Bold" panose="020F0704030504030204" pitchFamily="34" charset="77"/>
            </a:endParaRPr>
          </a:p>
        </p:txBody>
      </p:sp>
      <p:sp>
        <p:nvSpPr>
          <p:cNvPr id="88" name="Rounded Rectangle 87">
            <a:extLst>
              <a:ext uri="{FF2B5EF4-FFF2-40B4-BE49-F238E27FC236}">
                <a16:creationId xmlns:a16="http://schemas.microsoft.com/office/drawing/2014/main" id="{4406A4E2-41B0-2F49-B3F5-E397904FB9A7}"/>
              </a:ext>
            </a:extLst>
          </p:cNvPr>
          <p:cNvSpPr/>
          <p:nvPr/>
        </p:nvSpPr>
        <p:spPr>
          <a:xfrm>
            <a:off x="202034" y="1459561"/>
            <a:ext cx="6478552" cy="736543"/>
          </a:xfrm>
          <a:prstGeom prst="roundRect">
            <a:avLst>
              <a:gd name="adj" fmla="val 10185"/>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807E80"/>
                </a:solidFill>
                <a:latin typeface="Arial Rounded MT Bold" panose="020F0704030504030204" pitchFamily="34" charset="77"/>
              </a:rPr>
              <a:t>Record your results on the table below</a:t>
            </a:r>
          </a:p>
        </p:txBody>
      </p:sp>
      <p:grpSp>
        <p:nvGrpSpPr>
          <p:cNvPr id="64" name="Group 63">
            <a:extLst>
              <a:ext uri="{FF2B5EF4-FFF2-40B4-BE49-F238E27FC236}">
                <a16:creationId xmlns:a16="http://schemas.microsoft.com/office/drawing/2014/main" id="{DDB8B557-A94E-A917-AE0A-612A785D0A70}"/>
              </a:ext>
            </a:extLst>
          </p:cNvPr>
          <p:cNvGrpSpPr/>
          <p:nvPr/>
        </p:nvGrpSpPr>
        <p:grpSpPr>
          <a:xfrm>
            <a:off x="18029" y="9343447"/>
            <a:ext cx="543164" cy="547038"/>
            <a:chOff x="18029" y="9343447"/>
            <a:chExt cx="543164" cy="547038"/>
          </a:xfrm>
        </p:grpSpPr>
        <p:sp>
          <p:nvSpPr>
            <p:cNvPr id="65" name="Oval 64">
              <a:extLst>
                <a:ext uri="{FF2B5EF4-FFF2-40B4-BE49-F238E27FC236}">
                  <a16:creationId xmlns:a16="http://schemas.microsoft.com/office/drawing/2014/main" id="{0DC8F6BA-3364-BDAE-E4CF-4BCAF07286EF}"/>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65">
              <a:extLst>
                <a:ext uri="{FF2B5EF4-FFF2-40B4-BE49-F238E27FC236}">
                  <a16:creationId xmlns:a16="http://schemas.microsoft.com/office/drawing/2014/main" id="{54D40458-52DA-D624-2ABC-E05677FD315C}"/>
                </a:ext>
              </a:extLst>
            </p:cNvPr>
            <p:cNvPicPr>
              <a:picLocks noChangeAspect="1"/>
            </p:cNvPicPr>
            <p:nvPr/>
          </p:nvPicPr>
          <p:blipFill>
            <a:blip r:embed="rId6"/>
            <a:stretch>
              <a:fillRect/>
            </a:stretch>
          </p:blipFill>
          <p:spPr>
            <a:xfrm flipH="1">
              <a:off x="155356" y="9381617"/>
              <a:ext cx="263235" cy="499050"/>
            </a:xfrm>
            <a:prstGeom prst="rect">
              <a:avLst/>
            </a:prstGeom>
          </p:spPr>
        </p:pic>
        <p:sp>
          <p:nvSpPr>
            <p:cNvPr id="67" name="TextBox 66">
              <a:extLst>
                <a:ext uri="{FF2B5EF4-FFF2-40B4-BE49-F238E27FC236}">
                  <a16:creationId xmlns:a16="http://schemas.microsoft.com/office/drawing/2014/main" id="{2F6F3E4F-BDC3-72FB-BCE0-31687DDEF787}"/>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2</a:t>
              </a:r>
            </a:p>
          </p:txBody>
        </p:sp>
      </p:grpSp>
      <p:graphicFrame>
        <p:nvGraphicFramePr>
          <p:cNvPr id="3" name="Table 5">
            <a:extLst>
              <a:ext uri="{FF2B5EF4-FFF2-40B4-BE49-F238E27FC236}">
                <a16:creationId xmlns:a16="http://schemas.microsoft.com/office/drawing/2014/main" id="{DC93509F-628C-6FFB-3DD5-55BECB7A6220}"/>
              </a:ext>
            </a:extLst>
          </p:cNvPr>
          <p:cNvGraphicFramePr>
            <a:graphicFrameLocks noGrp="1"/>
          </p:cNvGraphicFramePr>
          <p:nvPr>
            <p:extLst>
              <p:ext uri="{D42A27DB-BD31-4B8C-83A1-F6EECF244321}">
                <p14:modId xmlns:p14="http://schemas.microsoft.com/office/powerpoint/2010/main" val="1819056956"/>
              </p:ext>
            </p:extLst>
          </p:nvPr>
        </p:nvGraphicFramePr>
        <p:xfrm>
          <a:off x="202034" y="2474132"/>
          <a:ext cx="6467054" cy="6979834"/>
        </p:xfrm>
        <a:graphic>
          <a:graphicData uri="http://schemas.openxmlformats.org/drawingml/2006/table">
            <a:tbl>
              <a:tblPr firstRow="1" bandRow="1">
                <a:tableStyleId>{5C22544A-7EE6-4342-B048-85BDC9FD1C3A}</a:tableStyleId>
              </a:tblPr>
              <a:tblGrid>
                <a:gridCol w="3233527">
                  <a:extLst>
                    <a:ext uri="{9D8B030D-6E8A-4147-A177-3AD203B41FA5}">
                      <a16:colId xmlns:a16="http://schemas.microsoft.com/office/drawing/2014/main" val="3809436994"/>
                    </a:ext>
                  </a:extLst>
                </a:gridCol>
                <a:gridCol w="3233527">
                  <a:extLst>
                    <a:ext uri="{9D8B030D-6E8A-4147-A177-3AD203B41FA5}">
                      <a16:colId xmlns:a16="http://schemas.microsoft.com/office/drawing/2014/main" val="3199422512"/>
                    </a:ext>
                  </a:extLst>
                </a:gridCol>
              </a:tblGrid>
              <a:tr h="848274">
                <a:tc>
                  <a:txBody>
                    <a:bodyPr/>
                    <a:lstStyle/>
                    <a:p>
                      <a:pPr algn="ctr"/>
                      <a:r>
                        <a:rPr lang="en-US" sz="1600" dirty="0">
                          <a:solidFill>
                            <a:srgbClr val="807E80"/>
                          </a:solidFill>
                          <a:latin typeface="Arial Rounded MT Bold" panose="020F0704030504030204" pitchFamily="34" charset="77"/>
                        </a:rPr>
                        <a:t>Floor material</a:t>
                      </a:r>
                    </a:p>
                  </a:txBody>
                  <a:tcPr anchor="ctr">
                    <a:lnL w="28575" cap="flat" cmpd="sng" algn="ctr">
                      <a:solidFill>
                        <a:srgbClr val="5BD5D7"/>
                      </a:solidFill>
                      <a:prstDash val="solid"/>
                      <a:round/>
                      <a:headEnd type="none" w="med" len="med"/>
                      <a:tailEnd type="none" w="med" len="med"/>
                    </a:lnL>
                    <a:lnR w="28575" cap="flat" cmpd="sng" algn="ctr">
                      <a:solidFill>
                        <a:srgbClr val="5BD5D7"/>
                      </a:solidFill>
                      <a:prstDash val="solid"/>
                      <a:round/>
                      <a:headEnd type="none" w="med" len="med"/>
                      <a:tailEnd type="none" w="med" len="med"/>
                    </a:lnR>
                    <a:lnT w="28575" cap="flat" cmpd="sng" algn="ctr">
                      <a:solidFill>
                        <a:srgbClr val="5BD5D7"/>
                      </a:solidFill>
                      <a:prstDash val="solid"/>
                      <a:round/>
                      <a:headEnd type="none" w="med" len="med"/>
                      <a:tailEnd type="none" w="med" len="med"/>
                    </a:lnT>
                    <a:lnB w="28575" cap="flat" cmpd="sng" algn="ctr">
                      <a:solidFill>
                        <a:srgbClr val="5BD5D7"/>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807E80"/>
                          </a:solidFill>
                          <a:latin typeface="Arial Rounded MT Bold" panose="020F0704030504030204" pitchFamily="34" charset="77"/>
                        </a:rPr>
                        <a:t>Force need to drag the shoe (N)</a:t>
                      </a:r>
                    </a:p>
                  </a:txBody>
                  <a:tcPr anchor="ctr">
                    <a:lnL w="28575" cap="flat" cmpd="sng" algn="ctr">
                      <a:solidFill>
                        <a:srgbClr val="5BD5D7"/>
                      </a:solidFill>
                      <a:prstDash val="solid"/>
                      <a:round/>
                      <a:headEnd type="none" w="med" len="med"/>
                      <a:tailEnd type="none" w="med" len="med"/>
                    </a:lnL>
                    <a:lnR w="28575" cap="flat" cmpd="sng" algn="ctr">
                      <a:solidFill>
                        <a:srgbClr val="5BD5D7"/>
                      </a:solidFill>
                      <a:prstDash val="solid"/>
                      <a:round/>
                      <a:headEnd type="none" w="med" len="med"/>
                      <a:tailEnd type="none" w="med" len="med"/>
                    </a:lnR>
                    <a:lnT w="28575" cap="flat" cmpd="sng" algn="ctr">
                      <a:solidFill>
                        <a:srgbClr val="5BD5D7"/>
                      </a:solidFill>
                      <a:prstDash val="solid"/>
                      <a:round/>
                      <a:headEnd type="none" w="med" len="med"/>
                      <a:tailEnd type="none" w="med" len="med"/>
                    </a:lnT>
                    <a:lnB w="28575" cap="flat" cmpd="sng" algn="ctr">
                      <a:solidFill>
                        <a:srgbClr val="5BD5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3890276"/>
                  </a:ext>
                </a:extLst>
              </a:tr>
              <a:tr h="6131560">
                <a:tc>
                  <a:txBody>
                    <a:bodyPr/>
                    <a:lstStyle/>
                    <a:p>
                      <a:pPr algn="ctr"/>
                      <a:endParaRPr lang="en-US" sz="1600" dirty="0">
                        <a:solidFill>
                          <a:srgbClr val="807E80"/>
                        </a:solidFill>
                        <a:latin typeface="Arial Rounded MT Bold" panose="020F0704030504030204" pitchFamily="34" charset="77"/>
                      </a:endParaRPr>
                    </a:p>
                  </a:txBody>
                  <a:tcPr anchor="ctr">
                    <a:lnL w="28575" cap="flat" cmpd="sng" algn="ctr">
                      <a:solidFill>
                        <a:srgbClr val="5BD5D7"/>
                      </a:solidFill>
                      <a:prstDash val="solid"/>
                      <a:round/>
                      <a:headEnd type="none" w="med" len="med"/>
                      <a:tailEnd type="none" w="med" len="med"/>
                    </a:lnL>
                    <a:lnR w="28575" cap="flat" cmpd="sng" algn="ctr">
                      <a:solidFill>
                        <a:srgbClr val="5BD5D7"/>
                      </a:solidFill>
                      <a:prstDash val="solid"/>
                      <a:round/>
                      <a:headEnd type="none" w="med" len="med"/>
                      <a:tailEnd type="none" w="med" len="med"/>
                    </a:lnR>
                    <a:lnT w="28575" cap="flat" cmpd="sng" algn="ctr">
                      <a:solidFill>
                        <a:srgbClr val="5BD5D7"/>
                      </a:solidFill>
                      <a:prstDash val="solid"/>
                      <a:round/>
                      <a:headEnd type="none" w="med" len="med"/>
                      <a:tailEnd type="none" w="med" len="med"/>
                    </a:lnT>
                    <a:lnB w="28575" cap="flat" cmpd="sng" algn="ctr">
                      <a:solidFill>
                        <a:srgbClr val="5BD5D7"/>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807E80"/>
                        </a:solidFill>
                        <a:latin typeface="Arial Rounded MT Bold" panose="020F0704030504030204" pitchFamily="34" charset="77"/>
                      </a:endParaRPr>
                    </a:p>
                  </a:txBody>
                  <a:tcPr anchor="ctr">
                    <a:lnL w="28575" cap="flat" cmpd="sng" algn="ctr">
                      <a:solidFill>
                        <a:srgbClr val="5BD5D7"/>
                      </a:solidFill>
                      <a:prstDash val="solid"/>
                      <a:round/>
                      <a:headEnd type="none" w="med" len="med"/>
                      <a:tailEnd type="none" w="med" len="med"/>
                    </a:lnL>
                    <a:lnR w="28575" cap="flat" cmpd="sng" algn="ctr">
                      <a:solidFill>
                        <a:srgbClr val="5BD5D7"/>
                      </a:solidFill>
                      <a:prstDash val="solid"/>
                      <a:round/>
                      <a:headEnd type="none" w="med" len="med"/>
                      <a:tailEnd type="none" w="med" len="med"/>
                    </a:lnR>
                    <a:lnT w="28575" cap="flat" cmpd="sng" algn="ctr">
                      <a:solidFill>
                        <a:srgbClr val="5BD5D7"/>
                      </a:solidFill>
                      <a:prstDash val="solid"/>
                      <a:round/>
                      <a:headEnd type="none" w="med" len="med"/>
                      <a:tailEnd type="none" w="med" len="med"/>
                    </a:lnT>
                    <a:lnB w="28575" cap="flat" cmpd="sng" algn="ctr">
                      <a:solidFill>
                        <a:srgbClr val="5BD5D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3239748"/>
                  </a:ext>
                </a:extLst>
              </a:tr>
            </a:tbl>
          </a:graphicData>
        </a:graphic>
      </p:graphicFrame>
    </p:spTree>
    <p:extLst>
      <p:ext uri="{BB962C8B-B14F-4D97-AF65-F5344CB8AC3E}">
        <p14:creationId xmlns:p14="http://schemas.microsoft.com/office/powerpoint/2010/main" val="3376266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50F6990-B8E6-1841-29EE-3F2D01849679}"/>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r="1930" b="55598"/>
          <a:stretch/>
        </p:blipFill>
        <p:spPr>
          <a:xfrm>
            <a:off x="-1" y="9621475"/>
            <a:ext cx="6858002" cy="284525"/>
          </a:xfrm>
          <a:prstGeom prst="rect">
            <a:avLst/>
          </a:prstGeom>
        </p:spPr>
      </p:pic>
      <p:pic>
        <p:nvPicPr>
          <p:cNvPr id="4" name="Picture 3" descr="Graphical user interface&#10;&#10;Description automatically generated">
            <a:extLst>
              <a:ext uri="{FF2B5EF4-FFF2-40B4-BE49-F238E27FC236}">
                <a16:creationId xmlns:a16="http://schemas.microsoft.com/office/drawing/2014/main" id="{FAC7815A-BD4A-0D38-82FA-7E3386A0BD8B}"/>
              </a:ext>
            </a:extLst>
          </p:cNvPr>
          <p:cNvPicPr>
            <a:picLocks noChangeAspect="1"/>
          </p:cNvPicPr>
          <p:nvPr/>
        </p:nvPicPr>
        <p:blipFill rotWithShape="1">
          <a:blip r:embed="rId4">
            <a:extLst>
              <a:ext uri="{BEBA8EAE-BF5A-486C-A8C5-ECC9F3942E4B}">
                <a14:imgProps xmlns:a14="http://schemas.microsoft.com/office/drawing/2010/main">
                  <a14:imgLayer r:embed="rId5">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36" name="TextBox 35">
            <a:extLst>
              <a:ext uri="{FF2B5EF4-FFF2-40B4-BE49-F238E27FC236}">
                <a16:creationId xmlns:a16="http://schemas.microsoft.com/office/drawing/2014/main" id="{CA0EE72D-C9D7-D448-903B-E6F91E5817C9}"/>
              </a:ext>
            </a:extLst>
          </p:cNvPr>
          <p:cNvSpPr txBox="1"/>
          <p:nvPr/>
        </p:nvSpPr>
        <p:spPr>
          <a:xfrm>
            <a:off x="3820205" y="9661418"/>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47" name="TextBox 46">
            <a:extLst>
              <a:ext uri="{FF2B5EF4-FFF2-40B4-BE49-F238E27FC236}">
                <a16:creationId xmlns:a16="http://schemas.microsoft.com/office/drawing/2014/main" id="{02BA1913-C891-D244-8735-304621ADAD14}"/>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N22_56_04</a:t>
            </a:r>
          </a:p>
        </p:txBody>
      </p:sp>
      <p:sp>
        <p:nvSpPr>
          <p:cNvPr id="2" name="TextBox 1">
            <a:extLst>
              <a:ext uri="{FF2B5EF4-FFF2-40B4-BE49-F238E27FC236}">
                <a16:creationId xmlns:a16="http://schemas.microsoft.com/office/drawing/2014/main" id="{20852C0D-0E9F-2441-81D1-87A1F755D317}"/>
              </a:ext>
            </a:extLst>
          </p:cNvPr>
          <p:cNvSpPr txBox="1"/>
          <p:nvPr/>
        </p:nvSpPr>
        <p:spPr>
          <a:xfrm>
            <a:off x="1042997" y="215435"/>
            <a:ext cx="5637589"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a:t>
            </a:r>
            <a:r>
              <a:rPr lang="en-GB" sz="1200" dirty="0">
                <a:solidFill>
                  <a:schemeClr val="bg1"/>
                </a:solidFill>
                <a:latin typeface="Arial Rounded MT Bold" panose="020F0704030504030204" pitchFamily="34" charset="77"/>
              </a:rPr>
              <a:t>Investigate the effects of friction on different surfaces</a:t>
            </a:r>
            <a:endParaRPr lang="en-US" sz="1200" dirty="0">
              <a:solidFill>
                <a:schemeClr val="bg1"/>
              </a:solidFill>
              <a:latin typeface="Arial Rounded MT Bold" panose="020F0704030504030204" pitchFamily="34" charset="77"/>
            </a:endParaRPr>
          </a:p>
        </p:txBody>
      </p:sp>
      <p:sp>
        <p:nvSpPr>
          <p:cNvPr id="88" name="Rounded Rectangle 87">
            <a:extLst>
              <a:ext uri="{FF2B5EF4-FFF2-40B4-BE49-F238E27FC236}">
                <a16:creationId xmlns:a16="http://schemas.microsoft.com/office/drawing/2014/main" id="{4406A4E2-41B0-2F49-B3F5-E397904FB9A7}"/>
              </a:ext>
            </a:extLst>
          </p:cNvPr>
          <p:cNvSpPr/>
          <p:nvPr/>
        </p:nvSpPr>
        <p:spPr>
          <a:xfrm>
            <a:off x="202034" y="1459561"/>
            <a:ext cx="6478552" cy="736543"/>
          </a:xfrm>
          <a:prstGeom prst="roundRect">
            <a:avLst>
              <a:gd name="adj" fmla="val 10185"/>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807E80"/>
                </a:solidFill>
                <a:latin typeface="Arial Rounded MT Bold" panose="020F0704030504030204" pitchFamily="34" charset="77"/>
              </a:rPr>
              <a:t>Answer the questions</a:t>
            </a:r>
          </a:p>
        </p:txBody>
      </p:sp>
      <p:sp>
        <p:nvSpPr>
          <p:cNvPr id="104" name="Rounded Rectangle 103">
            <a:extLst>
              <a:ext uri="{FF2B5EF4-FFF2-40B4-BE49-F238E27FC236}">
                <a16:creationId xmlns:a16="http://schemas.microsoft.com/office/drawing/2014/main" id="{47BF169E-BA43-F98F-7AD1-4F4818BBBD9B}"/>
              </a:ext>
            </a:extLst>
          </p:cNvPr>
          <p:cNvSpPr/>
          <p:nvPr/>
        </p:nvSpPr>
        <p:spPr>
          <a:xfrm>
            <a:off x="192266" y="2343881"/>
            <a:ext cx="6467054" cy="7112010"/>
          </a:xfrm>
          <a:prstGeom prst="roundRect">
            <a:avLst>
              <a:gd name="adj" fmla="val 1433"/>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Tx/>
              <a:buAutoNum type="arabicPeriod"/>
            </a:pPr>
            <a:r>
              <a:rPr lang="en-GB" sz="1600" dirty="0">
                <a:solidFill>
                  <a:srgbClr val="807E80"/>
                </a:solidFill>
                <a:latin typeface="Arial Rounded MT Bold" panose="020F0704030504030204" pitchFamily="34" charset="77"/>
              </a:rPr>
              <a:t>Rank your surfaces from being able to generate the most  friction to the least friction</a:t>
            </a:r>
          </a:p>
          <a:p>
            <a:r>
              <a:rPr lang="en-GB" dirty="0">
                <a:solidFill>
                  <a:srgbClr val="807E80"/>
                </a:solidFill>
                <a:latin typeface="Arial Rounded MT Bold" panose="020F0704030504030204" pitchFamily="34" charset="77"/>
              </a:rPr>
              <a:t>_________________________________</a:t>
            </a:r>
            <a:br>
              <a:rPr lang="en-GB" dirty="0">
                <a:solidFill>
                  <a:srgbClr val="807E80"/>
                </a:solidFill>
                <a:latin typeface="Arial Rounded MT Bold" panose="020F0704030504030204" pitchFamily="34" charset="77"/>
              </a:rPr>
            </a:br>
            <a:r>
              <a:rPr lang="en-GB" dirty="0">
                <a:solidFill>
                  <a:srgbClr val="807E80"/>
                </a:solidFill>
                <a:latin typeface="Arial Rounded MT Bold" panose="020F0704030504030204" pitchFamily="34" charset="77"/>
              </a:rPr>
              <a:t>_________________________________</a:t>
            </a:r>
            <a:br>
              <a:rPr lang="en-GB" dirty="0">
                <a:solidFill>
                  <a:srgbClr val="807E80"/>
                </a:solidFill>
                <a:latin typeface="Arial Rounded MT Bold" panose="020F0704030504030204" pitchFamily="34" charset="77"/>
              </a:rPr>
            </a:br>
            <a:r>
              <a:rPr lang="en-GB" dirty="0">
                <a:solidFill>
                  <a:srgbClr val="807E80"/>
                </a:solidFill>
                <a:latin typeface="Arial Rounded MT Bold" panose="020F0704030504030204" pitchFamily="34" charset="77"/>
              </a:rPr>
              <a:t>_________________________________</a:t>
            </a:r>
          </a:p>
          <a:p>
            <a:r>
              <a:rPr lang="en-GB" dirty="0">
                <a:solidFill>
                  <a:srgbClr val="807E80"/>
                </a:solidFill>
                <a:latin typeface="Arial Rounded MT Bold" panose="020F0704030504030204" pitchFamily="34" charset="77"/>
              </a:rPr>
              <a:t>_________________________________</a:t>
            </a:r>
          </a:p>
          <a:p>
            <a:r>
              <a:rPr lang="en-GB" dirty="0">
                <a:solidFill>
                  <a:srgbClr val="807E80"/>
                </a:solidFill>
                <a:latin typeface="Arial Rounded MT Bold" panose="020F0704030504030204" pitchFamily="34" charset="77"/>
              </a:rPr>
              <a:t>_________________________________</a:t>
            </a:r>
          </a:p>
          <a:p>
            <a:r>
              <a:rPr lang="en-GB" dirty="0">
                <a:solidFill>
                  <a:srgbClr val="807E80"/>
                </a:solidFill>
                <a:latin typeface="Arial Rounded MT Bold" panose="020F0704030504030204" pitchFamily="34" charset="77"/>
              </a:rPr>
              <a:t>_________________________________</a:t>
            </a:r>
          </a:p>
          <a:p>
            <a:r>
              <a:rPr lang="en-GB" dirty="0">
                <a:solidFill>
                  <a:srgbClr val="807E80"/>
                </a:solidFill>
                <a:latin typeface="Arial Rounded MT Bold" panose="020F0704030504030204" pitchFamily="34" charset="77"/>
              </a:rPr>
              <a:t>_________________________________</a:t>
            </a:r>
          </a:p>
          <a:p>
            <a:endParaRPr lang="en-GB" sz="1200" dirty="0">
              <a:solidFill>
                <a:srgbClr val="807E80"/>
              </a:solidFill>
              <a:latin typeface="Arial Rounded MT Bold" panose="020F0704030504030204" pitchFamily="34" charset="77"/>
            </a:endParaRPr>
          </a:p>
          <a:p>
            <a:pPr marL="342900" indent="-342900">
              <a:buFont typeface="+mj-lt"/>
              <a:buAutoNum type="arabicPeriod" startAt="2"/>
            </a:pPr>
            <a:r>
              <a:rPr lang="en-GB" sz="1600" dirty="0">
                <a:solidFill>
                  <a:srgbClr val="807E80"/>
                </a:solidFill>
                <a:latin typeface="Arial Rounded MT Bold" panose="020F0704030504030204" pitchFamily="34" charset="77"/>
              </a:rPr>
              <a:t>Which surface would you use for a hallway and why?</a:t>
            </a:r>
          </a:p>
          <a:p>
            <a:r>
              <a:rPr lang="en-GB"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GB" sz="1200" dirty="0">
              <a:solidFill>
                <a:srgbClr val="807E80"/>
              </a:solidFill>
              <a:latin typeface="Arial Rounded MT Bold" panose="020F0704030504030204" pitchFamily="34" charset="77"/>
            </a:endParaRPr>
          </a:p>
          <a:p>
            <a:pPr marL="342900" indent="-342900">
              <a:buFont typeface="+mj-lt"/>
              <a:buAutoNum type="arabicPeriod" startAt="3"/>
            </a:pPr>
            <a:r>
              <a:rPr lang="en-GB" sz="1600" dirty="0">
                <a:solidFill>
                  <a:srgbClr val="807E80"/>
                </a:solidFill>
                <a:latin typeface="Arial Rounded MT Bold" panose="020F0704030504030204" pitchFamily="34" charset="77"/>
              </a:rPr>
              <a:t>In winter, a mixture of sand and salt is spread on the roads. The salt prevents cold water on the road from freezing and turning into ice. What do you think the sand is for?</a:t>
            </a:r>
          </a:p>
          <a:p>
            <a:r>
              <a:rPr lang="en-GB"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GB" dirty="0">
              <a:solidFill>
                <a:srgbClr val="807E80"/>
              </a:solidFill>
              <a:latin typeface="Arial Rounded MT Bold" panose="020F0704030504030204" pitchFamily="34" charset="77"/>
            </a:endParaRPr>
          </a:p>
          <a:p>
            <a:endParaRPr lang="en-GB" dirty="0">
              <a:solidFill>
                <a:srgbClr val="807E80"/>
              </a:solidFill>
              <a:latin typeface="Arial Rounded MT Bold" panose="020F0704030504030204" pitchFamily="34" charset="77"/>
            </a:endParaRPr>
          </a:p>
          <a:p>
            <a:pPr marL="342900" indent="-342900">
              <a:buAutoNum type="arabicPeriod"/>
            </a:pPr>
            <a:endParaRPr lang="en-GB" dirty="0">
              <a:solidFill>
                <a:srgbClr val="807E80"/>
              </a:solidFill>
              <a:latin typeface="Arial Rounded MT Bold" panose="020F0704030504030204" pitchFamily="34" charset="77"/>
            </a:endParaRPr>
          </a:p>
        </p:txBody>
      </p:sp>
      <p:grpSp>
        <p:nvGrpSpPr>
          <p:cNvPr id="64" name="Group 63">
            <a:extLst>
              <a:ext uri="{FF2B5EF4-FFF2-40B4-BE49-F238E27FC236}">
                <a16:creationId xmlns:a16="http://schemas.microsoft.com/office/drawing/2014/main" id="{DDB8B557-A94E-A917-AE0A-612A785D0A70}"/>
              </a:ext>
            </a:extLst>
          </p:cNvPr>
          <p:cNvGrpSpPr/>
          <p:nvPr/>
        </p:nvGrpSpPr>
        <p:grpSpPr>
          <a:xfrm>
            <a:off x="18029" y="9343447"/>
            <a:ext cx="543164" cy="547038"/>
            <a:chOff x="18029" y="9343447"/>
            <a:chExt cx="543164" cy="547038"/>
          </a:xfrm>
        </p:grpSpPr>
        <p:sp>
          <p:nvSpPr>
            <p:cNvPr id="65" name="Oval 64">
              <a:extLst>
                <a:ext uri="{FF2B5EF4-FFF2-40B4-BE49-F238E27FC236}">
                  <a16:creationId xmlns:a16="http://schemas.microsoft.com/office/drawing/2014/main" id="{0DC8F6BA-3364-BDAE-E4CF-4BCAF07286EF}"/>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65">
              <a:extLst>
                <a:ext uri="{FF2B5EF4-FFF2-40B4-BE49-F238E27FC236}">
                  <a16:creationId xmlns:a16="http://schemas.microsoft.com/office/drawing/2014/main" id="{54D40458-52DA-D624-2ABC-E05677FD315C}"/>
                </a:ext>
              </a:extLst>
            </p:cNvPr>
            <p:cNvPicPr>
              <a:picLocks noChangeAspect="1"/>
            </p:cNvPicPr>
            <p:nvPr/>
          </p:nvPicPr>
          <p:blipFill>
            <a:blip r:embed="rId6"/>
            <a:stretch>
              <a:fillRect/>
            </a:stretch>
          </p:blipFill>
          <p:spPr>
            <a:xfrm flipH="1">
              <a:off x="155356" y="9381617"/>
              <a:ext cx="263235" cy="499050"/>
            </a:xfrm>
            <a:prstGeom prst="rect">
              <a:avLst/>
            </a:prstGeom>
          </p:spPr>
        </p:pic>
        <p:sp>
          <p:nvSpPr>
            <p:cNvPr id="67" name="TextBox 66">
              <a:extLst>
                <a:ext uri="{FF2B5EF4-FFF2-40B4-BE49-F238E27FC236}">
                  <a16:creationId xmlns:a16="http://schemas.microsoft.com/office/drawing/2014/main" id="{2F6F3E4F-BDC3-72FB-BCE0-31687DDEF787}"/>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3</a:t>
              </a:r>
            </a:p>
          </p:txBody>
        </p:sp>
      </p:grpSp>
      <p:sp>
        <p:nvSpPr>
          <p:cNvPr id="15" name="TextBox 14">
            <a:extLst>
              <a:ext uri="{FF2B5EF4-FFF2-40B4-BE49-F238E27FC236}">
                <a16:creationId xmlns:a16="http://schemas.microsoft.com/office/drawing/2014/main" id="{F311DE14-BFAA-D67A-CCE0-87396F5BAD8B}"/>
              </a:ext>
            </a:extLst>
          </p:cNvPr>
          <p:cNvSpPr txBox="1"/>
          <p:nvPr/>
        </p:nvSpPr>
        <p:spPr>
          <a:xfrm>
            <a:off x="-4452384" y="3798838"/>
            <a:ext cx="3429000" cy="646331"/>
          </a:xfrm>
          <a:prstGeom prst="rect">
            <a:avLst/>
          </a:prstGeom>
          <a:noFill/>
        </p:spPr>
        <p:txBody>
          <a:bodyPr wrap="square">
            <a:spAutoFit/>
          </a:bodyPr>
          <a:lstStyle/>
          <a:p>
            <a:br>
              <a:rPr lang="en-GB" dirty="0">
                <a:solidFill>
                  <a:srgbClr val="807E80"/>
                </a:solidFill>
              </a:rPr>
            </a:br>
            <a:endParaRPr lang="en-US" dirty="0">
              <a:solidFill>
                <a:srgbClr val="807E80"/>
              </a:solidFill>
            </a:endParaRPr>
          </a:p>
        </p:txBody>
      </p:sp>
    </p:spTree>
    <p:extLst>
      <p:ext uri="{BB962C8B-B14F-4D97-AF65-F5344CB8AC3E}">
        <p14:creationId xmlns:p14="http://schemas.microsoft.com/office/powerpoint/2010/main" val="8100506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3654</TotalTime>
  <Words>142</Words>
  <Application>Microsoft Macintosh PowerPoint</Application>
  <PresentationFormat>A4 Paper (210x297 mm)</PresentationFormat>
  <Paragraphs>26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 MT Bold</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Heather Bingham</cp:lastModifiedBy>
  <cp:revision>43</cp:revision>
  <cp:lastPrinted>2022-07-08T20:17:44Z</cp:lastPrinted>
  <dcterms:created xsi:type="dcterms:W3CDTF">2022-04-04T08:08:59Z</dcterms:created>
  <dcterms:modified xsi:type="dcterms:W3CDTF">2022-08-17T14:53:06Z</dcterms:modified>
</cp:coreProperties>
</file>