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sldIdLst>
    <p:sldId id="259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4472C4"/>
    <a:srgbClr val="FF40FF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/>
    <p:restoredTop sz="96327" autoAdjust="0"/>
  </p:normalViewPr>
  <p:slideViewPr>
    <p:cSldViewPr snapToGrid="0" snapToObjects="1">
      <p:cViewPr varScale="1">
        <p:scale>
          <a:sx n="85" d="100"/>
          <a:sy n="85" d="100"/>
        </p:scale>
        <p:origin x="3544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DA837-1BC4-0A40-AA5A-469B785C0872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9907-7E8F-4848-9F13-545BE661B0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1pPr>
    <a:lvl2pPr marL="478940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2pPr>
    <a:lvl3pPr marL="957879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3pPr>
    <a:lvl4pPr marL="1436819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4pPr>
    <a:lvl5pPr marL="1915758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5pPr>
    <a:lvl6pPr marL="2394698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6pPr>
    <a:lvl7pPr marL="2873637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7pPr>
    <a:lvl8pPr marL="3352576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8pPr>
    <a:lvl9pPr marL="3831516" algn="l" defTabSz="957879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2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3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1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6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1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1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8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8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7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8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B7AB7FAB-362D-0648-8B94-AAA86223710F}" type="datetimeFigureOut">
              <a:rPr lang="en-US" smtClean="0"/>
              <a:t>1/5/22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5349BA-B4BA-804C-B535-6F292C2AC5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B94A8-4BE1-4B81-8DDF-B5B93FE8B166}"/>
              </a:ext>
            </a:extLst>
          </p:cNvPr>
          <p:cNvSpPr/>
          <p:nvPr userDrawn="1"/>
        </p:nvSpPr>
        <p:spPr>
          <a:xfrm>
            <a:off x="1383471" y="9659779"/>
            <a:ext cx="40910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743200" algn="ctr"/>
                <a:tab pos="5486400" algn="r"/>
                <a:tab pos="2488565" algn="l"/>
                <a:tab pos="2743200" algn="ctr"/>
                <a:tab pos="5486400" algn="r"/>
              </a:tabLst>
            </a:pPr>
            <a:r>
              <a:rPr lang="en-US" sz="1000" dirty="0">
                <a:solidFill>
                  <a:srgbClr val="2FA2B4"/>
                </a:solidFill>
                <a:effectLst/>
                <a:latin typeface="Arial Rounded MT Bold" charset="0"/>
                <a:ea typeface="ＭＳ 明朝" charset="-128"/>
                <a:cs typeface="Times New Roman" charset="0"/>
              </a:rPr>
              <a:t>Developing Experts Ltd. </a:t>
            </a:r>
            <a:r>
              <a:rPr lang="en-US" sz="1000">
                <a:solidFill>
                  <a:srgbClr val="2FA2B4"/>
                </a:solidFill>
                <a:effectLst/>
                <a:latin typeface="Arial Rounded MT Bold" charset="0"/>
                <a:ea typeface="ＭＳ 明朝" charset="-128"/>
                <a:cs typeface="Times New Roman" charset="0"/>
              </a:rPr>
              <a:t>© 2022</a:t>
            </a:r>
            <a:endParaRPr lang="en-US" sz="1000" dirty="0">
              <a:solidFill>
                <a:srgbClr val="2FA2B4"/>
              </a:solidFill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17">
            <a:extLst>
              <a:ext uri="{FF2B5EF4-FFF2-40B4-BE49-F238E27FC236}">
                <a16:creationId xmlns:a16="http://schemas.microsoft.com/office/drawing/2014/main" id="{8E064651-E2D4-41D8-B586-250853E42B2D}"/>
              </a:ext>
            </a:extLst>
          </p:cNvPr>
          <p:cNvSpPr/>
          <p:nvPr userDrawn="1"/>
        </p:nvSpPr>
        <p:spPr>
          <a:xfrm>
            <a:off x="171000" y="174759"/>
            <a:ext cx="6516000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 Rounded MT Bold" charset="0"/>
                <a:ea typeface="Arial Rounded MT Bold" charset="0"/>
                <a:cs typeface="Arial Rounded MT Bold" charset="0"/>
              </a:rPr>
              <a:t>S06.06.02 Handout</a:t>
            </a:r>
            <a:r>
              <a:rPr lang="en-US" sz="1000" dirty="0">
                <a:effectLst/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endParaRPr lang="en-US" sz="100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9" name="Rounded Rectangular Callout 20">
            <a:extLst>
              <a:ext uri="{FF2B5EF4-FFF2-40B4-BE49-F238E27FC236}">
                <a16:creationId xmlns:a16="http://schemas.microsoft.com/office/drawing/2014/main" id="{FAD3F839-22C8-49A9-887F-2BB4356E065D}"/>
              </a:ext>
            </a:extLst>
          </p:cNvPr>
          <p:cNvSpPr/>
          <p:nvPr userDrawn="1"/>
        </p:nvSpPr>
        <p:spPr>
          <a:xfrm rot="10800000" flipV="1">
            <a:off x="1149176" y="412182"/>
            <a:ext cx="5537821" cy="612000"/>
          </a:xfrm>
          <a:prstGeom prst="wedgeRoundRectCallout">
            <a:avLst>
              <a:gd name="adj1" fmla="val 52714"/>
              <a:gd name="adj2" fmla="val -21219"/>
              <a:gd name="adj3" fmla="val 16667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FA2B4"/>
                </a:solidFill>
                <a:effectLst/>
                <a:uLnTx/>
                <a:uFillTx/>
                <a:latin typeface="Arial Rounded MT Bold" charset="0"/>
                <a:ea typeface="Arial Rounded MT Bold" charset="0"/>
                <a:cs typeface="Arial Rounded MT Bold" charset="0"/>
              </a:rPr>
              <a:t>Explain how shadows form</a:t>
            </a:r>
            <a:endParaRPr lang="en-US" sz="2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CAB94E1-FD95-4EB4-9B6C-B7A53C30DBB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0" y="412182"/>
            <a:ext cx="59923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3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">
            <a:extLst>
              <a:ext uri="{FF2B5EF4-FFF2-40B4-BE49-F238E27FC236}">
                <a16:creationId xmlns:a16="http://schemas.microsoft.com/office/drawing/2014/main" id="{CF8CFF5F-C549-4633-914F-254EECF2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046715"/>
            <a:ext cx="6516000" cy="33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are going to investigate how the distance an object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is from a wall affects the size of the shadow cast.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Method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This experiment should be in a dark room.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Fix a torch in position at least 1m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away from a wall. Shine the torch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directly at the wall.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Place the acetate slide 20cm away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from the wall, so that it casts a shadow.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Measure the width of the shadow and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this in the table.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Repeat this with the acetate back to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40, 60, 80, 100cm away in turn. 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Measuring the width of the shadow each time.</a:t>
            </a:r>
            <a:endParaRPr lang="en-US" altLang="en-US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157894" y="6873387"/>
            <a:ext cx="4804448" cy="282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how the shadow changes as the acetate moves further away from the wall.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</a:t>
            </a:r>
            <a:endParaRPr lang="en-US" altLang="en-US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part of the shadow is darkest. Suggest why it is darkest. </a:t>
            </a: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</a:t>
            </a: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C4EA7064-019B-4095-BBCE-5435B6AFD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56763"/>
              </p:ext>
            </p:extLst>
          </p:nvPr>
        </p:nvGraphicFramePr>
        <p:xfrm>
          <a:off x="171000" y="4442597"/>
          <a:ext cx="4804448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224">
                  <a:extLst>
                    <a:ext uri="{9D8B030D-6E8A-4147-A177-3AD203B41FA5}">
                      <a16:colId xmlns:a16="http://schemas.microsoft.com/office/drawing/2014/main" val="3926399191"/>
                    </a:ext>
                  </a:extLst>
                </a:gridCol>
                <a:gridCol w="2402224">
                  <a:extLst>
                    <a:ext uri="{9D8B030D-6E8A-4147-A177-3AD203B41FA5}">
                      <a16:colId xmlns:a16="http://schemas.microsoft.com/office/drawing/2014/main" val="2316359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Distance of slide </a:t>
                      </a:r>
                    </a:p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from wall (cm)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Width of shadow (cm)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5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79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40 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900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77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5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55225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A451ECF0-20EA-4ECC-AE90-315D817319E0}"/>
              </a:ext>
            </a:extLst>
          </p:cNvPr>
          <p:cNvGrpSpPr/>
          <p:nvPr/>
        </p:nvGrpSpPr>
        <p:grpSpPr>
          <a:xfrm>
            <a:off x="4018208" y="1663699"/>
            <a:ext cx="2668792" cy="2244567"/>
            <a:chOff x="4178866" y="1679732"/>
            <a:chExt cx="2668792" cy="224456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3195CA-4A43-4E55-AAF3-B3C095DBF91E}"/>
                </a:ext>
              </a:extLst>
            </p:cNvPr>
            <p:cNvSpPr/>
            <p:nvPr/>
          </p:nvSpPr>
          <p:spPr>
            <a:xfrm>
              <a:off x="4178866" y="1679732"/>
              <a:ext cx="2668792" cy="2244567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612E2400-F845-4661-B999-F158FD18A7FA}"/>
                </a:ext>
              </a:extLst>
            </p:cNvPr>
            <p:cNvSpPr/>
            <p:nvPr/>
          </p:nvSpPr>
          <p:spPr>
            <a:xfrm flipH="1">
              <a:off x="5136106" y="2619933"/>
              <a:ext cx="951264" cy="918905"/>
            </a:xfrm>
            <a:prstGeom prst="cube">
              <a:avLst>
                <a:gd name="adj" fmla="val 9792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8777D84-4C3E-46AC-B4C4-18FA3F4D99FA}"/>
                </a:ext>
              </a:extLst>
            </p:cNvPr>
            <p:cNvGrpSpPr/>
            <p:nvPr/>
          </p:nvGrpSpPr>
          <p:grpSpPr>
            <a:xfrm>
              <a:off x="5693992" y="3017756"/>
              <a:ext cx="344392" cy="159295"/>
              <a:chOff x="4916015" y="2130558"/>
              <a:chExt cx="1056160" cy="48851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687B319-45E5-4938-929E-32C427C5441F}"/>
                  </a:ext>
                </a:extLst>
              </p:cNvPr>
              <p:cNvSpPr/>
              <p:nvPr/>
            </p:nvSpPr>
            <p:spPr>
              <a:xfrm>
                <a:off x="4916015" y="2130558"/>
                <a:ext cx="1056160" cy="488516"/>
              </a:xfrm>
              <a:prstGeom prst="rect">
                <a:avLst/>
              </a:prstGeom>
              <a:solidFill>
                <a:srgbClr val="4472C4">
                  <a:alpha val="1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B45B3FC-E7A0-46E6-A82C-3581AEDBC5D2}"/>
                  </a:ext>
                </a:extLst>
              </p:cNvPr>
              <p:cNvSpPr/>
              <p:nvPr/>
            </p:nvSpPr>
            <p:spPr>
              <a:xfrm>
                <a:off x="5354095" y="2284816"/>
                <a:ext cx="180000" cy="1800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1026" name="Picture 2" descr="Light, Flash, Torch, Metal, Equipment, Tool, Heavy">
              <a:extLst>
                <a:ext uri="{FF2B5EF4-FFF2-40B4-BE49-F238E27FC236}">
                  <a16:creationId xmlns:a16="http://schemas.microsoft.com/office/drawing/2014/main" id="{BF4F8B06-F1D3-4697-B33C-483E6A75A2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10924">
              <a:off x="6222344" y="3466306"/>
              <a:ext cx="485576" cy="3095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uler, Measure, Length, Meter, Cm, Centimeter, Office">
              <a:extLst>
                <a:ext uri="{FF2B5EF4-FFF2-40B4-BE49-F238E27FC236}">
                  <a16:creationId xmlns:a16="http://schemas.microsoft.com/office/drawing/2014/main" id="{45FF3FBC-B26B-49F7-952B-EB39A05A5D3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283" b="35468"/>
            <a:stretch/>
          </p:blipFill>
          <p:spPr bwMode="auto">
            <a:xfrm>
              <a:off x="5123000" y="2247888"/>
              <a:ext cx="643151" cy="110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4B844CF5-CDDD-426A-B73E-FCA797BEE8D6}"/>
                </a:ext>
              </a:extLst>
            </p:cNvPr>
            <p:cNvSpPr/>
            <p:nvPr/>
          </p:nvSpPr>
          <p:spPr>
            <a:xfrm rot="7945371">
              <a:off x="5363888" y="2332596"/>
              <a:ext cx="1098846" cy="1527277"/>
            </a:xfrm>
            <a:prstGeom prst="triangle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E16675C-0BA0-4A99-BA39-2E8BE2500F6B}"/>
                </a:ext>
              </a:extLst>
            </p:cNvPr>
            <p:cNvSpPr/>
            <p:nvPr/>
          </p:nvSpPr>
          <p:spPr>
            <a:xfrm>
              <a:off x="4688595" y="1943100"/>
              <a:ext cx="1125709" cy="1125709"/>
            </a:xfrm>
            <a:prstGeom prst="ellipse">
              <a:avLst/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Chord 43">
              <a:extLst>
                <a:ext uri="{FF2B5EF4-FFF2-40B4-BE49-F238E27FC236}">
                  <a16:creationId xmlns:a16="http://schemas.microsoft.com/office/drawing/2014/main" id="{53F23929-5B2B-4A3A-BDE8-B4DF79CD1C40}"/>
                </a:ext>
              </a:extLst>
            </p:cNvPr>
            <p:cNvSpPr/>
            <p:nvPr/>
          </p:nvSpPr>
          <p:spPr>
            <a:xfrm>
              <a:off x="4688595" y="1943100"/>
              <a:ext cx="1125709" cy="1125709"/>
            </a:xfrm>
            <a:prstGeom prst="chord">
              <a:avLst>
                <a:gd name="adj1" fmla="val 7187403"/>
                <a:gd name="adj2" fmla="val 19498366"/>
              </a:avLst>
            </a:pr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A0B9C68-9604-4FC3-BFD6-1DA91080ADF8}"/>
                </a:ext>
              </a:extLst>
            </p:cNvPr>
            <p:cNvSpPr/>
            <p:nvPr/>
          </p:nvSpPr>
          <p:spPr>
            <a:xfrm>
              <a:off x="5123000" y="2358024"/>
              <a:ext cx="256897" cy="25689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119DC300-B401-4C79-8243-127738C93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000" y="6080454"/>
            <a:ext cx="1440000" cy="1764000"/>
          </a:xfrm>
          <a:prstGeom prst="roundRect">
            <a:avLst>
              <a:gd name="adj" fmla="val 9611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how the torch beam would change if the torch moved closer to the wall.</a:t>
            </a: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3E550316-8F0B-41B0-9E1F-CBDFD5F3E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000" y="8013285"/>
            <a:ext cx="1440000" cy="1692000"/>
          </a:xfrm>
          <a:prstGeom prst="roundRect">
            <a:avLst>
              <a:gd name="adj" fmla="val 11376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why a square is a better shape than a circle to use in this investigation.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0D74B4CA-1DC7-4A1F-B72E-7990F65E8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000" y="4102527"/>
            <a:ext cx="1440000" cy="1809096"/>
          </a:xfrm>
          <a:prstGeom prst="roundRect">
            <a:avLst>
              <a:gd name="adj" fmla="val 0"/>
            </a:avLst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Equipment</a:t>
            </a:r>
          </a:p>
          <a:p>
            <a:pPr marL="171450" indent="-171450" defTabSz="84713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Metre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ruler</a:t>
            </a:r>
          </a:p>
          <a:p>
            <a:pPr marL="171450" indent="-171450" defTabSz="84713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30cm ruler</a:t>
            </a:r>
          </a:p>
          <a:p>
            <a:pPr marL="171450" indent="-171450" defTabSz="84713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Torch</a:t>
            </a:r>
          </a:p>
          <a:p>
            <a:pPr marL="171450" indent="-171450" defTabSz="84713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Acetate with 1cm x 1cm black square</a:t>
            </a:r>
          </a:p>
        </p:txBody>
      </p:sp>
    </p:spTree>
    <p:extLst>
      <p:ext uri="{BB962C8B-B14F-4D97-AF65-F5344CB8AC3E}">
        <p14:creationId xmlns:p14="http://schemas.microsoft.com/office/powerpoint/2010/main" val="1862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B86F0C8-88D1-455D-879B-6EAA580B8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02708"/>
              </p:ext>
            </p:extLst>
          </p:nvPr>
        </p:nvGraphicFramePr>
        <p:xfrm>
          <a:off x="189000" y="1716108"/>
          <a:ext cx="6480000" cy="75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71064783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8259476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4053350320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479464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3459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81888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41081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09687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422364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185831"/>
                  </a:ext>
                </a:extLst>
              </a:tr>
            </a:tbl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26379914-433B-4CD4-8ECF-B2B921EC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106656"/>
            <a:ext cx="6516000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Print this sheet onto acetate. Then cut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out a strip for each pair of students.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4DF01A4-E86E-4938-A6AF-7C99208DED8B}"/>
              </a:ext>
            </a:extLst>
          </p:cNvPr>
          <p:cNvGrpSpPr/>
          <p:nvPr/>
        </p:nvGrpSpPr>
        <p:grpSpPr>
          <a:xfrm>
            <a:off x="1015589" y="2062926"/>
            <a:ext cx="4799222" cy="6853182"/>
            <a:chOff x="1015589" y="2062926"/>
            <a:chExt cx="4799222" cy="685318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71C582-8D9E-4110-BEFF-1BD9EFD52B93}"/>
                </a:ext>
              </a:extLst>
            </p:cNvPr>
            <p:cNvSpPr/>
            <p:nvPr/>
          </p:nvSpPr>
          <p:spPr>
            <a:xfrm>
              <a:off x="1043189" y="20629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3945606-D9C2-4466-909B-3C18D565C4A1}"/>
                </a:ext>
              </a:extLst>
            </p:cNvPr>
            <p:cNvSpPr/>
            <p:nvPr/>
          </p:nvSpPr>
          <p:spPr>
            <a:xfrm>
              <a:off x="3249000" y="20629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6CFCA8-AE42-4792-81FB-9C5832E48B6E}"/>
                </a:ext>
              </a:extLst>
            </p:cNvPr>
            <p:cNvSpPr/>
            <p:nvPr/>
          </p:nvSpPr>
          <p:spPr>
            <a:xfrm>
              <a:off x="5454811" y="20629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3733C90-49CA-4A0C-94B4-070B42103617}"/>
                </a:ext>
              </a:extLst>
            </p:cNvPr>
            <p:cNvSpPr/>
            <p:nvPr/>
          </p:nvSpPr>
          <p:spPr>
            <a:xfrm>
              <a:off x="1043189" y="31297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235D870-C936-40A1-AB67-7B14AC0BE226}"/>
                </a:ext>
              </a:extLst>
            </p:cNvPr>
            <p:cNvSpPr/>
            <p:nvPr/>
          </p:nvSpPr>
          <p:spPr>
            <a:xfrm>
              <a:off x="3249000" y="31297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A1EDA04-5BF5-44E3-BA72-8E43CD67B3DC}"/>
                </a:ext>
              </a:extLst>
            </p:cNvPr>
            <p:cNvSpPr/>
            <p:nvPr/>
          </p:nvSpPr>
          <p:spPr>
            <a:xfrm>
              <a:off x="5454811" y="3129726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7A83753-2578-4414-A136-13490AD0474A}"/>
                </a:ext>
              </a:extLst>
            </p:cNvPr>
            <p:cNvSpPr/>
            <p:nvPr/>
          </p:nvSpPr>
          <p:spPr>
            <a:xfrm>
              <a:off x="1043189" y="42427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BDC2F7-A3EC-479E-8F3A-2AA05765AC4E}"/>
                </a:ext>
              </a:extLst>
            </p:cNvPr>
            <p:cNvSpPr/>
            <p:nvPr/>
          </p:nvSpPr>
          <p:spPr>
            <a:xfrm>
              <a:off x="3249000" y="42427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3C747F-764C-48B7-B0E3-AB251B4D52EB}"/>
                </a:ext>
              </a:extLst>
            </p:cNvPr>
            <p:cNvSpPr/>
            <p:nvPr/>
          </p:nvSpPr>
          <p:spPr>
            <a:xfrm>
              <a:off x="5454811" y="42427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F23FB7B-F0E6-49AF-B4A0-A8F4E1311C31}"/>
                </a:ext>
              </a:extLst>
            </p:cNvPr>
            <p:cNvSpPr/>
            <p:nvPr/>
          </p:nvSpPr>
          <p:spPr>
            <a:xfrm>
              <a:off x="1043189" y="53095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AE1A229-2885-4419-BCBC-9A8A173C772F}"/>
                </a:ext>
              </a:extLst>
            </p:cNvPr>
            <p:cNvSpPr/>
            <p:nvPr/>
          </p:nvSpPr>
          <p:spPr>
            <a:xfrm>
              <a:off x="3249000" y="53095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985A891-D50A-44C2-BDA5-C65C695FCAAD}"/>
                </a:ext>
              </a:extLst>
            </p:cNvPr>
            <p:cNvSpPr/>
            <p:nvPr/>
          </p:nvSpPr>
          <p:spPr>
            <a:xfrm>
              <a:off x="5454811" y="53095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C96C5D6-C05E-4F7D-9912-CA5453786755}"/>
                </a:ext>
              </a:extLst>
            </p:cNvPr>
            <p:cNvSpPr/>
            <p:nvPr/>
          </p:nvSpPr>
          <p:spPr>
            <a:xfrm>
              <a:off x="1015589" y="63763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D35AB75-75D1-4140-8654-F8B5E254A3D4}"/>
                </a:ext>
              </a:extLst>
            </p:cNvPr>
            <p:cNvSpPr/>
            <p:nvPr/>
          </p:nvSpPr>
          <p:spPr>
            <a:xfrm>
              <a:off x="3221400" y="63763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E5051E-5B3A-4593-950D-F8AB8D2EFFF2}"/>
                </a:ext>
              </a:extLst>
            </p:cNvPr>
            <p:cNvSpPr/>
            <p:nvPr/>
          </p:nvSpPr>
          <p:spPr>
            <a:xfrm>
              <a:off x="5427211" y="6376317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44F1DE-4661-4912-B81B-9FC70C27B25C}"/>
                </a:ext>
              </a:extLst>
            </p:cNvPr>
            <p:cNvSpPr/>
            <p:nvPr/>
          </p:nvSpPr>
          <p:spPr>
            <a:xfrm>
              <a:off x="1015589" y="74893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F91838-727F-4BC4-B456-52D628685D19}"/>
                </a:ext>
              </a:extLst>
            </p:cNvPr>
            <p:cNvSpPr/>
            <p:nvPr/>
          </p:nvSpPr>
          <p:spPr>
            <a:xfrm>
              <a:off x="3221400" y="74893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D6FEE5-6BFD-4A7A-A8EB-69273999A066}"/>
                </a:ext>
              </a:extLst>
            </p:cNvPr>
            <p:cNvSpPr/>
            <p:nvPr/>
          </p:nvSpPr>
          <p:spPr>
            <a:xfrm>
              <a:off x="5427211" y="74893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E4C28D-8E8E-4A93-9437-FD60B328936C}"/>
                </a:ext>
              </a:extLst>
            </p:cNvPr>
            <p:cNvSpPr/>
            <p:nvPr/>
          </p:nvSpPr>
          <p:spPr>
            <a:xfrm>
              <a:off x="1015589" y="85561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6BE4D8-0A2B-48E1-B21E-A4D58C07DAA9}"/>
                </a:ext>
              </a:extLst>
            </p:cNvPr>
            <p:cNvSpPr/>
            <p:nvPr/>
          </p:nvSpPr>
          <p:spPr>
            <a:xfrm>
              <a:off x="3221400" y="85561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A35BB7D-F668-417B-98DE-D2C2CE340515}"/>
                </a:ext>
              </a:extLst>
            </p:cNvPr>
            <p:cNvSpPr/>
            <p:nvPr/>
          </p:nvSpPr>
          <p:spPr>
            <a:xfrm>
              <a:off x="5427211" y="8556108"/>
              <a:ext cx="360000" cy="36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69976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234</Words>
  <Application>Microsoft Macintosh PowerPoint</Application>
  <PresentationFormat>A4 Paper (210x297 mm)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Katie Barrie</cp:lastModifiedBy>
  <cp:revision>117</cp:revision>
  <cp:lastPrinted>2017-02-04T11:58:14Z</cp:lastPrinted>
  <dcterms:created xsi:type="dcterms:W3CDTF">2016-01-11T10:44:09Z</dcterms:created>
  <dcterms:modified xsi:type="dcterms:W3CDTF">2022-01-05T08:39:27Z</dcterms:modified>
</cp:coreProperties>
</file>